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Oswald Regular"/>
      <p:regular r:id="rId15"/>
      <p:bold r:id="rId16"/>
    </p:embeddedFont>
    <p:embeddedFont>
      <p:font typeface="Roboto"/>
      <p:regular r:id="rId17"/>
      <p:bold r:id="rId18"/>
      <p:italic r:id="rId19"/>
      <p:boldItalic r:id="rId20"/>
    </p:embeddedFont>
    <p:embeddedFont>
      <p:font typeface="Montserrat"/>
      <p:regular r:id="rId21"/>
      <p:bold r:id="rId22"/>
      <p:italic r:id="rId23"/>
      <p:boldItalic r:id="rId24"/>
    </p:embeddedFont>
    <p:embeddedFont>
      <p:font typeface="Lat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Italic.fntdata"/><Relationship Id="rId22" Type="http://schemas.openxmlformats.org/officeDocument/2006/relationships/font" Target="fonts/Montserrat-bold.fntdata"/><Relationship Id="rId21" Type="http://schemas.openxmlformats.org/officeDocument/2006/relationships/font" Target="fonts/Montserrat-regular.fntdata"/><Relationship Id="rId24" Type="http://schemas.openxmlformats.org/officeDocument/2006/relationships/font" Target="fonts/Montserrat-boldItalic.fntdata"/><Relationship Id="rId23" Type="http://schemas.openxmlformats.org/officeDocument/2006/relationships/font" Target="fonts/Montserra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bold.fntdata"/><Relationship Id="rId25" Type="http://schemas.openxmlformats.org/officeDocument/2006/relationships/font" Target="fonts/Lato-regular.fntdata"/><Relationship Id="rId28" Type="http://schemas.openxmlformats.org/officeDocument/2006/relationships/font" Target="fonts/Lato-boldItalic.fntdata"/><Relationship Id="rId27"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font" Target="fonts/OswaldRegular-regular.fntdata"/><Relationship Id="rId14" Type="http://schemas.openxmlformats.org/officeDocument/2006/relationships/slide" Target="slides/slide9.xml"/><Relationship Id="rId17" Type="http://schemas.openxmlformats.org/officeDocument/2006/relationships/font" Target="fonts/Roboto-regular.fntdata"/><Relationship Id="rId16" Type="http://schemas.openxmlformats.org/officeDocument/2006/relationships/font" Target="fonts/OswaldRegular-bold.fntdata"/><Relationship Id="rId19" Type="http://schemas.openxmlformats.org/officeDocument/2006/relationships/font" Target="fonts/Roboto-italic.fntdata"/><Relationship Id="rId18" Type="http://schemas.openxmlformats.org/officeDocument/2006/relationships/font" Target="fonts/Roboto-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a3cdc67333_4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a3cdc67333_4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a3cdc67333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a3cdc67333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a3cdc67333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a3cdc67333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gn="l">
              <a:lnSpc>
                <a:spcPct val="100000"/>
              </a:lnSpc>
              <a:spcBef>
                <a:spcPts val="0"/>
              </a:spcBef>
              <a:spcAft>
                <a:spcPts val="0"/>
              </a:spcAft>
              <a:buNone/>
            </a:pPr>
            <a:r>
              <a:rPr lang="en" sz="900">
                <a:latin typeface="Lato"/>
                <a:ea typeface="Lato"/>
                <a:cs typeface="Lato"/>
                <a:sym typeface="Lato"/>
              </a:rPr>
              <a:t>To design our robot, we used the 3d CAD program Onshape. It was useful in allowing multiple people to view the 3d design and work on it in real time. </a:t>
            </a:r>
            <a:endParaRPr sz="900">
              <a:latin typeface="Lato"/>
              <a:ea typeface="Lato"/>
              <a:cs typeface="Lato"/>
              <a:sym typeface="Lato"/>
            </a:endParaRPr>
          </a:p>
          <a:p>
            <a:pPr indent="457200" lvl="0" marL="0" rtl="0" algn="l">
              <a:lnSpc>
                <a:spcPct val="100000"/>
              </a:lnSpc>
              <a:spcBef>
                <a:spcPts val="800"/>
              </a:spcBef>
              <a:spcAft>
                <a:spcPts val="0"/>
              </a:spcAft>
              <a:buNone/>
            </a:pPr>
            <a:r>
              <a:rPr lang="en" sz="900">
                <a:latin typeface="Lato"/>
                <a:ea typeface="Lato"/>
                <a:cs typeface="Lato"/>
                <a:sym typeface="Lato"/>
              </a:rPr>
              <a:t>Because of this, everyone on the team didn’t need the physical robot all the time - they were able to incorporate their physical ideas using the CAD as a plan before implementing physical changes.</a:t>
            </a:r>
            <a:endParaRPr sz="900">
              <a:latin typeface="Lato"/>
              <a:ea typeface="Lato"/>
              <a:cs typeface="Lato"/>
              <a:sym typeface="Lato"/>
            </a:endParaRPr>
          </a:p>
          <a:p>
            <a:pPr indent="457200" lvl="0" marL="0" rtl="0" algn="l">
              <a:lnSpc>
                <a:spcPct val="100000"/>
              </a:lnSpc>
              <a:spcBef>
                <a:spcPts val="800"/>
              </a:spcBef>
              <a:spcAft>
                <a:spcPts val="0"/>
              </a:spcAft>
              <a:buClr>
                <a:schemeClr val="dk1"/>
              </a:buClr>
              <a:buSzPts val="1100"/>
              <a:buFont typeface="Arial"/>
              <a:buNone/>
            </a:pPr>
            <a:r>
              <a:rPr lang="en" sz="900">
                <a:latin typeface="Lato"/>
                <a:ea typeface="Lato"/>
                <a:cs typeface="Lato"/>
                <a:sym typeface="Lato"/>
              </a:rPr>
              <a:t>The cad’s top plate was designed for freedom of choice. The grid of holes would allow us to implement any component anywhere we wanted without worrying about a redesign. </a:t>
            </a:r>
            <a:endParaRPr sz="900">
              <a:latin typeface="Lato"/>
              <a:ea typeface="Lato"/>
              <a:cs typeface="Lato"/>
              <a:sym typeface="Lato"/>
            </a:endParaRPr>
          </a:p>
          <a:p>
            <a:pPr indent="457200" lvl="0" marL="0" rtl="0" algn="l">
              <a:lnSpc>
                <a:spcPct val="100000"/>
              </a:lnSpc>
              <a:spcBef>
                <a:spcPts val="800"/>
              </a:spcBef>
              <a:spcAft>
                <a:spcPts val="800"/>
              </a:spcAft>
              <a:buClr>
                <a:schemeClr val="dk1"/>
              </a:buClr>
              <a:buSzPts val="1100"/>
              <a:buFont typeface="Arial"/>
              <a:buNone/>
            </a:pPr>
            <a:r>
              <a:rPr lang="en" sz="900">
                <a:latin typeface="Lato"/>
                <a:ea typeface="Lato"/>
                <a:cs typeface="Lato"/>
                <a:sym typeface="Lato"/>
              </a:rPr>
              <a:t>The bottom plate was focused on structural stability - When the whole board is solid and dense it’s very unlikely to experience any structural damage, The hole in the middle permitted wires to travel through it to ir sensors underneath.</a:t>
            </a:r>
            <a:endParaRPr sz="7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a3cdc67333_4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a3cdc67333_4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a3cdc67333_4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a3cdc67333_4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a3cdc67333_4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a3cdc67333_4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Lato"/>
              <a:ea typeface="Lato"/>
              <a:cs typeface="Lato"/>
              <a:sym typeface="La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a3cdc67333_4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a3cdc67333_4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a3cdc67333_4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a3cdc67333_4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6.png"/><Relationship Id="rId5" Type="http://schemas.openxmlformats.org/officeDocument/2006/relationships/hyperlink" Target="http://eric-wieser.github.io/ARC/" TargetMode="External"/><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Regular"/>
                <a:ea typeface="Oswald Regular"/>
                <a:cs typeface="Oswald Regular"/>
                <a:sym typeface="Oswald Regular"/>
              </a:rPr>
              <a:t>Building an Autonomous Soccer-playing Robot</a:t>
            </a:r>
            <a:endParaRPr>
              <a:latin typeface="Oswald Regular"/>
              <a:ea typeface="Oswald Regular"/>
              <a:cs typeface="Oswald Regular"/>
              <a:sym typeface="Oswald Regular"/>
            </a:endParaRPr>
          </a:p>
        </p:txBody>
      </p:sp>
      <p:sp>
        <p:nvSpPr>
          <p:cNvPr id="135" name="Google Shape;135;p13"/>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Ryan Wu, Jordan Reyes, Jessica Wu</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pic>
        <p:nvPicPr>
          <p:cNvPr id="136" name="Google Shape;136;p13"/>
          <p:cNvPicPr preferRelativeResize="0"/>
          <p:nvPr/>
        </p:nvPicPr>
        <p:blipFill>
          <a:blip r:embed="rId3">
            <a:alphaModFix/>
          </a:blip>
          <a:stretch>
            <a:fillRect/>
          </a:stretch>
        </p:blipFill>
        <p:spPr>
          <a:xfrm>
            <a:off x="8465114" y="4651387"/>
            <a:ext cx="537850" cy="376498"/>
          </a:xfrm>
          <a:prstGeom prst="rect">
            <a:avLst/>
          </a:prstGeom>
          <a:noFill/>
          <a:ln>
            <a:noFill/>
          </a:ln>
        </p:spPr>
      </p:pic>
      <p:pic>
        <p:nvPicPr>
          <p:cNvPr id="137" name="Google Shape;137;p13"/>
          <p:cNvPicPr preferRelativeResize="0"/>
          <p:nvPr/>
        </p:nvPicPr>
        <p:blipFill>
          <a:blip r:embed="rId4">
            <a:alphaModFix/>
          </a:blip>
          <a:stretch>
            <a:fillRect/>
          </a:stretch>
        </p:blipFill>
        <p:spPr>
          <a:xfrm>
            <a:off x="628375" y="1465325"/>
            <a:ext cx="2459599" cy="2459599"/>
          </a:xfrm>
          <a:prstGeom prst="rect">
            <a:avLst/>
          </a:prstGeom>
          <a:noFill/>
          <a:ln cap="flat" cmpd="sng" w="76200">
            <a:solidFill>
              <a:srgbClr val="3C78D8"/>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4"/>
          <p:cNvSpPr txBox="1"/>
          <p:nvPr>
            <p:ph idx="1" type="body"/>
          </p:nvPr>
        </p:nvSpPr>
        <p:spPr>
          <a:xfrm>
            <a:off x="703475" y="1582050"/>
            <a:ext cx="4017600" cy="2911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rgbClr val="FFFFFF"/>
                </a:solidFill>
              </a:rPr>
              <a:t>As this was Team Spirit’s first time participating in the Robocup Junior competition, we did a lot of research, followed by trial-and-error, to get a working robot. We emphasized keeping a low cost on our robot and exploring new ideas.</a:t>
            </a:r>
            <a:endParaRPr sz="1800"/>
          </a:p>
        </p:txBody>
      </p:sp>
      <p:sp>
        <p:nvSpPr>
          <p:cNvPr id="143" name="Google Shape;143;p1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a:t>
            </a:r>
            <a:endParaRPr/>
          </a:p>
        </p:txBody>
      </p:sp>
      <p:pic>
        <p:nvPicPr>
          <p:cNvPr id="144" name="Google Shape;144;p14"/>
          <p:cNvPicPr preferRelativeResize="0"/>
          <p:nvPr/>
        </p:nvPicPr>
        <p:blipFill>
          <a:blip r:embed="rId3">
            <a:alphaModFix/>
          </a:blip>
          <a:stretch>
            <a:fillRect/>
          </a:stretch>
        </p:blipFill>
        <p:spPr>
          <a:xfrm>
            <a:off x="5126725" y="1782044"/>
            <a:ext cx="3687050" cy="2319980"/>
          </a:xfrm>
          <a:prstGeom prst="rect">
            <a:avLst/>
          </a:prstGeom>
          <a:noFill/>
          <a:ln cap="flat" cmpd="sng" w="28575">
            <a:solidFill>
              <a:srgbClr val="A4C2F4"/>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Structure - design of parts</a:t>
            </a:r>
            <a:endParaRPr/>
          </a:p>
        </p:txBody>
      </p:sp>
      <p:sp>
        <p:nvSpPr>
          <p:cNvPr id="150" name="Google Shape;150;p15"/>
          <p:cNvSpPr txBox="1"/>
          <p:nvPr>
            <p:ph idx="1" type="body"/>
          </p:nvPr>
        </p:nvSpPr>
        <p:spPr>
          <a:xfrm>
            <a:off x="1297500" y="1184325"/>
            <a:ext cx="4469100" cy="1028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FFFFFF"/>
                </a:solidFill>
              </a:rPr>
              <a:t>The majority of our brainstorming was at the beginning, when we considered everything we needed and how to fit that into one robot. Each part had certain constraints and requirements to keep in mind.</a:t>
            </a:r>
            <a:endParaRPr sz="1400">
              <a:solidFill>
                <a:srgbClr val="FFFFFF"/>
              </a:solidFill>
            </a:endParaRPr>
          </a:p>
          <a:p>
            <a:pPr indent="0" lvl="0" marL="0" rtl="0" algn="l">
              <a:lnSpc>
                <a:spcPct val="100000"/>
              </a:lnSpc>
              <a:spcBef>
                <a:spcPts val="0"/>
              </a:spcBef>
              <a:spcAft>
                <a:spcPts val="0"/>
              </a:spcAft>
              <a:buNone/>
            </a:pPr>
            <a:r>
              <a:t/>
            </a:r>
            <a:endParaRPr sz="1400">
              <a:solidFill>
                <a:srgbClr val="FFFFFF"/>
              </a:solidFill>
            </a:endParaRPr>
          </a:p>
        </p:txBody>
      </p:sp>
      <p:pic>
        <p:nvPicPr>
          <p:cNvPr id="151" name="Google Shape;151;p15"/>
          <p:cNvPicPr preferRelativeResize="0"/>
          <p:nvPr/>
        </p:nvPicPr>
        <p:blipFill>
          <a:blip r:embed="rId3">
            <a:alphaModFix/>
          </a:blip>
          <a:stretch>
            <a:fillRect/>
          </a:stretch>
        </p:blipFill>
        <p:spPr>
          <a:xfrm>
            <a:off x="6089172" y="1184337"/>
            <a:ext cx="2777925" cy="3703925"/>
          </a:xfrm>
          <a:prstGeom prst="rect">
            <a:avLst/>
          </a:prstGeom>
          <a:noFill/>
          <a:ln>
            <a:noFill/>
          </a:ln>
        </p:spPr>
      </p:pic>
      <p:pic>
        <p:nvPicPr>
          <p:cNvPr id="152" name="Google Shape;152;p15"/>
          <p:cNvPicPr preferRelativeResize="0"/>
          <p:nvPr/>
        </p:nvPicPr>
        <p:blipFill rotWithShape="1">
          <a:blip r:embed="rId4">
            <a:alphaModFix/>
          </a:blip>
          <a:srcRect b="9822" l="3526" r="8321" t="4392"/>
          <a:stretch/>
        </p:blipFill>
        <p:spPr>
          <a:xfrm>
            <a:off x="833075" y="2854300"/>
            <a:ext cx="2668775" cy="1947049"/>
          </a:xfrm>
          <a:prstGeom prst="rect">
            <a:avLst/>
          </a:prstGeom>
          <a:noFill/>
          <a:ln>
            <a:noFill/>
          </a:ln>
        </p:spPr>
      </p:pic>
      <p:sp>
        <p:nvSpPr>
          <p:cNvPr id="153" name="Google Shape;153;p15"/>
          <p:cNvSpPr txBox="1"/>
          <p:nvPr/>
        </p:nvSpPr>
        <p:spPr>
          <a:xfrm>
            <a:off x="3482550" y="3144050"/>
            <a:ext cx="1458000" cy="11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Lato"/>
                <a:ea typeface="Lato"/>
                <a:cs typeface="Lato"/>
                <a:sym typeface="Lato"/>
              </a:rPr>
              <a:t>Rough diagram showing orientations of sensors/motors on the chassis</a:t>
            </a:r>
            <a:endParaRPr sz="1000">
              <a:solidFill>
                <a:srgbClr val="FFFFFF"/>
              </a:solidFill>
              <a:latin typeface="Lato"/>
              <a:ea typeface="Lato"/>
              <a:cs typeface="Lato"/>
              <a:sym typeface="Lato"/>
            </a:endParaRPr>
          </a:p>
        </p:txBody>
      </p:sp>
      <p:sp>
        <p:nvSpPr>
          <p:cNvPr id="154" name="Google Shape;154;p15"/>
          <p:cNvSpPr txBox="1"/>
          <p:nvPr/>
        </p:nvSpPr>
        <p:spPr>
          <a:xfrm>
            <a:off x="6089175" y="883825"/>
            <a:ext cx="2668800" cy="3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Lato"/>
                <a:ea typeface="Lato"/>
                <a:cs typeface="Lato"/>
                <a:sym typeface="Lato"/>
              </a:rPr>
              <a:t>Idea for ball sensor placements + shielding</a:t>
            </a:r>
            <a:endParaRPr sz="1000">
              <a:solidFill>
                <a:srgbClr val="FFFFFF"/>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6"/>
          <p:cNvSpPr txBox="1"/>
          <p:nvPr>
            <p:ph type="title"/>
          </p:nvPr>
        </p:nvSpPr>
        <p:spPr>
          <a:xfrm>
            <a:off x="3434825" y="215525"/>
            <a:ext cx="3744300" cy="91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CAD</a:t>
            </a:r>
            <a:endParaRPr/>
          </a:p>
        </p:txBody>
      </p:sp>
      <p:sp>
        <p:nvSpPr>
          <p:cNvPr id="160" name="Google Shape;160;p16"/>
          <p:cNvSpPr txBox="1"/>
          <p:nvPr>
            <p:ph idx="1" type="body"/>
          </p:nvPr>
        </p:nvSpPr>
        <p:spPr>
          <a:xfrm>
            <a:off x="1906175" y="914075"/>
            <a:ext cx="5265600" cy="2346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100">
              <a:solidFill>
                <a:srgbClr val="FFFFFF"/>
              </a:solidFill>
            </a:endParaRPr>
          </a:p>
          <a:p>
            <a:pPr indent="-317500" lvl="0" marL="457200" rtl="0" algn="l">
              <a:lnSpc>
                <a:spcPct val="100000"/>
              </a:lnSpc>
              <a:spcBef>
                <a:spcPts val="0"/>
              </a:spcBef>
              <a:spcAft>
                <a:spcPts val="0"/>
              </a:spcAft>
              <a:buClr>
                <a:srgbClr val="FFFFFF"/>
              </a:buClr>
              <a:buSzPts val="1400"/>
              <a:buChar char="●"/>
            </a:pPr>
            <a:r>
              <a:rPr lang="en" sz="1400">
                <a:solidFill>
                  <a:srgbClr val="FFFFFF"/>
                </a:solidFill>
              </a:rPr>
              <a:t>3d CAD program Onshape → Cloud CAD</a:t>
            </a:r>
            <a:endParaRPr sz="1400">
              <a:solidFill>
                <a:srgbClr val="FFFFFF"/>
              </a:solidFill>
            </a:endParaRPr>
          </a:p>
          <a:p>
            <a:pPr indent="-304800" lvl="1" marL="914400" rtl="0" algn="l">
              <a:lnSpc>
                <a:spcPct val="100000"/>
              </a:lnSpc>
              <a:spcBef>
                <a:spcPts val="0"/>
              </a:spcBef>
              <a:spcAft>
                <a:spcPts val="0"/>
              </a:spcAft>
              <a:buClr>
                <a:srgbClr val="FFFFFF"/>
              </a:buClr>
              <a:buSzPts val="1200"/>
              <a:buChar char="○"/>
            </a:pPr>
            <a:r>
              <a:rPr lang="en" sz="1200">
                <a:solidFill>
                  <a:srgbClr val="FFFFFF"/>
                </a:solidFill>
              </a:rPr>
              <a:t>Allowed real time collaboration</a:t>
            </a:r>
            <a:endParaRPr sz="1200">
              <a:solidFill>
                <a:srgbClr val="FFFFFF"/>
              </a:solidFill>
            </a:endParaRPr>
          </a:p>
          <a:p>
            <a:pPr indent="-304800" lvl="1" marL="914400" rtl="0" algn="l">
              <a:lnSpc>
                <a:spcPct val="100000"/>
              </a:lnSpc>
              <a:spcBef>
                <a:spcPts val="0"/>
              </a:spcBef>
              <a:spcAft>
                <a:spcPts val="0"/>
              </a:spcAft>
              <a:buClr>
                <a:srgbClr val="FFFFFF"/>
              </a:buClr>
              <a:buSzPts val="1200"/>
              <a:buChar char="○"/>
            </a:pPr>
            <a:r>
              <a:rPr lang="en" sz="1200">
                <a:solidFill>
                  <a:srgbClr val="FFFFFF"/>
                </a:solidFill>
              </a:rPr>
              <a:t>Teammates didn’t need the physical robot as reference</a:t>
            </a:r>
            <a:endParaRPr sz="1200">
              <a:solidFill>
                <a:srgbClr val="FFFFFF"/>
              </a:solidFill>
            </a:endParaRPr>
          </a:p>
          <a:p>
            <a:pPr indent="-304800" lvl="2" marL="1371600" rtl="0" algn="l">
              <a:lnSpc>
                <a:spcPct val="100000"/>
              </a:lnSpc>
              <a:spcBef>
                <a:spcPts val="0"/>
              </a:spcBef>
              <a:spcAft>
                <a:spcPts val="0"/>
              </a:spcAft>
              <a:buClr>
                <a:srgbClr val="FFFFFF"/>
              </a:buClr>
              <a:buSzPts val="1200"/>
              <a:buChar char="■"/>
            </a:pPr>
            <a:r>
              <a:rPr lang="en" sz="1000">
                <a:solidFill>
                  <a:srgbClr val="FFFFFF"/>
                </a:solidFill>
              </a:rPr>
              <a:t>W</a:t>
            </a:r>
            <a:r>
              <a:rPr lang="en" sz="1000">
                <a:solidFill>
                  <a:srgbClr val="FFFFFF"/>
                </a:solidFill>
              </a:rPr>
              <a:t>ere able to incorporate ideas using the CAD as a plan before implementing physical changes</a:t>
            </a:r>
            <a:endParaRPr sz="1000">
              <a:solidFill>
                <a:srgbClr val="FFFFFF"/>
              </a:solidFill>
            </a:endParaRPr>
          </a:p>
          <a:p>
            <a:pPr indent="0" lvl="0" marL="0" rtl="0" algn="l">
              <a:lnSpc>
                <a:spcPct val="100000"/>
              </a:lnSpc>
              <a:spcBef>
                <a:spcPts val="0"/>
              </a:spcBef>
              <a:spcAft>
                <a:spcPts val="0"/>
              </a:spcAft>
              <a:buNone/>
            </a:pPr>
            <a:r>
              <a:t/>
            </a:r>
            <a:endParaRPr sz="1000">
              <a:solidFill>
                <a:srgbClr val="FFFFFF"/>
              </a:solidFill>
            </a:endParaRPr>
          </a:p>
          <a:p>
            <a:pPr indent="-317500" lvl="0" marL="457200" rtl="0" algn="l">
              <a:lnSpc>
                <a:spcPct val="100000"/>
              </a:lnSpc>
              <a:spcBef>
                <a:spcPts val="0"/>
              </a:spcBef>
              <a:spcAft>
                <a:spcPts val="0"/>
              </a:spcAft>
              <a:buClr>
                <a:srgbClr val="FFFFFF"/>
              </a:buClr>
              <a:buSzPts val="1400"/>
              <a:buChar char="●"/>
            </a:pPr>
            <a:r>
              <a:rPr lang="en" sz="1400">
                <a:solidFill>
                  <a:srgbClr val="FFFFFF"/>
                </a:solidFill>
              </a:rPr>
              <a:t>Chassis Top Plate</a:t>
            </a:r>
            <a:endParaRPr sz="1400">
              <a:solidFill>
                <a:srgbClr val="FFFFFF"/>
              </a:solidFill>
            </a:endParaRPr>
          </a:p>
          <a:p>
            <a:pPr indent="-304800" lvl="1" marL="914400" rtl="0" algn="l">
              <a:lnSpc>
                <a:spcPct val="100000"/>
              </a:lnSpc>
              <a:spcBef>
                <a:spcPts val="0"/>
              </a:spcBef>
              <a:spcAft>
                <a:spcPts val="0"/>
              </a:spcAft>
              <a:buClr>
                <a:srgbClr val="FFFFFF"/>
              </a:buClr>
              <a:buSzPts val="1200"/>
              <a:buChar char="○"/>
            </a:pPr>
            <a:r>
              <a:rPr lang="en" sz="1200">
                <a:solidFill>
                  <a:srgbClr val="FFFFFF"/>
                </a:solidFill>
              </a:rPr>
              <a:t>Designed for liberal placement choices</a:t>
            </a:r>
            <a:endParaRPr sz="1200">
              <a:solidFill>
                <a:srgbClr val="FFFFFF"/>
              </a:solidFill>
            </a:endParaRPr>
          </a:p>
          <a:p>
            <a:pPr indent="-304800" lvl="1" marL="914400" rtl="0" algn="l">
              <a:lnSpc>
                <a:spcPct val="100000"/>
              </a:lnSpc>
              <a:spcBef>
                <a:spcPts val="0"/>
              </a:spcBef>
              <a:spcAft>
                <a:spcPts val="0"/>
              </a:spcAft>
              <a:buClr>
                <a:srgbClr val="FFFFFF"/>
              </a:buClr>
              <a:buSzPts val="1200"/>
              <a:buChar char="○"/>
            </a:pPr>
            <a:r>
              <a:rPr lang="en" sz="1200">
                <a:solidFill>
                  <a:srgbClr val="FFFFFF"/>
                </a:solidFill>
              </a:rPr>
              <a:t>Can test multiple sensor placements without need for redesigning the entire plate</a:t>
            </a:r>
            <a:endParaRPr sz="1200">
              <a:solidFill>
                <a:srgbClr val="FFFFFF"/>
              </a:solidFill>
            </a:endParaRPr>
          </a:p>
          <a:p>
            <a:pPr indent="-292100" lvl="2" marL="1371600" rtl="0" algn="l">
              <a:lnSpc>
                <a:spcPct val="100000"/>
              </a:lnSpc>
              <a:spcBef>
                <a:spcPts val="0"/>
              </a:spcBef>
              <a:spcAft>
                <a:spcPts val="0"/>
              </a:spcAft>
              <a:buClr>
                <a:srgbClr val="FFFFFF"/>
              </a:buClr>
              <a:buSzPts val="1000"/>
              <a:buChar char="■"/>
            </a:pPr>
            <a:r>
              <a:rPr lang="en" sz="1000">
                <a:solidFill>
                  <a:srgbClr val="FFFFFF"/>
                </a:solidFill>
              </a:rPr>
              <a:t>Any future components added are already accounted for</a:t>
            </a:r>
            <a:endParaRPr sz="1200">
              <a:solidFill>
                <a:srgbClr val="FFFFFF"/>
              </a:solidFill>
            </a:endParaRPr>
          </a:p>
        </p:txBody>
      </p:sp>
      <p:pic>
        <p:nvPicPr>
          <p:cNvPr id="161" name="Google Shape;161;p16"/>
          <p:cNvPicPr preferRelativeResize="0"/>
          <p:nvPr/>
        </p:nvPicPr>
        <p:blipFill rotWithShape="1">
          <a:blip r:embed="rId3">
            <a:alphaModFix/>
          </a:blip>
          <a:srcRect b="15062" l="0" r="0" t="36301"/>
          <a:stretch/>
        </p:blipFill>
        <p:spPr>
          <a:xfrm>
            <a:off x="120250" y="1961925"/>
            <a:ext cx="1871700" cy="1616799"/>
          </a:xfrm>
          <a:prstGeom prst="rect">
            <a:avLst/>
          </a:prstGeom>
          <a:noFill/>
          <a:ln cap="flat" cmpd="sng" w="38100">
            <a:solidFill>
              <a:srgbClr val="434343"/>
            </a:solidFill>
            <a:prstDash val="solid"/>
            <a:round/>
            <a:headEnd len="sm" w="sm" type="none"/>
            <a:tailEnd len="sm" w="sm" type="none"/>
          </a:ln>
        </p:spPr>
      </p:pic>
      <p:pic>
        <p:nvPicPr>
          <p:cNvPr id="162" name="Google Shape;162;p16"/>
          <p:cNvPicPr preferRelativeResize="0"/>
          <p:nvPr/>
        </p:nvPicPr>
        <p:blipFill>
          <a:blip r:embed="rId4">
            <a:alphaModFix/>
          </a:blip>
          <a:stretch>
            <a:fillRect/>
          </a:stretch>
        </p:blipFill>
        <p:spPr>
          <a:xfrm rot="-2">
            <a:off x="6424350" y="1678101"/>
            <a:ext cx="2560275" cy="1451474"/>
          </a:xfrm>
          <a:prstGeom prst="rect">
            <a:avLst/>
          </a:prstGeom>
          <a:noFill/>
          <a:ln>
            <a:noFill/>
          </a:ln>
        </p:spPr>
      </p:pic>
      <p:sp>
        <p:nvSpPr>
          <p:cNvPr id="163" name="Google Shape;163;p16"/>
          <p:cNvSpPr txBox="1"/>
          <p:nvPr/>
        </p:nvSpPr>
        <p:spPr>
          <a:xfrm>
            <a:off x="1906175" y="3202000"/>
            <a:ext cx="6801600" cy="1709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Chassis Bottom Plate</a:t>
            </a:r>
            <a:endParaRPr>
              <a:solidFill>
                <a:schemeClr val="lt1"/>
              </a:solidFill>
              <a:latin typeface="Lato"/>
              <a:ea typeface="Lato"/>
              <a:cs typeface="Lato"/>
              <a:sym typeface="Lato"/>
            </a:endParaRPr>
          </a:p>
          <a:p>
            <a:pPr indent="-304800" lvl="1" marL="914400" rtl="0" algn="l">
              <a:spcBef>
                <a:spcPts val="0"/>
              </a:spcBef>
              <a:spcAft>
                <a:spcPts val="0"/>
              </a:spcAft>
              <a:buClr>
                <a:schemeClr val="lt1"/>
              </a:buClr>
              <a:buSzPts val="1200"/>
              <a:buFont typeface="Lato"/>
              <a:buChar char="○"/>
            </a:pPr>
            <a:r>
              <a:rPr lang="en" sz="1200">
                <a:solidFill>
                  <a:schemeClr val="lt1"/>
                </a:solidFill>
                <a:latin typeface="Lato"/>
                <a:ea typeface="Lato"/>
                <a:cs typeface="Lato"/>
                <a:sym typeface="Lato"/>
              </a:rPr>
              <a:t>Solid and dense plate increases structural strength</a:t>
            </a:r>
            <a:endParaRPr sz="1200">
              <a:solidFill>
                <a:schemeClr val="lt1"/>
              </a:solidFill>
              <a:latin typeface="Lato"/>
              <a:ea typeface="Lato"/>
              <a:cs typeface="Lato"/>
              <a:sym typeface="Lato"/>
            </a:endParaRPr>
          </a:p>
          <a:p>
            <a:pPr indent="-292100" lvl="2" marL="13716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Allows it to hold against other robots crashing into it</a:t>
            </a:r>
            <a:endParaRPr sz="1000">
              <a:solidFill>
                <a:schemeClr val="lt1"/>
              </a:solidFill>
              <a:latin typeface="Lato"/>
              <a:ea typeface="Lato"/>
              <a:cs typeface="Lato"/>
              <a:sym typeface="Lato"/>
            </a:endParaRPr>
          </a:p>
          <a:p>
            <a:pPr indent="-304800" lvl="1" marL="914400" rtl="0" algn="l">
              <a:spcBef>
                <a:spcPts val="0"/>
              </a:spcBef>
              <a:spcAft>
                <a:spcPts val="0"/>
              </a:spcAft>
              <a:buClr>
                <a:schemeClr val="lt1"/>
              </a:buClr>
              <a:buSzPts val="1200"/>
              <a:buFont typeface="Lato"/>
              <a:buChar char="○"/>
            </a:pPr>
            <a:r>
              <a:rPr lang="en" sz="1200">
                <a:solidFill>
                  <a:schemeClr val="lt1"/>
                </a:solidFill>
                <a:latin typeface="Lato"/>
                <a:ea typeface="Lato"/>
                <a:cs typeface="Lato"/>
                <a:sym typeface="Lato"/>
              </a:rPr>
              <a:t>Central hole for wire passage</a:t>
            </a:r>
            <a:endParaRPr sz="1200">
              <a:solidFill>
                <a:schemeClr val="lt1"/>
              </a:solidFill>
              <a:latin typeface="Lato"/>
              <a:ea typeface="Lato"/>
              <a:cs typeface="Lato"/>
              <a:sym typeface="Lato"/>
            </a:endParaRPr>
          </a:p>
          <a:p>
            <a:pPr indent="-292100" lvl="2" marL="13716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Connections to IR line sensors and motors at bottom plate</a:t>
            </a:r>
            <a:endParaRPr sz="1000">
              <a:solidFill>
                <a:schemeClr val="lt1"/>
              </a:solidFill>
              <a:latin typeface="Lato"/>
              <a:ea typeface="Lato"/>
              <a:cs typeface="Lato"/>
              <a:sym typeface="Lato"/>
            </a:endParaRPr>
          </a:p>
          <a:p>
            <a:pPr indent="-304800" lvl="1" marL="914400" rtl="0" algn="l">
              <a:spcBef>
                <a:spcPts val="0"/>
              </a:spcBef>
              <a:spcAft>
                <a:spcPts val="0"/>
              </a:spcAft>
              <a:buClr>
                <a:schemeClr val="lt1"/>
              </a:buClr>
              <a:buSzPts val="1200"/>
              <a:buFont typeface="Lato"/>
              <a:buChar char="○"/>
            </a:pPr>
            <a:r>
              <a:rPr lang="en" sz="1200">
                <a:solidFill>
                  <a:schemeClr val="lt1"/>
                </a:solidFill>
                <a:latin typeface="Lato"/>
                <a:ea typeface="Lato"/>
                <a:cs typeface="Lato"/>
                <a:sym typeface="Lato"/>
              </a:rPr>
              <a:t>While it appears cumbersome, the motors are powerful enough that there wasn’t major hindrance.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17"/>
          <p:cNvPicPr preferRelativeResize="0"/>
          <p:nvPr/>
        </p:nvPicPr>
        <p:blipFill>
          <a:blip r:embed="rId3">
            <a:alphaModFix/>
          </a:blip>
          <a:stretch>
            <a:fillRect/>
          </a:stretch>
        </p:blipFill>
        <p:spPr>
          <a:xfrm>
            <a:off x="5274247" y="281138"/>
            <a:ext cx="2379301" cy="2911201"/>
          </a:xfrm>
          <a:prstGeom prst="rect">
            <a:avLst/>
          </a:prstGeom>
          <a:noFill/>
          <a:ln>
            <a:noFill/>
          </a:ln>
        </p:spPr>
      </p:pic>
      <p:sp>
        <p:nvSpPr>
          <p:cNvPr id="169" name="Google Shape;169;p1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Electrical</a:t>
            </a:r>
            <a:endParaRPr/>
          </a:p>
        </p:txBody>
      </p:sp>
      <p:sp>
        <p:nvSpPr>
          <p:cNvPr id="170" name="Google Shape;170;p17"/>
          <p:cNvSpPr txBox="1"/>
          <p:nvPr>
            <p:ph idx="1" type="body"/>
          </p:nvPr>
        </p:nvSpPr>
        <p:spPr>
          <a:xfrm>
            <a:off x="407000" y="1577850"/>
            <a:ext cx="47541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For the electrical components, we generally stuck with prefabricated modules, since we had little to no experience with more advanced electronic designs.</a:t>
            </a:r>
            <a:endParaRPr sz="1400"/>
          </a:p>
          <a:p>
            <a:pPr indent="-317500" lvl="0" marL="457200" rtl="0" algn="l">
              <a:spcBef>
                <a:spcPts val="1600"/>
              </a:spcBef>
              <a:spcAft>
                <a:spcPts val="0"/>
              </a:spcAft>
              <a:buSzPts val="1400"/>
              <a:buChar char="-"/>
            </a:pPr>
            <a:r>
              <a:rPr lang="en" sz="1400"/>
              <a:t>Electrical </a:t>
            </a:r>
            <a:r>
              <a:rPr lang="en" sz="1400"/>
              <a:t>component architecture</a:t>
            </a:r>
            <a:r>
              <a:rPr lang="en" sz="1400"/>
              <a:t> was centered around two main “hubs”</a:t>
            </a:r>
            <a:endParaRPr sz="1400"/>
          </a:p>
          <a:p>
            <a:pPr indent="-317500" lvl="1" marL="914400" rtl="0" algn="l">
              <a:spcBef>
                <a:spcPts val="0"/>
              </a:spcBef>
              <a:spcAft>
                <a:spcPts val="0"/>
              </a:spcAft>
              <a:buSzPts val="1400"/>
              <a:buChar char="-"/>
            </a:pPr>
            <a:r>
              <a:rPr lang="en" sz="1400"/>
              <a:t>TJ3B movcore → controlled IR ball sensors, line sensors, ultrasonic I2C relay</a:t>
            </a:r>
            <a:endParaRPr sz="1400"/>
          </a:p>
          <a:p>
            <a:pPr indent="-317500" lvl="1" marL="914400" rtl="0" algn="l">
              <a:spcBef>
                <a:spcPts val="0"/>
              </a:spcBef>
              <a:spcAft>
                <a:spcPts val="0"/>
              </a:spcAft>
              <a:buSzPts val="1400"/>
              <a:buChar char="-"/>
            </a:pPr>
            <a:r>
              <a:rPr lang="en" sz="1400"/>
              <a:t>Daisen 6 channel MCB  → controlled motors facing NW, NE, SW, SE</a:t>
            </a:r>
            <a:endParaRPr sz="1400"/>
          </a:p>
        </p:txBody>
      </p:sp>
      <p:pic>
        <p:nvPicPr>
          <p:cNvPr id="171" name="Google Shape;171;p17"/>
          <p:cNvPicPr preferRelativeResize="0"/>
          <p:nvPr/>
        </p:nvPicPr>
        <p:blipFill>
          <a:blip r:embed="rId4">
            <a:alphaModFix/>
          </a:blip>
          <a:stretch>
            <a:fillRect/>
          </a:stretch>
        </p:blipFill>
        <p:spPr>
          <a:xfrm>
            <a:off x="6880174" y="2180788"/>
            <a:ext cx="2011200" cy="2681575"/>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8"/>
          <p:cNvSpPr txBox="1"/>
          <p:nvPr>
            <p:ph idx="1" type="body"/>
          </p:nvPr>
        </p:nvSpPr>
        <p:spPr>
          <a:xfrm>
            <a:off x="1239550" y="1148525"/>
            <a:ext cx="3469200" cy="1351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AutoNum type="arabicPeriod"/>
            </a:pPr>
            <a:r>
              <a:rPr lang="en" sz="1400">
                <a:solidFill>
                  <a:srgbClr val="FFFFFF"/>
                </a:solidFill>
              </a:rPr>
              <a:t>Outline the code, including sections for each component</a:t>
            </a:r>
            <a:endParaRPr sz="1400">
              <a:solidFill>
                <a:srgbClr val="FFFFFF"/>
              </a:solidFill>
            </a:endParaRPr>
          </a:p>
          <a:p>
            <a:pPr indent="-317500" lvl="0" marL="457200" rtl="0" algn="l">
              <a:spcBef>
                <a:spcPts val="0"/>
              </a:spcBef>
              <a:spcAft>
                <a:spcPts val="0"/>
              </a:spcAft>
              <a:buClr>
                <a:srgbClr val="FFFFFF"/>
              </a:buClr>
              <a:buSzPts val="1400"/>
              <a:buAutoNum type="arabicPeriod"/>
            </a:pPr>
            <a:r>
              <a:rPr lang="en" sz="1400">
                <a:solidFill>
                  <a:srgbClr val="FFFFFF"/>
                </a:solidFill>
              </a:rPr>
              <a:t>Code each specific section</a:t>
            </a:r>
            <a:endParaRPr sz="1400">
              <a:solidFill>
                <a:srgbClr val="FFFFFF"/>
              </a:solidFill>
            </a:endParaRPr>
          </a:p>
          <a:p>
            <a:pPr indent="-317500" lvl="0" marL="457200" rtl="0" algn="l">
              <a:spcBef>
                <a:spcPts val="0"/>
              </a:spcBef>
              <a:spcAft>
                <a:spcPts val="0"/>
              </a:spcAft>
              <a:buClr>
                <a:srgbClr val="FFFFFF"/>
              </a:buClr>
              <a:buSzPts val="1400"/>
              <a:buAutoNum type="arabicPeriod"/>
            </a:pPr>
            <a:r>
              <a:rPr lang="en" sz="1400">
                <a:solidFill>
                  <a:srgbClr val="FFFFFF"/>
                </a:solidFill>
              </a:rPr>
              <a:t>Test, edit code, repeat until success</a:t>
            </a:r>
            <a:endParaRPr sz="1400">
              <a:solidFill>
                <a:srgbClr val="FFFFFF"/>
              </a:solidFill>
            </a:endParaRPr>
          </a:p>
        </p:txBody>
      </p:sp>
      <p:sp>
        <p:nvSpPr>
          <p:cNvPr id="177" name="Google Shape;177;p18"/>
          <p:cNvSpPr txBox="1"/>
          <p:nvPr>
            <p:ph type="title"/>
          </p:nvPr>
        </p:nvSpPr>
        <p:spPr>
          <a:xfrm>
            <a:off x="1326500" y="364775"/>
            <a:ext cx="7038900" cy="54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Coding</a:t>
            </a:r>
            <a:endParaRPr/>
          </a:p>
        </p:txBody>
      </p:sp>
      <p:pic>
        <p:nvPicPr>
          <p:cNvPr id="178" name="Google Shape;178;p18"/>
          <p:cNvPicPr preferRelativeResize="0"/>
          <p:nvPr/>
        </p:nvPicPr>
        <p:blipFill>
          <a:blip r:embed="rId3">
            <a:alphaModFix/>
          </a:blip>
          <a:stretch>
            <a:fillRect/>
          </a:stretch>
        </p:blipFill>
        <p:spPr>
          <a:xfrm>
            <a:off x="341202" y="2735975"/>
            <a:ext cx="3662011" cy="2059876"/>
          </a:xfrm>
          <a:prstGeom prst="rect">
            <a:avLst/>
          </a:prstGeom>
          <a:noFill/>
          <a:ln>
            <a:noFill/>
          </a:ln>
        </p:spPr>
      </p:pic>
      <p:pic>
        <p:nvPicPr>
          <p:cNvPr id="179" name="Google Shape;179;p18"/>
          <p:cNvPicPr preferRelativeResize="0"/>
          <p:nvPr/>
        </p:nvPicPr>
        <p:blipFill rotWithShape="1">
          <a:blip r:embed="rId4">
            <a:alphaModFix/>
          </a:blip>
          <a:srcRect b="3984" l="1351" r="0" t="0"/>
          <a:stretch/>
        </p:blipFill>
        <p:spPr>
          <a:xfrm>
            <a:off x="5310825" y="260688"/>
            <a:ext cx="3662026" cy="2678150"/>
          </a:xfrm>
          <a:prstGeom prst="rect">
            <a:avLst/>
          </a:prstGeom>
          <a:noFill/>
          <a:ln>
            <a:noFill/>
          </a:ln>
        </p:spPr>
      </p:pic>
      <p:sp>
        <p:nvSpPr>
          <p:cNvPr id="180" name="Google Shape;180;p18"/>
          <p:cNvSpPr txBox="1"/>
          <p:nvPr/>
        </p:nvSpPr>
        <p:spPr>
          <a:xfrm>
            <a:off x="4259675" y="3230975"/>
            <a:ext cx="4476900" cy="1564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Used the TJ3B controller board → Daisen C-style IDE’s C-code “mode”</a:t>
            </a:r>
            <a:endParaRPr>
              <a:solidFill>
                <a:schemeClr val="lt1"/>
              </a:solidFill>
              <a:latin typeface="Lato"/>
              <a:ea typeface="Lato"/>
              <a:cs typeface="Lato"/>
              <a:sym typeface="Lato"/>
            </a:endParaRPr>
          </a:p>
          <a:p>
            <a:pPr indent="-317500" lvl="0" marL="457200" rtl="0" algn="l">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Lack of experience on our part with the program interface and features</a:t>
            </a:r>
            <a:endParaRPr>
              <a:solidFill>
                <a:schemeClr val="lt1"/>
              </a:solidFill>
              <a:latin typeface="Lato"/>
              <a:ea typeface="Lato"/>
              <a:cs typeface="Lato"/>
              <a:sym typeface="Lato"/>
            </a:endParaRPr>
          </a:p>
          <a:p>
            <a:pPr indent="-317500" lvl="1" marL="914400" rtl="0" algn="l">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Resulted in rather fundamental code, eg no clear cut functions and roundabout ways to do a certain action</a:t>
            </a:r>
            <a:endParaRPr>
              <a:solidFill>
                <a:schemeClr val="lt1"/>
              </a:solidFill>
              <a:latin typeface="Lato"/>
              <a:ea typeface="Lato"/>
              <a:cs typeface="Lato"/>
              <a:sym typeface="Lato"/>
            </a:endParaRPr>
          </a:p>
          <a:p>
            <a:pPr indent="0" lvl="0" marL="0" rtl="0" algn="l">
              <a:lnSpc>
                <a:spcPct val="115000"/>
              </a:lnSpc>
              <a:spcBef>
                <a:spcPts val="0"/>
              </a:spcBef>
              <a:spcAft>
                <a:spcPts val="0"/>
              </a:spcAft>
              <a:buNone/>
            </a:pPr>
            <a:r>
              <a:t/>
            </a:r>
            <a:endParaRPr>
              <a:solidFill>
                <a:schemeClr val="lt1"/>
              </a:solidFill>
              <a:latin typeface="Lato"/>
              <a:ea typeface="Lato"/>
              <a:cs typeface="Lato"/>
              <a:sym typeface="Lato"/>
            </a:endParaRPr>
          </a:p>
          <a:p>
            <a:pPr indent="0" lvl="0" marL="0" rtl="0" algn="l">
              <a:spcBef>
                <a:spcPts val="1600"/>
              </a:spcBef>
              <a:spcAft>
                <a:spcPts val="0"/>
              </a:spcAft>
              <a:buNone/>
            </a:pPr>
            <a:r>
              <a:t/>
            </a:r>
            <a:endParaRPr>
              <a:solidFill>
                <a:srgbClr val="FFFFFF"/>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9"/>
          <p:cNvSpPr txBox="1"/>
          <p:nvPr>
            <p:ph idx="1" type="body"/>
          </p:nvPr>
        </p:nvSpPr>
        <p:spPr>
          <a:xfrm>
            <a:off x="292225" y="1509300"/>
            <a:ext cx="3966600" cy="132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FFFFFF"/>
                </a:solidFill>
              </a:rPr>
              <a:t>Goal: making a more cost-effective wheel </a:t>
            </a:r>
            <a:endParaRPr sz="1400">
              <a:solidFill>
                <a:srgbClr val="FFFFFF"/>
              </a:solidFill>
            </a:endParaRPr>
          </a:p>
          <a:p>
            <a:pPr indent="0" lvl="0" marL="0" rtl="0" algn="l">
              <a:lnSpc>
                <a:spcPct val="100000"/>
              </a:lnSpc>
              <a:spcBef>
                <a:spcPts val="0"/>
              </a:spcBef>
              <a:spcAft>
                <a:spcPts val="0"/>
              </a:spcAft>
              <a:buNone/>
            </a:pPr>
            <a:r>
              <a:t/>
            </a:r>
            <a:endParaRPr sz="1400">
              <a:solidFill>
                <a:srgbClr val="FFFFFF"/>
              </a:solidFill>
            </a:endParaRPr>
          </a:p>
          <a:p>
            <a:pPr indent="-317500" lvl="0" marL="457200" rtl="0" algn="l">
              <a:lnSpc>
                <a:spcPct val="100000"/>
              </a:lnSpc>
              <a:spcBef>
                <a:spcPts val="0"/>
              </a:spcBef>
              <a:spcAft>
                <a:spcPts val="0"/>
              </a:spcAft>
              <a:buClr>
                <a:srgbClr val="FFFFFF"/>
              </a:buClr>
              <a:buSzPts val="1400"/>
              <a:buChar char="-"/>
            </a:pPr>
            <a:r>
              <a:rPr lang="en" sz="1400">
                <a:solidFill>
                  <a:srgbClr val="FFFFFF"/>
                </a:solidFill>
              </a:rPr>
              <a:t>Took inspiration from </a:t>
            </a:r>
            <a:r>
              <a:rPr lang="en" sz="1400">
                <a:solidFill>
                  <a:srgbClr val="FFFFFF"/>
                </a:solidFill>
              </a:rPr>
              <a:t>Eric Weiser’s design for “homemade” omni-wheels</a:t>
            </a:r>
            <a:endParaRPr sz="1400">
              <a:solidFill>
                <a:srgbClr val="FFFFFF"/>
              </a:solidFill>
            </a:endParaRPr>
          </a:p>
          <a:p>
            <a:pPr indent="-317500" lvl="0" marL="457200" rtl="0" algn="l">
              <a:lnSpc>
                <a:spcPct val="100000"/>
              </a:lnSpc>
              <a:spcBef>
                <a:spcPts val="0"/>
              </a:spcBef>
              <a:spcAft>
                <a:spcPts val="0"/>
              </a:spcAft>
              <a:buClr>
                <a:srgbClr val="FFFFFF"/>
              </a:buClr>
              <a:buSzPts val="1400"/>
              <a:buChar char="-"/>
            </a:pPr>
            <a:r>
              <a:rPr lang="en" sz="1400">
                <a:solidFill>
                  <a:srgbClr val="FFFFFF"/>
                </a:solidFill>
              </a:rPr>
              <a:t>Bought key ring and washers online, designed and printed the midsection ourselves</a:t>
            </a:r>
            <a:endParaRPr sz="1400">
              <a:solidFill>
                <a:srgbClr val="FFFFFF"/>
              </a:solidFill>
            </a:endParaRPr>
          </a:p>
        </p:txBody>
      </p:sp>
      <p:sp>
        <p:nvSpPr>
          <p:cNvPr id="186" name="Google Shape;186;p19"/>
          <p:cNvSpPr txBox="1"/>
          <p:nvPr>
            <p:ph type="title"/>
          </p:nvPr>
        </p:nvSpPr>
        <p:spPr>
          <a:xfrm>
            <a:off x="1128700" y="205075"/>
            <a:ext cx="7038900" cy="56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Ideas that we explored</a:t>
            </a:r>
            <a:endParaRPr>
              <a:latin typeface="Roboto"/>
              <a:ea typeface="Roboto"/>
              <a:cs typeface="Roboto"/>
              <a:sym typeface="Roboto"/>
            </a:endParaRPr>
          </a:p>
        </p:txBody>
      </p:sp>
      <p:cxnSp>
        <p:nvCxnSpPr>
          <p:cNvPr id="187" name="Google Shape;187;p19"/>
          <p:cNvCxnSpPr/>
          <p:nvPr/>
        </p:nvCxnSpPr>
        <p:spPr>
          <a:xfrm>
            <a:off x="4718863" y="1146525"/>
            <a:ext cx="27900" cy="3480300"/>
          </a:xfrm>
          <a:prstGeom prst="straightConnector1">
            <a:avLst/>
          </a:prstGeom>
          <a:noFill/>
          <a:ln cap="flat" cmpd="sng" w="38100">
            <a:solidFill>
              <a:schemeClr val="dk2"/>
            </a:solidFill>
            <a:prstDash val="solid"/>
            <a:round/>
            <a:headEnd len="med" w="med" type="none"/>
            <a:tailEnd len="med" w="med" type="none"/>
          </a:ln>
        </p:spPr>
      </p:cxnSp>
      <p:pic>
        <p:nvPicPr>
          <p:cNvPr id="188" name="Google Shape;188;p19"/>
          <p:cNvPicPr preferRelativeResize="0"/>
          <p:nvPr/>
        </p:nvPicPr>
        <p:blipFill rotWithShape="1">
          <a:blip r:embed="rId3">
            <a:alphaModFix/>
          </a:blip>
          <a:srcRect b="19890" l="6489" r="18232" t="17322"/>
          <a:stretch/>
        </p:blipFill>
        <p:spPr>
          <a:xfrm>
            <a:off x="5173075" y="2230800"/>
            <a:ext cx="1537252" cy="1709501"/>
          </a:xfrm>
          <a:prstGeom prst="rect">
            <a:avLst/>
          </a:prstGeom>
          <a:noFill/>
          <a:ln>
            <a:noFill/>
          </a:ln>
        </p:spPr>
      </p:pic>
      <p:pic>
        <p:nvPicPr>
          <p:cNvPr id="189" name="Google Shape;189;p19"/>
          <p:cNvPicPr preferRelativeResize="0"/>
          <p:nvPr/>
        </p:nvPicPr>
        <p:blipFill>
          <a:blip r:embed="rId4">
            <a:alphaModFix/>
          </a:blip>
          <a:stretch>
            <a:fillRect/>
          </a:stretch>
        </p:blipFill>
        <p:spPr>
          <a:xfrm>
            <a:off x="7042650" y="2264725"/>
            <a:ext cx="1641651" cy="1641651"/>
          </a:xfrm>
          <a:prstGeom prst="rect">
            <a:avLst/>
          </a:prstGeom>
          <a:noFill/>
          <a:ln>
            <a:noFill/>
          </a:ln>
        </p:spPr>
      </p:pic>
      <p:sp>
        <p:nvSpPr>
          <p:cNvPr id="190" name="Google Shape;190;p19"/>
          <p:cNvSpPr txBox="1"/>
          <p:nvPr/>
        </p:nvSpPr>
        <p:spPr>
          <a:xfrm>
            <a:off x="5698350" y="1821975"/>
            <a:ext cx="2819100" cy="27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$2.5				$25</a:t>
            </a:r>
            <a:endParaRPr>
              <a:solidFill>
                <a:srgbClr val="FFFFFF"/>
              </a:solidFill>
              <a:latin typeface="Lato"/>
              <a:ea typeface="Lato"/>
              <a:cs typeface="Lato"/>
              <a:sym typeface="Lato"/>
            </a:endParaRPr>
          </a:p>
        </p:txBody>
      </p:sp>
      <p:sp>
        <p:nvSpPr>
          <p:cNvPr id="191" name="Google Shape;191;p19"/>
          <p:cNvSpPr txBox="1"/>
          <p:nvPr/>
        </p:nvSpPr>
        <p:spPr>
          <a:xfrm>
            <a:off x="6583075" y="4734150"/>
            <a:ext cx="2560800" cy="4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FFFFFF"/>
                </a:solidFill>
                <a:latin typeface="Times New Roman"/>
                <a:ea typeface="Times New Roman"/>
                <a:cs typeface="Times New Roman"/>
                <a:sym typeface="Times New Roman"/>
                <a:hlinkClick r:id="rId5">
                  <a:extLst>
                    <a:ext uri="{A12FA001-AC4F-418D-AE19-62706E023703}">
                      <ahyp:hlinkClr val="tx"/>
                    </a:ext>
                  </a:extLst>
                </a:hlinkClick>
              </a:rPr>
              <a:t>http://eric-wieser.github.io/ARC/</a:t>
            </a:r>
            <a:r>
              <a:rPr lang="en">
                <a:solidFill>
                  <a:srgbClr val="FFFFFF"/>
                </a:solidFill>
                <a:latin typeface="Lato"/>
                <a:ea typeface="Lato"/>
                <a:cs typeface="Lato"/>
                <a:sym typeface="Lato"/>
              </a:rPr>
              <a:t>.</a:t>
            </a:r>
            <a:endParaRPr/>
          </a:p>
        </p:txBody>
      </p:sp>
      <p:pic>
        <p:nvPicPr>
          <p:cNvPr id="192" name="Google Shape;192;p19"/>
          <p:cNvPicPr preferRelativeResize="0"/>
          <p:nvPr/>
        </p:nvPicPr>
        <p:blipFill>
          <a:blip r:embed="rId6">
            <a:alphaModFix/>
          </a:blip>
          <a:stretch>
            <a:fillRect/>
          </a:stretch>
        </p:blipFill>
        <p:spPr>
          <a:xfrm>
            <a:off x="813275" y="3365178"/>
            <a:ext cx="2668775" cy="14499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0"/>
          <p:cNvSpPr txBox="1"/>
          <p:nvPr>
            <p:ph idx="1" type="body"/>
          </p:nvPr>
        </p:nvSpPr>
        <p:spPr>
          <a:xfrm>
            <a:off x="457750" y="1484850"/>
            <a:ext cx="3221700" cy="2911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FFFFFF"/>
                </a:solidFill>
              </a:rPr>
              <a:t>Goal: making a chassis</a:t>
            </a:r>
            <a:endParaRPr sz="1400">
              <a:solidFill>
                <a:srgbClr val="FFFFFF"/>
              </a:solidFill>
            </a:endParaRPr>
          </a:p>
          <a:p>
            <a:pPr indent="0" lvl="0" marL="0" rtl="0" algn="l">
              <a:lnSpc>
                <a:spcPct val="100000"/>
              </a:lnSpc>
              <a:spcBef>
                <a:spcPts val="0"/>
              </a:spcBef>
              <a:spcAft>
                <a:spcPts val="0"/>
              </a:spcAft>
              <a:buNone/>
            </a:pPr>
            <a:r>
              <a:t/>
            </a:r>
            <a:endParaRPr sz="1400">
              <a:solidFill>
                <a:srgbClr val="FFFFFF"/>
              </a:solidFill>
            </a:endParaRPr>
          </a:p>
          <a:p>
            <a:pPr indent="-317500" lvl="0" marL="457200" rtl="0" algn="l">
              <a:lnSpc>
                <a:spcPct val="100000"/>
              </a:lnSpc>
              <a:spcBef>
                <a:spcPts val="0"/>
              </a:spcBef>
              <a:spcAft>
                <a:spcPts val="0"/>
              </a:spcAft>
              <a:buClr>
                <a:srgbClr val="FFFFFF"/>
              </a:buClr>
              <a:buSzPts val="1400"/>
              <a:buChar char="-"/>
            </a:pPr>
            <a:r>
              <a:rPr lang="en" sz="1400">
                <a:solidFill>
                  <a:srgbClr val="FFFFFF"/>
                </a:solidFill>
              </a:rPr>
              <a:t>Explored using popsicle sticks and balsa wood (before 3d print option was available)</a:t>
            </a:r>
            <a:endParaRPr sz="1400">
              <a:solidFill>
                <a:srgbClr val="FFFFFF"/>
              </a:solidFill>
            </a:endParaRPr>
          </a:p>
          <a:p>
            <a:pPr indent="0" lvl="0" marL="0" rtl="0" algn="l">
              <a:lnSpc>
                <a:spcPct val="100000"/>
              </a:lnSpc>
              <a:spcBef>
                <a:spcPts val="0"/>
              </a:spcBef>
              <a:spcAft>
                <a:spcPts val="0"/>
              </a:spcAft>
              <a:buNone/>
            </a:pPr>
            <a:r>
              <a:t/>
            </a:r>
            <a:endParaRPr sz="1400">
              <a:solidFill>
                <a:srgbClr val="FFFFFF"/>
              </a:solidFill>
            </a:endParaRPr>
          </a:p>
          <a:p>
            <a:pPr indent="-317500" lvl="0" marL="457200" rtl="0" algn="l">
              <a:lnSpc>
                <a:spcPct val="100000"/>
              </a:lnSpc>
              <a:spcBef>
                <a:spcPts val="0"/>
              </a:spcBef>
              <a:spcAft>
                <a:spcPts val="0"/>
              </a:spcAft>
              <a:buClr>
                <a:srgbClr val="FFFFFF"/>
              </a:buClr>
              <a:buSzPts val="1400"/>
              <a:buChar char="-"/>
            </a:pPr>
            <a:r>
              <a:rPr lang="en" sz="1400">
                <a:solidFill>
                  <a:srgbClr val="FFFFFF"/>
                </a:solidFill>
              </a:rPr>
              <a:t>Explored ways of printing the chassis as it didn’t fit within the print dimensions of most printers we had</a:t>
            </a:r>
            <a:endParaRPr sz="1400">
              <a:solidFill>
                <a:srgbClr val="FFFFFF"/>
              </a:solidFill>
            </a:endParaRPr>
          </a:p>
        </p:txBody>
      </p:sp>
      <p:pic>
        <p:nvPicPr>
          <p:cNvPr id="198" name="Google Shape;198;p20"/>
          <p:cNvPicPr preferRelativeResize="0"/>
          <p:nvPr/>
        </p:nvPicPr>
        <p:blipFill rotWithShape="1">
          <a:blip r:embed="rId3">
            <a:alphaModFix/>
          </a:blip>
          <a:srcRect b="8305" l="0" r="61706" t="13556"/>
          <a:stretch/>
        </p:blipFill>
        <p:spPr>
          <a:xfrm>
            <a:off x="4329575" y="965737"/>
            <a:ext cx="2832051" cy="3102675"/>
          </a:xfrm>
          <a:prstGeom prst="rect">
            <a:avLst/>
          </a:prstGeom>
          <a:noFill/>
          <a:ln>
            <a:noFill/>
          </a:ln>
        </p:spPr>
      </p:pic>
      <p:pic>
        <p:nvPicPr>
          <p:cNvPr id="199" name="Google Shape;199;p20"/>
          <p:cNvPicPr preferRelativeResize="0"/>
          <p:nvPr/>
        </p:nvPicPr>
        <p:blipFill rotWithShape="1">
          <a:blip r:embed="rId4">
            <a:alphaModFix/>
          </a:blip>
          <a:srcRect b="7790" l="19681" r="27959" t="3682"/>
          <a:stretch/>
        </p:blipFill>
        <p:spPr>
          <a:xfrm>
            <a:off x="6368050" y="2571750"/>
            <a:ext cx="2283924" cy="2173324"/>
          </a:xfrm>
          <a:prstGeom prst="rect">
            <a:avLst/>
          </a:prstGeom>
          <a:noFill/>
          <a:ln>
            <a:noFill/>
          </a:ln>
        </p:spPr>
      </p:pic>
      <p:sp>
        <p:nvSpPr>
          <p:cNvPr id="200" name="Google Shape;200;p20"/>
          <p:cNvSpPr txBox="1"/>
          <p:nvPr>
            <p:ph type="title"/>
          </p:nvPr>
        </p:nvSpPr>
        <p:spPr>
          <a:xfrm>
            <a:off x="1128700" y="205075"/>
            <a:ext cx="7038900" cy="56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Ideas that we explored</a:t>
            </a:r>
            <a:endParaRPr>
              <a:latin typeface="Roboto"/>
              <a:ea typeface="Roboto"/>
              <a:cs typeface="Roboto"/>
              <a:sym typeface="Roboto"/>
            </a:endParaRPr>
          </a:p>
        </p:txBody>
      </p:sp>
      <p:sp>
        <p:nvSpPr>
          <p:cNvPr id="201" name="Google Shape;201;p20"/>
          <p:cNvSpPr txBox="1"/>
          <p:nvPr/>
        </p:nvSpPr>
        <p:spPr>
          <a:xfrm>
            <a:off x="7244375" y="1159100"/>
            <a:ext cx="1262700" cy="81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 chassis divided into two halves</a:t>
            </a:r>
            <a:endParaRPr>
              <a:solidFill>
                <a:srgbClr val="FFFFFF"/>
              </a:solidFill>
              <a:latin typeface="Lato"/>
              <a:ea typeface="Lato"/>
              <a:cs typeface="Lato"/>
              <a:sym typeface="Lato"/>
            </a:endParaRPr>
          </a:p>
        </p:txBody>
      </p:sp>
      <p:sp>
        <p:nvSpPr>
          <p:cNvPr id="202" name="Google Shape;202;p20"/>
          <p:cNvSpPr txBox="1"/>
          <p:nvPr/>
        </p:nvSpPr>
        <p:spPr>
          <a:xfrm>
            <a:off x="3926450" y="4259675"/>
            <a:ext cx="2441700" cy="48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Infamous popsicle chassis →</a:t>
            </a:r>
            <a:endParaRPr>
              <a:solidFill>
                <a:srgbClr val="FFFFFF"/>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1"/>
          <p:cNvSpPr txBox="1"/>
          <p:nvPr>
            <p:ph type="title"/>
          </p:nvPr>
        </p:nvSpPr>
        <p:spPr>
          <a:xfrm>
            <a:off x="5616075" y="1377100"/>
            <a:ext cx="3088200" cy="133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t>Thank you!</a:t>
            </a:r>
            <a:endParaRPr sz="4800"/>
          </a:p>
        </p:txBody>
      </p:sp>
      <p:pic>
        <p:nvPicPr>
          <p:cNvPr id="208" name="Google Shape;208;p21"/>
          <p:cNvPicPr preferRelativeResize="0"/>
          <p:nvPr/>
        </p:nvPicPr>
        <p:blipFill rotWithShape="1">
          <a:blip r:embed="rId3">
            <a:alphaModFix/>
          </a:blip>
          <a:srcRect b="17084" l="0" r="0" t="11461"/>
          <a:stretch/>
        </p:blipFill>
        <p:spPr>
          <a:xfrm>
            <a:off x="838879" y="465975"/>
            <a:ext cx="4420525" cy="4211547"/>
          </a:xfrm>
          <a:prstGeom prst="rect">
            <a:avLst/>
          </a:prstGeom>
          <a:noFill/>
          <a:ln cap="flat" cmpd="sng" w="38100">
            <a:solidFill>
              <a:srgbClr val="00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