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10"/>
    <p:restoredTop sz="94632"/>
  </p:normalViewPr>
  <p:slideViewPr>
    <p:cSldViewPr snapToGrid="0">
      <p:cViewPr varScale="1">
        <p:scale>
          <a:sx n="142" d="100"/>
          <a:sy n="142" d="100"/>
        </p:scale>
        <p:origin x="7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3ea6410e2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c3ea6410e2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c3ea6410e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c3ea6410e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3ea6410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3ea6410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3ea6410e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3ea6410e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Under normal human physiological circumstances, angiogenesis is highly controlled by 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chemical signals in the body such as vascular endothelial growth factor (VEGF) </a:t>
            </a:r>
            <a:endParaRPr sz="15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3ea6410e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c3ea6410e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know the figure here is vague but we just need to know…...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3ea6410e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3ea6410e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3ea6410e2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c3ea6410e2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3ea6410e2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3ea6410e2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3ea6410e2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c3ea6410e2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versatile, with both eukaryotic and prokaryotic shuttle capability and with both prokaryotic and eukaryotic cell promoter originals.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two antibiotics genes which is easy for expansion.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a large capacity and can carry large fragments genes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3ea6410e2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c3ea6410e2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0456-008-9092-6" TargetMode="External"/><Relationship Id="rId4" Type="http://schemas.openxmlformats.org/officeDocument/2006/relationships/hyperlink" Target="https://en.wikipedia.org/w/index.php?title=Endostatin&amp;oldid=951078398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91350" y="2015825"/>
            <a:ext cx="5361300" cy="19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1" dirty="0">
                <a:latin typeface="Arial"/>
                <a:ea typeface="Arial"/>
                <a:cs typeface="Arial"/>
                <a:sym typeface="Arial"/>
              </a:rPr>
              <a:t>A Novel Reconstruction and Expression of Endostatin with pDC316 Plasmid in Eukaryotic Cells</a:t>
            </a:r>
            <a:endParaRPr sz="22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43"/>
            <a:ext cx="5361300" cy="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Michael (</a:t>
            </a:r>
            <a:r>
              <a:rPr lang="en" sz="2000" dirty="0" err="1"/>
              <a:t>Ziqi</a:t>
            </a:r>
            <a:r>
              <a:rPr lang="en" sz="2000" dirty="0"/>
              <a:t>) Wang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Mar. 5, 2021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Conclusion</a:t>
            </a:r>
            <a:endParaRPr dirty="0">
              <a:latin typeface="+mn-lt"/>
            </a:endParaRPr>
          </a:p>
        </p:txBody>
      </p:sp>
      <p:sp>
        <p:nvSpPr>
          <p:cNvPr id="202" name="Google Shape;202;p22"/>
          <p:cNvSpPr txBox="1">
            <a:spLocks noGrp="1"/>
          </p:cNvSpPr>
          <p:nvPr>
            <p:ph type="body" idx="1"/>
          </p:nvPr>
        </p:nvSpPr>
        <p:spPr>
          <a:xfrm>
            <a:off x="763125" y="232690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study successfully reconstructed endostatin into pDC316 plasmid vector and transfected the identified plasmid into 293T cells, which correctly expresses endostatin mRNA. The final product would have </a:t>
            </a:r>
            <a:r>
              <a:rPr lang="en" sz="18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potential value in </a:t>
            </a: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clinical trials and angiogenesis gene therapy.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References</a:t>
            </a:r>
            <a:endParaRPr dirty="0">
              <a:latin typeface="+mn-lt"/>
            </a:endParaRPr>
          </a:p>
        </p:txBody>
      </p:sp>
      <p:sp>
        <p:nvSpPr>
          <p:cNvPr id="208" name="Google Shape;208;p23"/>
          <p:cNvSpPr txBox="1">
            <a:spLocks noGrp="1"/>
          </p:cNvSpPr>
          <p:nvPr>
            <p:ph type="body" idx="1"/>
          </p:nvPr>
        </p:nvSpPr>
        <p:spPr>
          <a:xfrm>
            <a:off x="819150" y="1624850"/>
            <a:ext cx="7505700" cy="28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en" sz="1500" dirty="0" err="1">
                <a:solidFill>
                  <a:srgbClr val="000000"/>
                </a:solidFill>
                <a:highlight>
                  <a:srgbClr val="FFFFFF"/>
                </a:highlight>
              </a:rPr>
              <a:t>Ribatti</a:t>
            </a:r>
            <a:r>
              <a:rPr lang="en" sz="1500" dirty="0">
                <a:solidFill>
                  <a:srgbClr val="000000"/>
                </a:solidFill>
                <a:highlight>
                  <a:srgbClr val="FFFFFF"/>
                </a:highlight>
              </a:rPr>
              <a:t> D. (2008). Judah Folkman, a pioneer in the study of angiogenesis. </a:t>
            </a:r>
            <a:r>
              <a:rPr lang="en" sz="1500" dirty="0">
                <a:solidFill>
                  <a:srgbClr val="000000"/>
                </a:solidFill>
              </a:rPr>
              <a:t>Angiogenesis</a:t>
            </a:r>
            <a:r>
              <a:rPr lang="en" sz="150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" sz="1500" dirty="0">
                <a:solidFill>
                  <a:srgbClr val="000000"/>
                </a:solidFill>
              </a:rPr>
              <a:t>11</a:t>
            </a:r>
            <a:r>
              <a:rPr lang="en" sz="1500" dirty="0">
                <a:solidFill>
                  <a:srgbClr val="000000"/>
                </a:solidFill>
                <a:highlight>
                  <a:srgbClr val="FFFFFF"/>
                </a:highlight>
              </a:rPr>
              <a:t>(1), 3–10. </a:t>
            </a:r>
            <a:r>
              <a:rPr lang="en" sz="1500" dirty="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https://doi.org/10.1007/s10456-008-9092-6</a:t>
            </a:r>
            <a:endParaRPr sz="15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en" sz="1500" dirty="0" err="1">
                <a:solidFill>
                  <a:srgbClr val="000000"/>
                </a:solidFill>
                <a:highlight>
                  <a:srgbClr val="FFFFFF"/>
                </a:highlight>
              </a:rPr>
              <a:t>Yoo</a:t>
            </a:r>
            <a:r>
              <a:rPr lang="en" sz="1500" dirty="0">
                <a:solidFill>
                  <a:srgbClr val="000000"/>
                </a:solidFill>
                <a:highlight>
                  <a:srgbClr val="FFFFFF"/>
                </a:highlight>
              </a:rPr>
              <a:t>, S. Y., &amp; Kwon, S. M. (2013). Angiogenesis and its therapeutic opportunities. </a:t>
            </a:r>
            <a:r>
              <a:rPr lang="en" sz="1500" dirty="0">
                <a:solidFill>
                  <a:srgbClr val="000000"/>
                </a:solidFill>
              </a:rPr>
              <a:t>Mediators of inflammation</a:t>
            </a:r>
            <a:r>
              <a:rPr lang="en" sz="150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" sz="1500" dirty="0">
                <a:solidFill>
                  <a:srgbClr val="000000"/>
                </a:solidFill>
              </a:rPr>
              <a:t>2013</a:t>
            </a:r>
            <a:r>
              <a:rPr lang="en" sz="1500" dirty="0">
                <a:solidFill>
                  <a:srgbClr val="000000"/>
                </a:solidFill>
                <a:highlight>
                  <a:srgbClr val="FFFFFF"/>
                </a:highlight>
              </a:rPr>
              <a:t>, 127170. https://</a:t>
            </a:r>
            <a:r>
              <a:rPr lang="en" sz="1500" dirty="0" err="1">
                <a:solidFill>
                  <a:srgbClr val="000000"/>
                </a:solidFill>
                <a:highlight>
                  <a:srgbClr val="FFFFFF"/>
                </a:highlight>
              </a:rPr>
              <a:t>doi.org</a:t>
            </a:r>
            <a:r>
              <a:rPr lang="en" sz="1500" dirty="0">
                <a:solidFill>
                  <a:srgbClr val="000000"/>
                </a:solidFill>
                <a:highlight>
                  <a:srgbClr val="FFFFFF"/>
                </a:highlight>
              </a:rPr>
              <a:t>/10.1155/2013/127170</a:t>
            </a:r>
            <a:endParaRPr sz="15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en" sz="1500" dirty="0">
                <a:solidFill>
                  <a:srgbClr val="000000"/>
                </a:solidFill>
                <a:highlight>
                  <a:srgbClr val="FFFFFF"/>
                </a:highlight>
              </a:rPr>
              <a:t>Gupta, K., &amp; Zhang, J. (2005). Angiogenesis: a curse or cure?. </a:t>
            </a:r>
            <a:r>
              <a:rPr lang="en" sz="1500" dirty="0">
                <a:solidFill>
                  <a:srgbClr val="000000"/>
                </a:solidFill>
              </a:rPr>
              <a:t>Postgraduate medical journal</a:t>
            </a:r>
            <a:r>
              <a:rPr lang="en" sz="150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" sz="1500" dirty="0">
                <a:solidFill>
                  <a:srgbClr val="000000"/>
                </a:solidFill>
              </a:rPr>
              <a:t>81</a:t>
            </a:r>
            <a:r>
              <a:rPr lang="en" sz="1500" dirty="0">
                <a:solidFill>
                  <a:srgbClr val="000000"/>
                </a:solidFill>
                <a:highlight>
                  <a:srgbClr val="FFFFFF"/>
                </a:highlight>
              </a:rPr>
              <a:t>(954), 236–242. https://</a:t>
            </a:r>
            <a:r>
              <a:rPr lang="en" sz="1500" dirty="0" err="1">
                <a:solidFill>
                  <a:srgbClr val="000000"/>
                </a:solidFill>
                <a:highlight>
                  <a:srgbClr val="FFFFFF"/>
                </a:highlight>
              </a:rPr>
              <a:t>doi.org</a:t>
            </a:r>
            <a:r>
              <a:rPr lang="en" sz="1500" dirty="0">
                <a:solidFill>
                  <a:srgbClr val="000000"/>
                </a:solidFill>
                <a:highlight>
                  <a:srgbClr val="FFFFFF"/>
                </a:highlight>
              </a:rPr>
              <a:t>/10.1136/pgmj.2004.023309</a:t>
            </a:r>
            <a:endParaRPr sz="15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en" sz="1500" dirty="0">
                <a:solidFill>
                  <a:srgbClr val="000000"/>
                </a:solidFill>
                <a:highlight>
                  <a:srgbClr val="FFFFFF"/>
                </a:highlight>
              </a:rPr>
              <a:t>Wikipedia contributors. (2020, April 15). Endostatin. In </a:t>
            </a:r>
            <a:r>
              <a:rPr lang="en" sz="1500" dirty="0">
                <a:solidFill>
                  <a:srgbClr val="000000"/>
                </a:solidFill>
              </a:rPr>
              <a:t>Wikipedia, The Free Encyclopedia</a:t>
            </a:r>
            <a:r>
              <a:rPr lang="en" sz="1500" dirty="0">
                <a:solidFill>
                  <a:srgbClr val="000000"/>
                </a:solidFill>
                <a:highlight>
                  <a:srgbClr val="FFFFFF"/>
                </a:highlight>
              </a:rPr>
              <a:t>. Retrieved 13:26, September 4, 2020, from </a:t>
            </a:r>
            <a:r>
              <a:rPr lang="en" sz="1500" dirty="0">
                <a:solidFill>
                  <a:srgbClr val="000000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https://en.wikipedia.org/w/index.php?title=Endostatin&amp;oldid=951078398</a:t>
            </a:r>
            <a:endParaRPr sz="1500" dirty="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en" sz="1500" dirty="0">
                <a:solidFill>
                  <a:srgbClr val="000000"/>
                </a:solidFill>
                <a:highlight>
                  <a:srgbClr val="FFFFFF"/>
                </a:highlight>
              </a:rPr>
              <a:t>Wikipedia contributors. "Adenoviridae." </a:t>
            </a:r>
            <a:r>
              <a:rPr lang="en" sz="1500" i="1" dirty="0">
                <a:solidFill>
                  <a:srgbClr val="000000"/>
                </a:solidFill>
              </a:rPr>
              <a:t>Wikipedia, The Free Encyclopedia</a:t>
            </a:r>
            <a:r>
              <a:rPr lang="en" sz="1500" dirty="0">
                <a:solidFill>
                  <a:srgbClr val="000000"/>
                </a:solidFill>
                <a:highlight>
                  <a:srgbClr val="FFFFFF"/>
                </a:highlight>
              </a:rPr>
              <a:t>. Wikipedia, The Free Encyclopedia, 7 Mar. 2021. Web. 7 Mar. 2021.</a:t>
            </a:r>
            <a:endParaRPr sz="15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Catalog</a:t>
            </a:r>
            <a:endParaRPr dirty="0">
              <a:latin typeface="+mn-lt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2122350"/>
            <a:ext cx="7296300" cy="5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 dirty="0">
                <a:solidFill>
                  <a:srgbClr val="000000"/>
                </a:solidFill>
              </a:rPr>
              <a:t>Research Goal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136" name="Google Shape;136;p14"/>
          <p:cNvSpPr txBox="1"/>
          <p:nvPr/>
        </p:nvSpPr>
        <p:spPr>
          <a:xfrm>
            <a:off x="819150" y="1657425"/>
            <a:ext cx="755430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Introduction/Background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4"/>
          <p:cNvSpPr txBox="1"/>
          <p:nvPr/>
        </p:nvSpPr>
        <p:spPr>
          <a:xfrm>
            <a:off x="819150" y="2571750"/>
            <a:ext cx="696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Method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4"/>
          <p:cNvSpPr txBox="1"/>
          <p:nvPr/>
        </p:nvSpPr>
        <p:spPr>
          <a:xfrm>
            <a:off x="819150" y="3493025"/>
            <a:ext cx="696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Discussion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4"/>
          <p:cNvSpPr txBox="1"/>
          <p:nvPr/>
        </p:nvSpPr>
        <p:spPr>
          <a:xfrm>
            <a:off x="819150" y="3033450"/>
            <a:ext cx="696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Result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4"/>
          <p:cNvSpPr txBox="1"/>
          <p:nvPr/>
        </p:nvSpPr>
        <p:spPr>
          <a:xfrm>
            <a:off x="819150" y="3909900"/>
            <a:ext cx="696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4"/>
          <p:cNvSpPr txBox="1"/>
          <p:nvPr/>
        </p:nvSpPr>
        <p:spPr>
          <a:xfrm>
            <a:off x="819150" y="4312575"/>
            <a:ext cx="696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4605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Introduction/Background</a:t>
            </a:r>
            <a:endParaRPr dirty="0">
              <a:latin typeface="+mn-lt"/>
            </a:endParaRPr>
          </a:p>
        </p:txBody>
      </p:sp>
      <p:sp>
        <p:nvSpPr>
          <p:cNvPr id="147" name="Google Shape;147;p15"/>
          <p:cNvSpPr txBox="1">
            <a:spLocks noGrp="1"/>
          </p:cNvSpPr>
          <p:nvPr>
            <p:ph type="body" idx="1"/>
          </p:nvPr>
        </p:nvSpPr>
        <p:spPr>
          <a:xfrm>
            <a:off x="819150" y="2932000"/>
            <a:ext cx="75057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 dirty="0">
                <a:solidFill>
                  <a:srgbClr val="000000"/>
                </a:solidFill>
              </a:rPr>
              <a:t>Tumor growth is angiogenesis dependent (physiological process that new blood vessels form from pre-existing blood vessels)  (1)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48" name="Google Shape;148;p15"/>
          <p:cNvSpPr txBox="1"/>
          <p:nvPr/>
        </p:nvSpPr>
        <p:spPr>
          <a:xfrm>
            <a:off x="819150" y="3871200"/>
            <a:ext cx="7439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Uncontrolled angiogenesis would lead to pathological hyperplasia and neoplastic diseases (2,3)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0101" y="343426"/>
            <a:ext cx="3694925" cy="258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550200" y="697425"/>
            <a:ext cx="40218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Introduction/Background(</a:t>
            </a:r>
            <a:r>
              <a:rPr lang="en" dirty="0" err="1">
                <a:latin typeface="+mn-lt"/>
              </a:rPr>
              <a:t>con’t</a:t>
            </a:r>
            <a:r>
              <a:rPr lang="en" dirty="0">
                <a:latin typeface="+mn-lt"/>
              </a:rPr>
              <a:t>)</a:t>
            </a:r>
            <a:endParaRPr dirty="0">
              <a:latin typeface="+mn-lt"/>
            </a:endParaRPr>
          </a:p>
        </p:txBody>
      </p:sp>
      <p:sp>
        <p:nvSpPr>
          <p:cNvPr id="155" name="Google Shape;155;p16"/>
          <p:cNvSpPr txBox="1">
            <a:spLocks noGrp="1"/>
          </p:cNvSpPr>
          <p:nvPr>
            <p:ph type="body" idx="1"/>
          </p:nvPr>
        </p:nvSpPr>
        <p:spPr>
          <a:xfrm>
            <a:off x="819150" y="2394150"/>
            <a:ext cx="7505700" cy="7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000000"/>
                </a:solidFill>
              </a:rPr>
              <a:t>In 1997, Endostatin (</a:t>
            </a: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</a:rPr>
              <a:t>anti-angiogenic peptide)</a:t>
            </a:r>
            <a:r>
              <a:rPr lang="en" sz="1800">
                <a:solidFill>
                  <a:srgbClr val="000000"/>
                </a:solidFill>
              </a:rPr>
              <a:t> was first found in mouse cells and was subsequently found in humans. (4)</a:t>
            </a:r>
            <a:endParaRPr sz="18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56" name="Google Shape;156;p16"/>
          <p:cNvSpPr txBox="1"/>
          <p:nvPr/>
        </p:nvSpPr>
        <p:spPr>
          <a:xfrm>
            <a:off x="819150" y="3081700"/>
            <a:ext cx="7765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 variety of experiments can confirm that endostatin has an inhibitory effect on growing blood vessels, but has no effect on resting blood vessels, which can effectively limit uncontrolled angiogenesis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8453" y="119475"/>
            <a:ext cx="3169547" cy="236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 txBox="1"/>
          <p:nvPr/>
        </p:nvSpPr>
        <p:spPr>
          <a:xfrm>
            <a:off x="819150" y="4045325"/>
            <a:ext cx="73176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inhibitory effect of endostatin on angiogenesis is very important because of </a:t>
            </a:r>
            <a:r>
              <a:rPr lang="en" sz="180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its potential as a cancer treating agent. </a:t>
            </a:r>
            <a:endParaRPr sz="1800">
              <a:solidFill>
                <a:srgbClr val="FF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>
            <a:spLocks noGrp="1"/>
          </p:cNvSpPr>
          <p:nvPr>
            <p:ph type="title"/>
          </p:nvPr>
        </p:nvSpPr>
        <p:spPr>
          <a:xfrm>
            <a:off x="819138" y="6391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Research Goal</a:t>
            </a:r>
            <a:endParaRPr dirty="0">
              <a:latin typeface="+mn-lt"/>
            </a:endParaRPr>
          </a:p>
        </p:txBody>
      </p:sp>
      <p:sp>
        <p:nvSpPr>
          <p:cNvPr id="164" name="Google Shape;164;p17"/>
          <p:cNvSpPr txBox="1">
            <a:spLocks noGrp="1"/>
          </p:cNvSpPr>
          <p:nvPr>
            <p:ph type="body" idx="1"/>
          </p:nvPr>
        </p:nvSpPr>
        <p:spPr>
          <a:xfrm>
            <a:off x="819150" y="1593725"/>
            <a:ext cx="7505700" cy="10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Endostatin is one of the strongest endothelial cell inhibitory factors that has been found so far, however, endostatin protein is extremely unstable and difficult to prepare and apply.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65" name="Google Shape;165;p17"/>
          <p:cNvSpPr txBox="1"/>
          <p:nvPr/>
        </p:nvSpPr>
        <p:spPr>
          <a:xfrm>
            <a:off x="819150" y="3788775"/>
            <a:ext cx="77412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Investigate a novel biotechnology method to reconstruct endostatin.</a:t>
            </a:r>
            <a:endParaRPr sz="1600" dirty="0"/>
          </a:p>
          <a:p>
            <a:pPr marL="45720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1600" dirty="0"/>
          </a:p>
        </p:txBody>
      </p:sp>
      <p:pic>
        <p:nvPicPr>
          <p:cNvPr id="166" name="Google Shape;16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9688" y="2822763"/>
            <a:ext cx="1217050" cy="121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>
            <a:spLocks noGrp="1"/>
          </p:cNvSpPr>
          <p:nvPr>
            <p:ph type="title"/>
          </p:nvPr>
        </p:nvSpPr>
        <p:spPr>
          <a:xfrm>
            <a:off x="539000" y="4085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Method</a:t>
            </a:r>
            <a:endParaRPr dirty="0">
              <a:latin typeface="+mn-lt"/>
            </a:endParaRPr>
          </a:p>
        </p:txBody>
      </p:sp>
      <p:sp>
        <p:nvSpPr>
          <p:cNvPr id="172" name="Google Shape;172;p18"/>
          <p:cNvSpPr txBox="1">
            <a:spLocks noGrp="1"/>
          </p:cNvSpPr>
          <p:nvPr>
            <p:ph type="body" idx="1"/>
          </p:nvPr>
        </p:nvSpPr>
        <p:spPr>
          <a:xfrm>
            <a:off x="308750" y="1165425"/>
            <a:ext cx="7966200" cy="32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000000"/>
                </a:solidFill>
              </a:rPr>
              <a:t>Endostatin gene </a:t>
            </a:r>
            <a:endParaRPr sz="1700" dirty="0">
              <a:solidFill>
                <a:srgbClr val="000000"/>
              </a:solidFill>
            </a:endParaRPr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en" sz="1700" dirty="0">
                <a:solidFill>
                  <a:srgbClr val="000000"/>
                </a:solidFill>
              </a:rPr>
              <a:t>amplified by PCR</a:t>
            </a:r>
            <a:endParaRPr sz="1700" dirty="0">
              <a:solidFill>
                <a:srgbClr val="000000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en" sz="1700" dirty="0">
                <a:solidFill>
                  <a:srgbClr val="000000"/>
                </a:solidFill>
              </a:rPr>
              <a:t>ligated to eukaryotic expression vector pDC316</a:t>
            </a:r>
            <a:endParaRPr sz="1700" dirty="0">
              <a:solidFill>
                <a:srgbClr val="000000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en" sz="1700" dirty="0">
                <a:solidFill>
                  <a:srgbClr val="000000"/>
                </a:solidFill>
              </a:rPr>
              <a:t>transformed into competent cells E. coli DH5</a:t>
            </a:r>
            <a:r>
              <a:rPr lang="en" sz="1700" dirty="0">
                <a:solidFill>
                  <a:srgbClr val="000000"/>
                </a:solidFill>
                <a:highlight>
                  <a:srgbClr val="FFFFFF"/>
                </a:highlight>
              </a:rPr>
              <a:t>α</a:t>
            </a:r>
            <a:endParaRPr sz="17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en" sz="1700" dirty="0">
                <a:solidFill>
                  <a:srgbClr val="000000"/>
                </a:solidFill>
              </a:rPr>
              <a:t>Single and clear-edged bacteria are tested by bacterial PCR and electrophoresis.</a:t>
            </a:r>
            <a:endParaRPr sz="1700" dirty="0">
              <a:solidFill>
                <a:srgbClr val="000000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en" sz="1700" dirty="0">
                <a:solidFill>
                  <a:srgbClr val="000000"/>
                </a:solidFill>
              </a:rPr>
              <a:t>Plasmid was extracted and sequenced</a:t>
            </a:r>
            <a:endParaRPr sz="1700" dirty="0">
              <a:solidFill>
                <a:srgbClr val="000000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en" sz="1700" dirty="0">
                <a:solidFill>
                  <a:srgbClr val="000000"/>
                </a:solidFill>
              </a:rPr>
              <a:t>transfected into 293T cells</a:t>
            </a:r>
            <a:endParaRPr sz="1700" dirty="0">
              <a:solidFill>
                <a:srgbClr val="000000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en" sz="1700" dirty="0">
                <a:solidFill>
                  <a:srgbClr val="000000"/>
                </a:solidFill>
              </a:rPr>
              <a:t>reverse transcription-polymerase chain reaction(RT-PCR) and gel electrophoresis. </a:t>
            </a:r>
            <a:endParaRPr sz="1700" dirty="0">
              <a:solidFill>
                <a:srgbClr val="000000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en" sz="1700" dirty="0">
                <a:solidFill>
                  <a:srgbClr val="000000"/>
                </a:solidFill>
              </a:rPr>
              <a:t>The final product reconstructed by endostatin DNA with the pDC316 vector was confirmed by sequencing </a:t>
            </a:r>
            <a:endParaRPr sz="1700" dirty="0">
              <a:solidFill>
                <a:srgbClr val="000000"/>
              </a:solidFill>
            </a:endParaRPr>
          </a:p>
        </p:txBody>
      </p:sp>
      <p:pic>
        <p:nvPicPr>
          <p:cNvPr id="173" name="Google Shape;17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4350" y="244250"/>
            <a:ext cx="3748375" cy="224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Result</a:t>
            </a:r>
            <a:endParaRPr dirty="0">
              <a:latin typeface="+mn-lt"/>
            </a:endParaRPr>
          </a:p>
        </p:txBody>
      </p:sp>
      <p:sp>
        <p:nvSpPr>
          <p:cNvPr id="179" name="Google Shape;179;p19"/>
          <p:cNvSpPr txBox="1">
            <a:spLocks noGrp="1"/>
          </p:cNvSpPr>
          <p:nvPr>
            <p:ph type="body" idx="1"/>
          </p:nvPr>
        </p:nvSpPr>
        <p:spPr>
          <a:xfrm>
            <a:off x="819150" y="21812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Step by step examination</a:t>
            </a:r>
            <a:endParaRPr sz="1800" dirty="0">
              <a:solidFill>
                <a:srgbClr val="000000"/>
              </a:solidFill>
            </a:endParaRPr>
          </a:p>
        </p:txBody>
      </p:sp>
      <p:pic>
        <p:nvPicPr>
          <p:cNvPr id="180" name="Google Shape;18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0575" y="132962"/>
            <a:ext cx="3081551" cy="487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>
            <a:spLocks noGrp="1"/>
          </p:cNvSpPr>
          <p:nvPr>
            <p:ph type="title"/>
          </p:nvPr>
        </p:nvSpPr>
        <p:spPr>
          <a:xfrm>
            <a:off x="460575" y="4534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Discussion</a:t>
            </a:r>
            <a:endParaRPr dirty="0">
              <a:latin typeface="+mn-lt"/>
            </a:endParaRPr>
          </a:p>
        </p:txBody>
      </p:sp>
      <p:pic>
        <p:nvPicPr>
          <p:cNvPr id="186" name="Google Shape;18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8300" y="195675"/>
            <a:ext cx="4593301" cy="475215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 txBox="1"/>
          <p:nvPr/>
        </p:nvSpPr>
        <p:spPr>
          <a:xfrm>
            <a:off x="571500" y="2454100"/>
            <a:ext cx="184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Why pDC316?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Discussion(</a:t>
            </a:r>
            <a:r>
              <a:rPr lang="en" dirty="0" err="1">
                <a:latin typeface="+mn-lt"/>
              </a:rPr>
              <a:t>con’t</a:t>
            </a:r>
            <a:r>
              <a:rPr lang="en" dirty="0">
                <a:latin typeface="+mn-lt"/>
              </a:rPr>
              <a:t>)</a:t>
            </a:r>
            <a:endParaRPr dirty="0">
              <a:latin typeface="+mn-lt"/>
            </a:endParaRPr>
          </a:p>
        </p:txBody>
      </p:sp>
      <p:sp>
        <p:nvSpPr>
          <p:cNvPr id="193" name="Google Shape;193;p21"/>
          <p:cNvSpPr txBox="1">
            <a:spLocks noGrp="1"/>
          </p:cNvSpPr>
          <p:nvPr>
            <p:ph type="body" idx="1"/>
          </p:nvPr>
        </p:nvSpPr>
        <p:spPr>
          <a:xfrm>
            <a:off x="605100" y="297110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Future studies</a:t>
            </a:r>
            <a:endParaRPr sz="18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Use Adenovirus type 5(AD5) to package the reconstructed plasmid.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194" name="Google Shape;194;p21"/>
          <p:cNvSpPr txBox="1"/>
          <p:nvPr/>
        </p:nvSpPr>
        <p:spPr>
          <a:xfrm>
            <a:off x="605100" y="1800200"/>
            <a:ext cx="7933800" cy="11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Improvements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After RT-PCR, the protein expression in infected cells should be further confirmed by Western blotting.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6550" y="517700"/>
            <a:ext cx="2432328" cy="128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1"/>
          <p:cNvSpPr txBox="1"/>
          <p:nvPr/>
        </p:nvSpPr>
        <p:spPr>
          <a:xfrm>
            <a:off x="7485525" y="1277475"/>
            <a:ext cx="40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(5)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Microsoft Macintosh PowerPoint</Application>
  <PresentationFormat>On-screen Show (16:9)</PresentationFormat>
  <Paragraphs>58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Nunito</vt:lpstr>
      <vt:lpstr>Times New Roman</vt:lpstr>
      <vt:lpstr>Shift</vt:lpstr>
      <vt:lpstr>A Novel Reconstruction and Expression of Endostatin with pDC316 Plasmid in Eukaryotic Cells </vt:lpstr>
      <vt:lpstr>Catalog</vt:lpstr>
      <vt:lpstr>Introduction/Background</vt:lpstr>
      <vt:lpstr>Introduction/Background(con’t)</vt:lpstr>
      <vt:lpstr>Research Goal</vt:lpstr>
      <vt:lpstr>Method</vt:lpstr>
      <vt:lpstr>Result</vt:lpstr>
      <vt:lpstr>Discussion</vt:lpstr>
      <vt:lpstr>Discussion(con’t)</vt:lpstr>
      <vt:lpstr>Conclusion</vt:lpstr>
      <vt:lpstr>References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Novel Reconstruction and Expression of Endostatin with pDC316 Plasmid in Eukaryotic Cells </dc:title>
  <cp:lastModifiedBy>Microsoft Office User</cp:lastModifiedBy>
  <cp:revision>2</cp:revision>
  <dcterms:modified xsi:type="dcterms:W3CDTF">2021-03-07T14:01:06Z</dcterms:modified>
</cp:coreProperties>
</file>