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7" r:id="rId3"/>
    <p:sldId id="258" r:id="rId4"/>
    <p:sldId id="259" r:id="rId5"/>
    <p:sldId id="260" r:id="rId6"/>
    <p:sldId id="262" r:id="rId7"/>
    <p:sldId id="265" r:id="rId8"/>
    <p:sldId id="263" r:id="rId9"/>
    <p:sldId id="268" r:id="rId10"/>
    <p:sldId id="269" r:id="rId11"/>
    <p:sldId id="271" r:id="rId12"/>
    <p:sldId id="272" r:id="rId13"/>
    <p:sldId id="267" r:id="rId14"/>
    <p:sldId id="264" r:id="rId15"/>
    <p:sldId id="273" r:id="rId16"/>
    <p:sldId id="270" r:id="rId17"/>
    <p:sldId id="266" r:id="rId18"/>
    <p:sldId id="26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2" autoAdjust="0"/>
    <p:restoredTop sz="94660"/>
  </p:normalViewPr>
  <p:slideViewPr>
    <p:cSldViewPr snapToGrid="0">
      <p:cViewPr varScale="1">
        <p:scale>
          <a:sx n="107" d="100"/>
          <a:sy n="107" d="100"/>
        </p:scale>
        <p:origin x="138" y="1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2066C-90E3-4ED5-8154-37893FEF09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96CB89-3DE6-4A0A-8373-297DFE9125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0ADE42-F217-431B-9234-9DCB0CCEF74C}"/>
              </a:ext>
            </a:extLst>
          </p:cNvPr>
          <p:cNvSpPr>
            <a:spLocks noGrp="1"/>
          </p:cNvSpPr>
          <p:nvPr>
            <p:ph type="dt" sz="half" idx="10"/>
          </p:nvPr>
        </p:nvSpPr>
        <p:spPr/>
        <p:txBody>
          <a:bodyPr/>
          <a:lstStyle/>
          <a:p>
            <a:fld id="{DC61F59B-2AEB-4C09-899E-A166BE57B1AC}" type="datetimeFigureOut">
              <a:rPr lang="en-US" smtClean="0"/>
              <a:t>3/8/2021</a:t>
            </a:fld>
            <a:endParaRPr lang="en-US"/>
          </a:p>
        </p:txBody>
      </p:sp>
      <p:sp>
        <p:nvSpPr>
          <p:cNvPr id="5" name="Footer Placeholder 4">
            <a:extLst>
              <a:ext uri="{FF2B5EF4-FFF2-40B4-BE49-F238E27FC236}">
                <a16:creationId xmlns:a16="http://schemas.microsoft.com/office/drawing/2014/main" id="{8A318A48-F1E8-46A8-B590-90ACCC76F3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79C3A6-DEFF-4C0D-B3C0-A0FC9EA21226}"/>
              </a:ext>
            </a:extLst>
          </p:cNvPr>
          <p:cNvSpPr>
            <a:spLocks noGrp="1"/>
          </p:cNvSpPr>
          <p:nvPr>
            <p:ph type="sldNum" sz="quarter" idx="12"/>
          </p:nvPr>
        </p:nvSpPr>
        <p:spPr/>
        <p:txBody>
          <a:bodyPr/>
          <a:lstStyle/>
          <a:p>
            <a:fld id="{E9466CAA-A0AD-467E-B63C-2C1238C0BA2B}" type="slidenum">
              <a:rPr lang="en-US" smtClean="0"/>
              <a:t>‹#›</a:t>
            </a:fld>
            <a:endParaRPr lang="en-US"/>
          </a:p>
        </p:txBody>
      </p:sp>
    </p:spTree>
    <p:extLst>
      <p:ext uri="{BB962C8B-B14F-4D97-AF65-F5344CB8AC3E}">
        <p14:creationId xmlns:p14="http://schemas.microsoft.com/office/powerpoint/2010/main" val="77033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BD832-7D91-4053-A48E-4C6A1EA00F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AACFDA-A27E-49DA-8C4F-8F26940700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518463-76FB-4B72-9065-F9A9EB4AD015}"/>
              </a:ext>
            </a:extLst>
          </p:cNvPr>
          <p:cNvSpPr>
            <a:spLocks noGrp="1"/>
          </p:cNvSpPr>
          <p:nvPr>
            <p:ph type="dt" sz="half" idx="10"/>
          </p:nvPr>
        </p:nvSpPr>
        <p:spPr/>
        <p:txBody>
          <a:bodyPr/>
          <a:lstStyle/>
          <a:p>
            <a:fld id="{DC61F59B-2AEB-4C09-899E-A166BE57B1AC}" type="datetimeFigureOut">
              <a:rPr lang="en-US" smtClean="0"/>
              <a:t>3/8/2021</a:t>
            </a:fld>
            <a:endParaRPr lang="en-US"/>
          </a:p>
        </p:txBody>
      </p:sp>
      <p:sp>
        <p:nvSpPr>
          <p:cNvPr id="5" name="Footer Placeholder 4">
            <a:extLst>
              <a:ext uri="{FF2B5EF4-FFF2-40B4-BE49-F238E27FC236}">
                <a16:creationId xmlns:a16="http://schemas.microsoft.com/office/drawing/2014/main" id="{C52D4AFA-4FE4-4AD4-A253-7DCF5C0B10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A0B602-794C-46AC-9FDF-5B8D889AAF00}"/>
              </a:ext>
            </a:extLst>
          </p:cNvPr>
          <p:cNvSpPr>
            <a:spLocks noGrp="1"/>
          </p:cNvSpPr>
          <p:nvPr>
            <p:ph type="sldNum" sz="quarter" idx="12"/>
          </p:nvPr>
        </p:nvSpPr>
        <p:spPr/>
        <p:txBody>
          <a:bodyPr/>
          <a:lstStyle/>
          <a:p>
            <a:fld id="{E9466CAA-A0AD-467E-B63C-2C1238C0BA2B}" type="slidenum">
              <a:rPr lang="en-US" smtClean="0"/>
              <a:t>‹#›</a:t>
            </a:fld>
            <a:endParaRPr lang="en-US"/>
          </a:p>
        </p:txBody>
      </p:sp>
    </p:spTree>
    <p:extLst>
      <p:ext uri="{BB962C8B-B14F-4D97-AF65-F5344CB8AC3E}">
        <p14:creationId xmlns:p14="http://schemas.microsoft.com/office/powerpoint/2010/main" val="4091662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6E2281-1F71-47EC-83ED-C33ECDC186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31C8F7-88E6-41B3-8BF5-847469D7F8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99AE59-AEF1-4462-A715-A866445A2834}"/>
              </a:ext>
            </a:extLst>
          </p:cNvPr>
          <p:cNvSpPr>
            <a:spLocks noGrp="1"/>
          </p:cNvSpPr>
          <p:nvPr>
            <p:ph type="dt" sz="half" idx="10"/>
          </p:nvPr>
        </p:nvSpPr>
        <p:spPr/>
        <p:txBody>
          <a:bodyPr/>
          <a:lstStyle/>
          <a:p>
            <a:fld id="{DC61F59B-2AEB-4C09-899E-A166BE57B1AC}" type="datetimeFigureOut">
              <a:rPr lang="en-US" smtClean="0"/>
              <a:t>3/8/2021</a:t>
            </a:fld>
            <a:endParaRPr lang="en-US"/>
          </a:p>
        </p:txBody>
      </p:sp>
      <p:sp>
        <p:nvSpPr>
          <p:cNvPr id="5" name="Footer Placeholder 4">
            <a:extLst>
              <a:ext uri="{FF2B5EF4-FFF2-40B4-BE49-F238E27FC236}">
                <a16:creationId xmlns:a16="http://schemas.microsoft.com/office/drawing/2014/main" id="{DC035687-DE2E-4791-92F0-2BF21B419A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3EFE9B-509C-488C-B973-1A52ED435671}"/>
              </a:ext>
            </a:extLst>
          </p:cNvPr>
          <p:cNvSpPr>
            <a:spLocks noGrp="1"/>
          </p:cNvSpPr>
          <p:nvPr>
            <p:ph type="sldNum" sz="quarter" idx="12"/>
          </p:nvPr>
        </p:nvSpPr>
        <p:spPr/>
        <p:txBody>
          <a:bodyPr/>
          <a:lstStyle/>
          <a:p>
            <a:fld id="{E9466CAA-A0AD-467E-B63C-2C1238C0BA2B}" type="slidenum">
              <a:rPr lang="en-US" smtClean="0"/>
              <a:t>‹#›</a:t>
            </a:fld>
            <a:endParaRPr lang="en-US"/>
          </a:p>
        </p:txBody>
      </p:sp>
    </p:spTree>
    <p:extLst>
      <p:ext uri="{BB962C8B-B14F-4D97-AF65-F5344CB8AC3E}">
        <p14:creationId xmlns:p14="http://schemas.microsoft.com/office/powerpoint/2010/main" val="367029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3C7E3-E26E-4999-96A9-BE5F292C46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8B9B8C-226F-4640-9C0E-BE6BFE4469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2D19D1-422E-4156-A91E-E0EC4D8D860F}"/>
              </a:ext>
            </a:extLst>
          </p:cNvPr>
          <p:cNvSpPr>
            <a:spLocks noGrp="1"/>
          </p:cNvSpPr>
          <p:nvPr>
            <p:ph type="dt" sz="half" idx="10"/>
          </p:nvPr>
        </p:nvSpPr>
        <p:spPr/>
        <p:txBody>
          <a:bodyPr/>
          <a:lstStyle/>
          <a:p>
            <a:fld id="{DC61F59B-2AEB-4C09-899E-A166BE57B1AC}" type="datetimeFigureOut">
              <a:rPr lang="en-US" smtClean="0"/>
              <a:t>3/8/2021</a:t>
            </a:fld>
            <a:endParaRPr lang="en-US"/>
          </a:p>
        </p:txBody>
      </p:sp>
      <p:sp>
        <p:nvSpPr>
          <p:cNvPr id="5" name="Footer Placeholder 4">
            <a:extLst>
              <a:ext uri="{FF2B5EF4-FFF2-40B4-BE49-F238E27FC236}">
                <a16:creationId xmlns:a16="http://schemas.microsoft.com/office/drawing/2014/main" id="{8FDF0A69-8DFF-47DA-BEA5-192F770222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3F8D61-D05A-4AF9-8793-659DA6AA1814}"/>
              </a:ext>
            </a:extLst>
          </p:cNvPr>
          <p:cNvSpPr>
            <a:spLocks noGrp="1"/>
          </p:cNvSpPr>
          <p:nvPr>
            <p:ph type="sldNum" sz="quarter" idx="12"/>
          </p:nvPr>
        </p:nvSpPr>
        <p:spPr/>
        <p:txBody>
          <a:bodyPr/>
          <a:lstStyle/>
          <a:p>
            <a:fld id="{E9466CAA-A0AD-467E-B63C-2C1238C0BA2B}" type="slidenum">
              <a:rPr lang="en-US" smtClean="0"/>
              <a:t>‹#›</a:t>
            </a:fld>
            <a:endParaRPr lang="en-US"/>
          </a:p>
        </p:txBody>
      </p:sp>
    </p:spTree>
    <p:extLst>
      <p:ext uri="{BB962C8B-B14F-4D97-AF65-F5344CB8AC3E}">
        <p14:creationId xmlns:p14="http://schemas.microsoft.com/office/powerpoint/2010/main" val="1392809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84722-1A88-4CDB-A0E7-9E7CC9A0B7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826FB8-C1C1-4B35-849A-C53EC7CA52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C4F3DA-4213-482F-BEF4-BA9BBBC10E39}"/>
              </a:ext>
            </a:extLst>
          </p:cNvPr>
          <p:cNvSpPr>
            <a:spLocks noGrp="1"/>
          </p:cNvSpPr>
          <p:nvPr>
            <p:ph type="dt" sz="half" idx="10"/>
          </p:nvPr>
        </p:nvSpPr>
        <p:spPr/>
        <p:txBody>
          <a:bodyPr/>
          <a:lstStyle/>
          <a:p>
            <a:fld id="{DC61F59B-2AEB-4C09-899E-A166BE57B1AC}" type="datetimeFigureOut">
              <a:rPr lang="en-US" smtClean="0"/>
              <a:t>3/8/2021</a:t>
            </a:fld>
            <a:endParaRPr lang="en-US"/>
          </a:p>
        </p:txBody>
      </p:sp>
      <p:sp>
        <p:nvSpPr>
          <p:cNvPr id="5" name="Footer Placeholder 4">
            <a:extLst>
              <a:ext uri="{FF2B5EF4-FFF2-40B4-BE49-F238E27FC236}">
                <a16:creationId xmlns:a16="http://schemas.microsoft.com/office/drawing/2014/main" id="{E78D82E6-F4F4-4364-89BA-623CBB24F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01E621-D121-4D1D-96D1-7A0B3803EFE7}"/>
              </a:ext>
            </a:extLst>
          </p:cNvPr>
          <p:cNvSpPr>
            <a:spLocks noGrp="1"/>
          </p:cNvSpPr>
          <p:nvPr>
            <p:ph type="sldNum" sz="quarter" idx="12"/>
          </p:nvPr>
        </p:nvSpPr>
        <p:spPr/>
        <p:txBody>
          <a:bodyPr/>
          <a:lstStyle/>
          <a:p>
            <a:fld id="{E9466CAA-A0AD-467E-B63C-2C1238C0BA2B}" type="slidenum">
              <a:rPr lang="en-US" smtClean="0"/>
              <a:t>‹#›</a:t>
            </a:fld>
            <a:endParaRPr lang="en-US"/>
          </a:p>
        </p:txBody>
      </p:sp>
    </p:spTree>
    <p:extLst>
      <p:ext uri="{BB962C8B-B14F-4D97-AF65-F5344CB8AC3E}">
        <p14:creationId xmlns:p14="http://schemas.microsoft.com/office/powerpoint/2010/main" val="4236647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4DB4E-EEBF-4BFD-9FDB-BEA3EE2FA9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A0CA88-04FD-449D-A2A3-9A4FC4D097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088716-4B58-4EDC-95D1-0D3B33897D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937E94-8EC2-4C25-A786-C4FA81583804}"/>
              </a:ext>
            </a:extLst>
          </p:cNvPr>
          <p:cNvSpPr>
            <a:spLocks noGrp="1"/>
          </p:cNvSpPr>
          <p:nvPr>
            <p:ph type="dt" sz="half" idx="10"/>
          </p:nvPr>
        </p:nvSpPr>
        <p:spPr/>
        <p:txBody>
          <a:bodyPr/>
          <a:lstStyle/>
          <a:p>
            <a:fld id="{DC61F59B-2AEB-4C09-899E-A166BE57B1AC}" type="datetimeFigureOut">
              <a:rPr lang="en-US" smtClean="0"/>
              <a:t>3/8/2021</a:t>
            </a:fld>
            <a:endParaRPr lang="en-US"/>
          </a:p>
        </p:txBody>
      </p:sp>
      <p:sp>
        <p:nvSpPr>
          <p:cNvPr id="6" name="Footer Placeholder 5">
            <a:extLst>
              <a:ext uri="{FF2B5EF4-FFF2-40B4-BE49-F238E27FC236}">
                <a16:creationId xmlns:a16="http://schemas.microsoft.com/office/drawing/2014/main" id="{FA025D2D-133B-4BDA-8D3D-3B6C71D366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76AE6E-B71D-405E-8CC1-7476D4F990BD}"/>
              </a:ext>
            </a:extLst>
          </p:cNvPr>
          <p:cNvSpPr>
            <a:spLocks noGrp="1"/>
          </p:cNvSpPr>
          <p:nvPr>
            <p:ph type="sldNum" sz="quarter" idx="12"/>
          </p:nvPr>
        </p:nvSpPr>
        <p:spPr/>
        <p:txBody>
          <a:bodyPr/>
          <a:lstStyle/>
          <a:p>
            <a:fld id="{E9466CAA-A0AD-467E-B63C-2C1238C0BA2B}" type="slidenum">
              <a:rPr lang="en-US" smtClean="0"/>
              <a:t>‹#›</a:t>
            </a:fld>
            <a:endParaRPr lang="en-US"/>
          </a:p>
        </p:txBody>
      </p:sp>
    </p:spTree>
    <p:extLst>
      <p:ext uri="{BB962C8B-B14F-4D97-AF65-F5344CB8AC3E}">
        <p14:creationId xmlns:p14="http://schemas.microsoft.com/office/powerpoint/2010/main" val="4213274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D1824-3E73-4C6F-AB75-D925658E19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F51308-23D6-46D4-ABE6-E71F91422C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0F9204-B28F-4147-8275-D2D578A27A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031DF2-0121-4849-8BC7-FC412E0C0A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210005-5C5F-4720-B580-4EF54D9BDE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5414E3-E22E-419C-931A-48A2479EB2D2}"/>
              </a:ext>
            </a:extLst>
          </p:cNvPr>
          <p:cNvSpPr>
            <a:spLocks noGrp="1"/>
          </p:cNvSpPr>
          <p:nvPr>
            <p:ph type="dt" sz="half" idx="10"/>
          </p:nvPr>
        </p:nvSpPr>
        <p:spPr/>
        <p:txBody>
          <a:bodyPr/>
          <a:lstStyle/>
          <a:p>
            <a:fld id="{DC61F59B-2AEB-4C09-899E-A166BE57B1AC}" type="datetimeFigureOut">
              <a:rPr lang="en-US" smtClean="0"/>
              <a:t>3/8/2021</a:t>
            </a:fld>
            <a:endParaRPr lang="en-US"/>
          </a:p>
        </p:txBody>
      </p:sp>
      <p:sp>
        <p:nvSpPr>
          <p:cNvPr id="8" name="Footer Placeholder 7">
            <a:extLst>
              <a:ext uri="{FF2B5EF4-FFF2-40B4-BE49-F238E27FC236}">
                <a16:creationId xmlns:a16="http://schemas.microsoft.com/office/drawing/2014/main" id="{4243AF3C-EB46-4B4D-84A8-B1C0855B8E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35BD998-D7BA-447A-869F-4E070D0DE3A6}"/>
              </a:ext>
            </a:extLst>
          </p:cNvPr>
          <p:cNvSpPr>
            <a:spLocks noGrp="1"/>
          </p:cNvSpPr>
          <p:nvPr>
            <p:ph type="sldNum" sz="quarter" idx="12"/>
          </p:nvPr>
        </p:nvSpPr>
        <p:spPr/>
        <p:txBody>
          <a:bodyPr/>
          <a:lstStyle/>
          <a:p>
            <a:fld id="{E9466CAA-A0AD-467E-B63C-2C1238C0BA2B}" type="slidenum">
              <a:rPr lang="en-US" smtClean="0"/>
              <a:t>‹#›</a:t>
            </a:fld>
            <a:endParaRPr lang="en-US"/>
          </a:p>
        </p:txBody>
      </p:sp>
    </p:spTree>
    <p:extLst>
      <p:ext uri="{BB962C8B-B14F-4D97-AF65-F5344CB8AC3E}">
        <p14:creationId xmlns:p14="http://schemas.microsoft.com/office/powerpoint/2010/main" val="28207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EEE9C-E47E-425B-8D5A-59AEA180C6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F55810-B3F7-4159-892B-39DAC30BED2C}"/>
              </a:ext>
            </a:extLst>
          </p:cNvPr>
          <p:cNvSpPr>
            <a:spLocks noGrp="1"/>
          </p:cNvSpPr>
          <p:nvPr>
            <p:ph type="dt" sz="half" idx="10"/>
          </p:nvPr>
        </p:nvSpPr>
        <p:spPr/>
        <p:txBody>
          <a:bodyPr/>
          <a:lstStyle/>
          <a:p>
            <a:fld id="{DC61F59B-2AEB-4C09-899E-A166BE57B1AC}" type="datetimeFigureOut">
              <a:rPr lang="en-US" smtClean="0"/>
              <a:t>3/8/2021</a:t>
            </a:fld>
            <a:endParaRPr lang="en-US"/>
          </a:p>
        </p:txBody>
      </p:sp>
      <p:sp>
        <p:nvSpPr>
          <p:cNvPr id="4" name="Footer Placeholder 3">
            <a:extLst>
              <a:ext uri="{FF2B5EF4-FFF2-40B4-BE49-F238E27FC236}">
                <a16:creationId xmlns:a16="http://schemas.microsoft.com/office/drawing/2014/main" id="{802E89F3-E211-4C8A-BEFC-3C040DBD0E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B32D6B-4A82-4656-B4BB-8F426F8F563A}"/>
              </a:ext>
            </a:extLst>
          </p:cNvPr>
          <p:cNvSpPr>
            <a:spLocks noGrp="1"/>
          </p:cNvSpPr>
          <p:nvPr>
            <p:ph type="sldNum" sz="quarter" idx="12"/>
          </p:nvPr>
        </p:nvSpPr>
        <p:spPr/>
        <p:txBody>
          <a:bodyPr/>
          <a:lstStyle/>
          <a:p>
            <a:fld id="{E9466CAA-A0AD-467E-B63C-2C1238C0BA2B}" type="slidenum">
              <a:rPr lang="en-US" smtClean="0"/>
              <a:t>‹#›</a:t>
            </a:fld>
            <a:endParaRPr lang="en-US"/>
          </a:p>
        </p:txBody>
      </p:sp>
    </p:spTree>
    <p:extLst>
      <p:ext uri="{BB962C8B-B14F-4D97-AF65-F5344CB8AC3E}">
        <p14:creationId xmlns:p14="http://schemas.microsoft.com/office/powerpoint/2010/main" val="1204527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BD488C-FBE0-452E-B8E4-A554514A91C5}"/>
              </a:ext>
            </a:extLst>
          </p:cNvPr>
          <p:cNvSpPr>
            <a:spLocks noGrp="1"/>
          </p:cNvSpPr>
          <p:nvPr>
            <p:ph type="dt" sz="half" idx="10"/>
          </p:nvPr>
        </p:nvSpPr>
        <p:spPr/>
        <p:txBody>
          <a:bodyPr/>
          <a:lstStyle/>
          <a:p>
            <a:fld id="{DC61F59B-2AEB-4C09-899E-A166BE57B1AC}" type="datetimeFigureOut">
              <a:rPr lang="en-US" smtClean="0"/>
              <a:t>3/8/2021</a:t>
            </a:fld>
            <a:endParaRPr lang="en-US"/>
          </a:p>
        </p:txBody>
      </p:sp>
      <p:sp>
        <p:nvSpPr>
          <p:cNvPr id="3" name="Footer Placeholder 2">
            <a:extLst>
              <a:ext uri="{FF2B5EF4-FFF2-40B4-BE49-F238E27FC236}">
                <a16:creationId xmlns:a16="http://schemas.microsoft.com/office/drawing/2014/main" id="{AD8ADEA3-3910-482E-8D50-003EB4B970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3D14A7D-EC28-4FC0-82FA-855239749BEB}"/>
              </a:ext>
            </a:extLst>
          </p:cNvPr>
          <p:cNvSpPr>
            <a:spLocks noGrp="1"/>
          </p:cNvSpPr>
          <p:nvPr>
            <p:ph type="sldNum" sz="quarter" idx="12"/>
          </p:nvPr>
        </p:nvSpPr>
        <p:spPr/>
        <p:txBody>
          <a:bodyPr/>
          <a:lstStyle/>
          <a:p>
            <a:fld id="{E9466CAA-A0AD-467E-B63C-2C1238C0BA2B}" type="slidenum">
              <a:rPr lang="en-US" smtClean="0"/>
              <a:t>‹#›</a:t>
            </a:fld>
            <a:endParaRPr lang="en-US"/>
          </a:p>
        </p:txBody>
      </p:sp>
    </p:spTree>
    <p:extLst>
      <p:ext uri="{BB962C8B-B14F-4D97-AF65-F5344CB8AC3E}">
        <p14:creationId xmlns:p14="http://schemas.microsoft.com/office/powerpoint/2010/main" val="3393476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314CF-29F0-4EE2-9785-9CE2A22FE1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2CA685-4288-4D06-82E6-D48F9D2EF3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7E6191-C474-499E-AFDC-E746B226DB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9C9DE3-9F69-4A64-A05A-0FBFD5267045}"/>
              </a:ext>
            </a:extLst>
          </p:cNvPr>
          <p:cNvSpPr>
            <a:spLocks noGrp="1"/>
          </p:cNvSpPr>
          <p:nvPr>
            <p:ph type="dt" sz="half" idx="10"/>
          </p:nvPr>
        </p:nvSpPr>
        <p:spPr/>
        <p:txBody>
          <a:bodyPr/>
          <a:lstStyle/>
          <a:p>
            <a:fld id="{DC61F59B-2AEB-4C09-899E-A166BE57B1AC}" type="datetimeFigureOut">
              <a:rPr lang="en-US" smtClean="0"/>
              <a:t>3/8/2021</a:t>
            </a:fld>
            <a:endParaRPr lang="en-US"/>
          </a:p>
        </p:txBody>
      </p:sp>
      <p:sp>
        <p:nvSpPr>
          <p:cNvPr id="6" name="Footer Placeholder 5">
            <a:extLst>
              <a:ext uri="{FF2B5EF4-FFF2-40B4-BE49-F238E27FC236}">
                <a16:creationId xmlns:a16="http://schemas.microsoft.com/office/drawing/2014/main" id="{8AB2FEC8-3A85-4A12-9486-E977BC04C0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2C7DB5-AFFC-474E-AF5E-CAB40C457BCC}"/>
              </a:ext>
            </a:extLst>
          </p:cNvPr>
          <p:cNvSpPr>
            <a:spLocks noGrp="1"/>
          </p:cNvSpPr>
          <p:nvPr>
            <p:ph type="sldNum" sz="quarter" idx="12"/>
          </p:nvPr>
        </p:nvSpPr>
        <p:spPr/>
        <p:txBody>
          <a:bodyPr/>
          <a:lstStyle/>
          <a:p>
            <a:fld id="{E9466CAA-A0AD-467E-B63C-2C1238C0BA2B}" type="slidenum">
              <a:rPr lang="en-US" smtClean="0"/>
              <a:t>‹#›</a:t>
            </a:fld>
            <a:endParaRPr lang="en-US"/>
          </a:p>
        </p:txBody>
      </p:sp>
    </p:spTree>
    <p:extLst>
      <p:ext uri="{BB962C8B-B14F-4D97-AF65-F5344CB8AC3E}">
        <p14:creationId xmlns:p14="http://schemas.microsoft.com/office/powerpoint/2010/main" val="34663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9AA4E-AA47-41C7-B7AA-B31FAC0C53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2B9D93-4FBC-41AD-9FC6-F11B5F91AB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71F8830-1D00-4E7C-B53C-0D2E8C42BD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97439B-ACF8-4CC3-A1C9-160805547395}"/>
              </a:ext>
            </a:extLst>
          </p:cNvPr>
          <p:cNvSpPr>
            <a:spLocks noGrp="1"/>
          </p:cNvSpPr>
          <p:nvPr>
            <p:ph type="dt" sz="half" idx="10"/>
          </p:nvPr>
        </p:nvSpPr>
        <p:spPr/>
        <p:txBody>
          <a:bodyPr/>
          <a:lstStyle/>
          <a:p>
            <a:fld id="{DC61F59B-2AEB-4C09-899E-A166BE57B1AC}" type="datetimeFigureOut">
              <a:rPr lang="en-US" smtClean="0"/>
              <a:t>3/8/2021</a:t>
            </a:fld>
            <a:endParaRPr lang="en-US"/>
          </a:p>
        </p:txBody>
      </p:sp>
      <p:sp>
        <p:nvSpPr>
          <p:cNvPr id="6" name="Footer Placeholder 5">
            <a:extLst>
              <a:ext uri="{FF2B5EF4-FFF2-40B4-BE49-F238E27FC236}">
                <a16:creationId xmlns:a16="http://schemas.microsoft.com/office/drawing/2014/main" id="{CB740882-63F0-4FE8-9BD8-6D52B127AA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32230C-5E95-45CF-A1B4-D3014325D565}"/>
              </a:ext>
            </a:extLst>
          </p:cNvPr>
          <p:cNvSpPr>
            <a:spLocks noGrp="1"/>
          </p:cNvSpPr>
          <p:nvPr>
            <p:ph type="sldNum" sz="quarter" idx="12"/>
          </p:nvPr>
        </p:nvSpPr>
        <p:spPr/>
        <p:txBody>
          <a:bodyPr/>
          <a:lstStyle/>
          <a:p>
            <a:fld id="{E9466CAA-A0AD-467E-B63C-2C1238C0BA2B}" type="slidenum">
              <a:rPr lang="en-US" smtClean="0"/>
              <a:t>‹#›</a:t>
            </a:fld>
            <a:endParaRPr lang="en-US"/>
          </a:p>
        </p:txBody>
      </p:sp>
    </p:spTree>
    <p:extLst>
      <p:ext uri="{BB962C8B-B14F-4D97-AF65-F5344CB8AC3E}">
        <p14:creationId xmlns:p14="http://schemas.microsoft.com/office/powerpoint/2010/main" val="419906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E48F45-1303-41AD-8FD2-B875BE6422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9535FD-FC4E-4756-9874-AFC350ACA4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8A68B9-D638-45CE-A8D2-CD2F8B1C60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61F59B-2AEB-4C09-899E-A166BE57B1AC}" type="datetimeFigureOut">
              <a:rPr lang="en-US" smtClean="0"/>
              <a:t>3/8/2021</a:t>
            </a:fld>
            <a:endParaRPr lang="en-US"/>
          </a:p>
        </p:txBody>
      </p:sp>
      <p:sp>
        <p:nvSpPr>
          <p:cNvPr id="5" name="Footer Placeholder 4">
            <a:extLst>
              <a:ext uri="{FF2B5EF4-FFF2-40B4-BE49-F238E27FC236}">
                <a16:creationId xmlns:a16="http://schemas.microsoft.com/office/drawing/2014/main" id="{57CB7B7F-2FD7-442C-90C2-9452217D06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EC09353-B3CA-4D0E-91BB-8CB8F6A560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66CAA-A0AD-467E-B63C-2C1238C0BA2B}" type="slidenum">
              <a:rPr lang="en-US" smtClean="0"/>
              <a:t>‹#›</a:t>
            </a:fld>
            <a:endParaRPr lang="en-US"/>
          </a:p>
        </p:txBody>
      </p:sp>
    </p:spTree>
    <p:extLst>
      <p:ext uri="{BB962C8B-B14F-4D97-AF65-F5344CB8AC3E}">
        <p14:creationId xmlns:p14="http://schemas.microsoft.com/office/powerpoint/2010/main" val="2932557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C795972-36D8-41C1-93FE-62399F5BEA03}"/>
              </a:ext>
            </a:extLst>
          </p:cNvPr>
          <p:cNvPicPr>
            <a:picLocks noChangeAspect="1"/>
          </p:cNvPicPr>
          <p:nvPr/>
        </p:nvPicPr>
        <p:blipFill rotWithShape="1">
          <a:blip r:embed="rId2">
            <a:alphaModFix amt="50000"/>
          </a:blip>
          <a:srcRect t="7518" b="7896"/>
          <a:stretch/>
        </p:blipFill>
        <p:spPr>
          <a:xfrm>
            <a:off x="20" y="1"/>
            <a:ext cx="12191980" cy="6857999"/>
          </a:xfrm>
          <a:prstGeom prst="rect">
            <a:avLst/>
          </a:prstGeom>
        </p:spPr>
      </p:pic>
      <p:sp>
        <p:nvSpPr>
          <p:cNvPr id="2" name="Title 1">
            <a:extLst>
              <a:ext uri="{FF2B5EF4-FFF2-40B4-BE49-F238E27FC236}">
                <a16:creationId xmlns:a16="http://schemas.microsoft.com/office/drawing/2014/main" id="{BCB3FE4B-DA20-48BD-A483-2A2C2CE5B40C}"/>
              </a:ext>
            </a:extLst>
          </p:cNvPr>
          <p:cNvSpPr>
            <a:spLocks noGrp="1"/>
          </p:cNvSpPr>
          <p:nvPr>
            <p:ph type="ctrTitle"/>
          </p:nvPr>
        </p:nvSpPr>
        <p:spPr>
          <a:xfrm>
            <a:off x="340659" y="1085864"/>
            <a:ext cx="11510682" cy="4686269"/>
          </a:xfrm>
        </p:spPr>
        <p:txBody>
          <a:bodyPr>
            <a:normAutofit/>
          </a:bodyPr>
          <a:lstStyle/>
          <a:p>
            <a:r>
              <a:rPr lang="en-US" dirty="0">
                <a:solidFill>
                  <a:srgbClr val="FFFFFF"/>
                </a:solidFill>
              </a:rPr>
              <a:t>Designing and Evaluating the Use of Machine Learning Models and Nearest Neighbor Algorithms to Identify Colors for People Who Have Difficulty Identifying Them.</a:t>
            </a:r>
          </a:p>
        </p:txBody>
      </p:sp>
    </p:spTree>
    <p:extLst>
      <p:ext uri="{BB962C8B-B14F-4D97-AF65-F5344CB8AC3E}">
        <p14:creationId xmlns:p14="http://schemas.microsoft.com/office/powerpoint/2010/main" val="11661395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ABC5A56-11B9-4E01-9422-EF902BF655E6}"/>
              </a:ext>
            </a:extLst>
          </p:cNvPr>
          <p:cNvPicPr/>
          <p:nvPr/>
        </p:nvPicPr>
        <p:blipFill>
          <a:blip r:embed="rId2"/>
          <a:stretch>
            <a:fillRect/>
          </a:stretch>
        </p:blipFill>
        <p:spPr>
          <a:xfrm>
            <a:off x="1026457" y="0"/>
            <a:ext cx="8601637" cy="6858000"/>
          </a:xfrm>
          <a:prstGeom prst="rect">
            <a:avLst/>
          </a:prstGeom>
        </p:spPr>
      </p:pic>
    </p:spTree>
    <p:extLst>
      <p:ext uri="{BB962C8B-B14F-4D97-AF65-F5344CB8AC3E}">
        <p14:creationId xmlns:p14="http://schemas.microsoft.com/office/powerpoint/2010/main" val="857888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B0B86-4841-4DF2-B6D1-C29132F37C25}"/>
              </a:ext>
            </a:extLst>
          </p:cNvPr>
          <p:cNvSpPr>
            <a:spLocks noGrp="1"/>
          </p:cNvSpPr>
          <p:nvPr>
            <p:ph type="title"/>
          </p:nvPr>
        </p:nvSpPr>
        <p:spPr/>
        <p:txBody>
          <a:bodyPr/>
          <a:lstStyle/>
          <a:p>
            <a:r>
              <a:rPr lang="en-US" dirty="0"/>
              <a:t>Results of ML Classifier After Using New Training Dataset (1309 instances, 22 colors)</a:t>
            </a:r>
          </a:p>
        </p:txBody>
      </p:sp>
      <p:pic>
        <p:nvPicPr>
          <p:cNvPr id="4" name="Picture 3">
            <a:extLst>
              <a:ext uri="{FF2B5EF4-FFF2-40B4-BE49-F238E27FC236}">
                <a16:creationId xmlns:a16="http://schemas.microsoft.com/office/drawing/2014/main" id="{D2D452D7-33F2-432E-860B-51FB8E4544C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0595" y="1768616"/>
            <a:ext cx="5686124" cy="4613293"/>
          </a:xfrm>
          <a:prstGeom prst="rect">
            <a:avLst/>
          </a:prstGeom>
          <a:noFill/>
          <a:ln>
            <a:noFill/>
          </a:ln>
        </p:spPr>
      </p:pic>
      <p:pic>
        <p:nvPicPr>
          <p:cNvPr id="5" name="Picture 4">
            <a:extLst>
              <a:ext uri="{FF2B5EF4-FFF2-40B4-BE49-F238E27FC236}">
                <a16:creationId xmlns:a16="http://schemas.microsoft.com/office/drawing/2014/main" id="{0C807922-C4B5-4D60-B2E3-48B69FFBDA6A}"/>
              </a:ext>
            </a:extLst>
          </p:cNvPr>
          <p:cNvPicPr/>
          <p:nvPr/>
        </p:nvPicPr>
        <p:blipFill>
          <a:blip r:embed="rId3"/>
          <a:stretch>
            <a:fillRect/>
          </a:stretch>
        </p:blipFill>
        <p:spPr>
          <a:xfrm>
            <a:off x="6096000" y="1590507"/>
            <a:ext cx="5943600" cy="4969510"/>
          </a:xfrm>
          <a:prstGeom prst="rect">
            <a:avLst/>
          </a:prstGeom>
        </p:spPr>
      </p:pic>
    </p:spTree>
    <p:extLst>
      <p:ext uri="{BB962C8B-B14F-4D97-AF65-F5344CB8AC3E}">
        <p14:creationId xmlns:p14="http://schemas.microsoft.com/office/powerpoint/2010/main" val="1394188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B0B86-4841-4DF2-B6D1-C29132F37C25}"/>
              </a:ext>
            </a:extLst>
          </p:cNvPr>
          <p:cNvSpPr>
            <a:spLocks noGrp="1"/>
          </p:cNvSpPr>
          <p:nvPr>
            <p:ph type="title"/>
          </p:nvPr>
        </p:nvSpPr>
        <p:spPr/>
        <p:txBody>
          <a:bodyPr>
            <a:normAutofit fontScale="90000"/>
          </a:bodyPr>
          <a:lstStyle/>
          <a:p>
            <a:r>
              <a:rPr lang="en-US" dirty="0"/>
              <a:t>Results of ML Classifier After Using New Testing Dataset (141 instances, 22 colors, training 1309)</a:t>
            </a:r>
          </a:p>
        </p:txBody>
      </p:sp>
      <p:pic>
        <p:nvPicPr>
          <p:cNvPr id="6" name="Picture 5">
            <a:extLst>
              <a:ext uri="{FF2B5EF4-FFF2-40B4-BE49-F238E27FC236}">
                <a16:creationId xmlns:a16="http://schemas.microsoft.com/office/drawing/2014/main" id="{6C445A6C-5889-43C2-B040-B5DBEDB03C9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2424" y="1580699"/>
            <a:ext cx="6215623" cy="5095095"/>
          </a:xfrm>
          <a:prstGeom prst="rect">
            <a:avLst/>
          </a:prstGeom>
          <a:noFill/>
          <a:ln>
            <a:noFill/>
          </a:ln>
        </p:spPr>
      </p:pic>
      <p:pic>
        <p:nvPicPr>
          <p:cNvPr id="7" name="Picture 6">
            <a:extLst>
              <a:ext uri="{FF2B5EF4-FFF2-40B4-BE49-F238E27FC236}">
                <a16:creationId xmlns:a16="http://schemas.microsoft.com/office/drawing/2014/main" id="{B769312B-FAE2-4873-8B1C-FCF9A7810146}"/>
              </a:ext>
            </a:extLst>
          </p:cNvPr>
          <p:cNvPicPr/>
          <p:nvPr/>
        </p:nvPicPr>
        <p:blipFill>
          <a:blip r:embed="rId3"/>
          <a:stretch>
            <a:fillRect/>
          </a:stretch>
        </p:blipFill>
        <p:spPr>
          <a:xfrm>
            <a:off x="7043941" y="2019823"/>
            <a:ext cx="4208054" cy="3988958"/>
          </a:xfrm>
          <a:prstGeom prst="rect">
            <a:avLst/>
          </a:prstGeom>
        </p:spPr>
      </p:pic>
    </p:spTree>
    <p:extLst>
      <p:ext uri="{BB962C8B-B14F-4D97-AF65-F5344CB8AC3E}">
        <p14:creationId xmlns:p14="http://schemas.microsoft.com/office/powerpoint/2010/main" val="2757372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9DC3E-5D4A-4816-A5B9-394F85EF26AB}"/>
              </a:ext>
            </a:extLst>
          </p:cNvPr>
          <p:cNvSpPr>
            <a:spLocks noGrp="1"/>
          </p:cNvSpPr>
          <p:nvPr>
            <p:ph type="title"/>
          </p:nvPr>
        </p:nvSpPr>
        <p:spPr/>
        <p:txBody>
          <a:bodyPr/>
          <a:lstStyle/>
          <a:p>
            <a:r>
              <a:rPr lang="en-US" dirty="0"/>
              <a:t>Nearest Neighbor Algorithm</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19F2D9E-8D9F-4EC3-9A40-B365F1D57753}"/>
                  </a:ext>
                </a:extLst>
              </p:cNvPr>
              <p:cNvSpPr>
                <a:spLocks noGrp="1"/>
              </p:cNvSpPr>
              <p:nvPr>
                <p:ph idx="1"/>
              </p:nvPr>
            </p:nvSpPr>
            <p:spPr>
              <a:xfrm>
                <a:off x="838200" y="1825625"/>
                <a:ext cx="10744200" cy="4351338"/>
              </a:xfrm>
            </p:spPr>
            <p:txBody>
              <a:bodyPr>
                <a:normAutofit lnSpcReduction="10000"/>
              </a:bodyPr>
              <a:lstStyle/>
              <a:p>
                <a:r>
                  <a:rPr lang="en-US" dirty="0"/>
                  <a:t>I decided to explore the Nearest Neighbors algorithm using 22 selected colors as centers, with the idea of comparing the results with the ones obtained using ML.</a:t>
                </a:r>
              </a:p>
              <a:p>
                <a:r>
                  <a:rPr lang="en-US" dirty="0"/>
                  <a:t>The distance is computed using the distance of two points in 3d space.</a:t>
                </a:r>
              </a:p>
              <a:p>
                <a:pPr marL="0" indent="0">
                  <a:buNone/>
                </a:pPr>
                <a:r>
                  <a:rPr lang="en-US" dirty="0"/>
                  <a:t> 		   </a:t>
                </a:r>
                <a14:m>
                  <m:oMath xmlns:m="http://schemas.openxmlformats.org/officeDocument/2006/math">
                    <m:r>
                      <a:rPr lang="en-US" i="1"/>
                      <m:t>𝑑</m:t>
                    </m:r>
                    <m:r>
                      <a:rPr lang="en-US" i="1"/>
                      <m:t>=</m:t>
                    </m:r>
                    <m:rad>
                      <m:radPr>
                        <m:degHide m:val="on"/>
                        <m:ctrlPr>
                          <a:rPr lang="en-US" i="1"/>
                        </m:ctrlPr>
                      </m:radPr>
                      <m:deg/>
                      <m:e>
                        <m:sSup>
                          <m:sSupPr>
                            <m:ctrlPr>
                              <a:rPr lang="en-US" i="1"/>
                            </m:ctrlPr>
                          </m:sSupPr>
                          <m:e>
                            <m:r>
                              <a:rPr lang="en-US" i="1"/>
                              <m:t>(</m:t>
                            </m:r>
                            <m:sSub>
                              <m:sSubPr>
                                <m:ctrlPr>
                                  <a:rPr lang="en-US" i="1"/>
                                </m:ctrlPr>
                              </m:sSubPr>
                              <m:e>
                                <m:r>
                                  <a:rPr lang="en-US" i="1"/>
                                  <m:t>𝑥</m:t>
                                </m:r>
                              </m:e>
                              <m:sub>
                                <m:r>
                                  <a:rPr lang="en-US" i="1"/>
                                  <m:t>2</m:t>
                                </m:r>
                              </m:sub>
                            </m:sSub>
                            <m:r>
                              <a:rPr lang="en-US" i="1"/>
                              <m:t>−</m:t>
                            </m:r>
                            <m:sSub>
                              <m:sSubPr>
                                <m:ctrlPr>
                                  <a:rPr lang="en-US" i="1"/>
                                </m:ctrlPr>
                              </m:sSubPr>
                              <m:e>
                                <m:r>
                                  <a:rPr lang="en-US" i="1"/>
                                  <m:t>𝑥</m:t>
                                </m:r>
                              </m:e>
                              <m:sub>
                                <m:r>
                                  <a:rPr lang="en-US" i="1"/>
                                  <m:t>1</m:t>
                                </m:r>
                              </m:sub>
                            </m:sSub>
                            <m:r>
                              <a:rPr lang="en-US" i="1"/>
                              <m:t>)</m:t>
                            </m:r>
                          </m:e>
                          <m:sup>
                            <m:r>
                              <a:rPr lang="en-US" i="1"/>
                              <m:t>2</m:t>
                            </m:r>
                          </m:sup>
                        </m:sSup>
                        <m:r>
                          <a:rPr lang="en-US" i="1"/>
                          <m:t>+</m:t>
                        </m:r>
                        <m:sSup>
                          <m:sSupPr>
                            <m:ctrlPr>
                              <a:rPr lang="en-US" i="1"/>
                            </m:ctrlPr>
                          </m:sSupPr>
                          <m:e>
                            <m:r>
                              <a:rPr lang="en-US" i="1"/>
                              <m:t>(</m:t>
                            </m:r>
                            <m:sSub>
                              <m:sSubPr>
                                <m:ctrlPr>
                                  <a:rPr lang="en-US" i="1"/>
                                </m:ctrlPr>
                              </m:sSubPr>
                              <m:e>
                                <m:r>
                                  <a:rPr lang="en-US" i="1"/>
                                  <m:t>𝑦</m:t>
                                </m:r>
                              </m:e>
                              <m:sub>
                                <m:r>
                                  <a:rPr lang="en-US" i="1"/>
                                  <m:t>2</m:t>
                                </m:r>
                              </m:sub>
                            </m:sSub>
                            <m:r>
                              <a:rPr lang="en-US" i="1"/>
                              <m:t>−</m:t>
                            </m:r>
                            <m:sSub>
                              <m:sSubPr>
                                <m:ctrlPr>
                                  <a:rPr lang="en-US" i="1"/>
                                </m:ctrlPr>
                              </m:sSubPr>
                              <m:e>
                                <m:r>
                                  <a:rPr lang="en-US" i="1"/>
                                  <m:t>𝑦</m:t>
                                </m:r>
                              </m:e>
                              <m:sub>
                                <m:r>
                                  <a:rPr lang="en-US" i="1"/>
                                  <m:t>1</m:t>
                                </m:r>
                              </m:sub>
                            </m:sSub>
                            <m:r>
                              <a:rPr lang="en-US" i="1"/>
                              <m:t>)</m:t>
                            </m:r>
                          </m:e>
                          <m:sup>
                            <m:r>
                              <a:rPr lang="en-US" i="1"/>
                              <m:t>2</m:t>
                            </m:r>
                          </m:sup>
                        </m:sSup>
                        <m:r>
                          <a:rPr lang="en-US" i="1"/>
                          <m:t>+</m:t>
                        </m:r>
                        <m:sSup>
                          <m:sSupPr>
                            <m:ctrlPr>
                              <a:rPr lang="en-US" i="1"/>
                            </m:ctrlPr>
                          </m:sSupPr>
                          <m:e>
                            <m:r>
                              <a:rPr lang="en-US" i="1"/>
                              <m:t>(</m:t>
                            </m:r>
                            <m:sSub>
                              <m:sSubPr>
                                <m:ctrlPr>
                                  <a:rPr lang="en-US" i="1"/>
                                </m:ctrlPr>
                              </m:sSubPr>
                              <m:e>
                                <m:r>
                                  <a:rPr lang="en-US" i="1"/>
                                  <m:t>𝑧</m:t>
                                </m:r>
                              </m:e>
                              <m:sub>
                                <m:r>
                                  <a:rPr lang="en-US" i="1"/>
                                  <m:t>2</m:t>
                                </m:r>
                              </m:sub>
                            </m:sSub>
                            <m:r>
                              <a:rPr lang="en-US" i="1"/>
                              <m:t>−</m:t>
                            </m:r>
                            <m:sSub>
                              <m:sSubPr>
                                <m:ctrlPr>
                                  <a:rPr lang="en-US" i="1"/>
                                </m:ctrlPr>
                              </m:sSubPr>
                              <m:e>
                                <m:r>
                                  <a:rPr lang="en-US" i="1"/>
                                  <m:t>𝑧</m:t>
                                </m:r>
                              </m:e>
                              <m:sub>
                                <m:r>
                                  <a:rPr lang="en-US" i="1"/>
                                  <m:t>1</m:t>
                                </m:r>
                              </m:sub>
                            </m:sSub>
                            <m:r>
                              <a:rPr lang="en-US" i="1"/>
                              <m:t>)</m:t>
                            </m:r>
                          </m:e>
                          <m:sup>
                            <m:r>
                              <a:rPr lang="en-US" i="1"/>
                              <m:t>2</m:t>
                            </m:r>
                          </m:sup>
                        </m:sSup>
                      </m:e>
                    </m:rad>
                  </m:oMath>
                </a14:m>
                <a:endParaRPr lang="en-US" dirty="0"/>
              </a:p>
              <a:p>
                <a:r>
                  <a:rPr lang="en-US" dirty="0"/>
                  <a:t>With RBG values as points in 3 dimensions (</a:t>
                </a:r>
                <a:r>
                  <a:rPr lang="en-US" i="1" dirty="0"/>
                  <a:t>R</a:t>
                </a:r>
                <a:r>
                  <a:rPr lang="en-US" i="1" baseline="-25000" dirty="0"/>
                  <a:t>1</a:t>
                </a:r>
                <a:r>
                  <a:rPr lang="en-US" i="1" dirty="0"/>
                  <a:t>, G</a:t>
                </a:r>
                <a:r>
                  <a:rPr lang="en-US" i="1" baseline="-25000" dirty="0"/>
                  <a:t>1</a:t>
                </a:r>
                <a:r>
                  <a:rPr lang="en-US" i="1" dirty="0"/>
                  <a:t>, B</a:t>
                </a:r>
                <a:r>
                  <a:rPr lang="en-US" i="1" baseline="-25000" dirty="0"/>
                  <a:t>1</a:t>
                </a:r>
                <a:r>
                  <a:rPr lang="en-US" dirty="0"/>
                  <a:t>) and (</a:t>
                </a:r>
                <a:r>
                  <a:rPr lang="en-US" i="1" dirty="0"/>
                  <a:t>R</a:t>
                </a:r>
                <a:r>
                  <a:rPr lang="en-US" i="1" baseline="-25000" dirty="0"/>
                  <a:t>2</a:t>
                </a:r>
                <a:r>
                  <a:rPr lang="en-US" i="1" dirty="0"/>
                  <a:t>, G</a:t>
                </a:r>
                <a:r>
                  <a:rPr lang="en-US" i="1" baseline="-25000" dirty="0"/>
                  <a:t>2</a:t>
                </a:r>
                <a:r>
                  <a:rPr lang="en-US" i="1" dirty="0"/>
                  <a:t>, B</a:t>
                </a:r>
                <a:r>
                  <a:rPr lang="en-US" i="1" baseline="-25000" dirty="0"/>
                  <a:t>2</a:t>
                </a:r>
                <a:r>
                  <a:rPr lang="en-US" dirty="0"/>
                  <a:t>).</a:t>
                </a:r>
              </a:p>
              <a:p>
                <a:pPr marL="0" indent="0">
                  <a:buNone/>
                </a:pPr>
                <a14:m>
                  <m:oMathPara xmlns:m="http://schemas.openxmlformats.org/officeDocument/2006/math">
                    <m:oMathParaPr>
                      <m:jc m:val="centerGroup"/>
                    </m:oMathParaPr>
                    <m:oMath xmlns:m="http://schemas.openxmlformats.org/officeDocument/2006/math">
                      <m:r>
                        <a:rPr lang="en-US" i="1"/>
                        <m:t>𝑑</m:t>
                      </m:r>
                      <m:r>
                        <a:rPr lang="en-US" i="1"/>
                        <m:t>=</m:t>
                      </m:r>
                      <m:rad>
                        <m:radPr>
                          <m:degHide m:val="on"/>
                          <m:ctrlPr>
                            <a:rPr lang="en-US" i="1"/>
                          </m:ctrlPr>
                        </m:radPr>
                        <m:deg/>
                        <m:e>
                          <m:sSup>
                            <m:sSupPr>
                              <m:ctrlPr>
                                <a:rPr lang="en-US" i="1"/>
                              </m:ctrlPr>
                            </m:sSupPr>
                            <m:e>
                              <m:r>
                                <a:rPr lang="en-US" i="1"/>
                                <m:t>(</m:t>
                              </m:r>
                              <m:sSub>
                                <m:sSubPr>
                                  <m:ctrlPr>
                                    <a:rPr lang="en-US" i="1"/>
                                  </m:ctrlPr>
                                </m:sSubPr>
                                <m:e>
                                  <m:r>
                                    <a:rPr lang="en-US" i="1"/>
                                    <m:t>𝑅</m:t>
                                  </m:r>
                                </m:e>
                                <m:sub>
                                  <m:r>
                                    <a:rPr lang="en-US" i="1"/>
                                    <m:t>2</m:t>
                                  </m:r>
                                </m:sub>
                              </m:sSub>
                              <m:r>
                                <a:rPr lang="en-US" i="1"/>
                                <m:t>−</m:t>
                              </m:r>
                              <m:sSub>
                                <m:sSubPr>
                                  <m:ctrlPr>
                                    <a:rPr lang="en-US" i="1"/>
                                  </m:ctrlPr>
                                </m:sSubPr>
                                <m:e>
                                  <m:r>
                                    <a:rPr lang="en-US" i="1"/>
                                    <m:t>𝑅</m:t>
                                  </m:r>
                                </m:e>
                                <m:sub>
                                  <m:r>
                                    <a:rPr lang="en-US" i="1"/>
                                    <m:t>1</m:t>
                                  </m:r>
                                </m:sub>
                              </m:sSub>
                              <m:r>
                                <a:rPr lang="en-US" i="1"/>
                                <m:t>)</m:t>
                              </m:r>
                            </m:e>
                            <m:sup>
                              <m:r>
                                <a:rPr lang="en-US" i="1"/>
                                <m:t>2</m:t>
                              </m:r>
                            </m:sup>
                          </m:sSup>
                          <m:r>
                            <a:rPr lang="en-US" i="1"/>
                            <m:t>+</m:t>
                          </m:r>
                          <m:sSup>
                            <m:sSupPr>
                              <m:ctrlPr>
                                <a:rPr lang="en-US" i="1"/>
                              </m:ctrlPr>
                            </m:sSupPr>
                            <m:e>
                              <m:r>
                                <a:rPr lang="en-US" i="1"/>
                                <m:t>(</m:t>
                              </m:r>
                              <m:sSub>
                                <m:sSubPr>
                                  <m:ctrlPr>
                                    <a:rPr lang="en-US" i="1"/>
                                  </m:ctrlPr>
                                </m:sSubPr>
                                <m:e>
                                  <m:r>
                                    <a:rPr lang="en-US" i="1"/>
                                    <m:t>𝐺</m:t>
                                  </m:r>
                                </m:e>
                                <m:sub>
                                  <m:r>
                                    <a:rPr lang="en-US" i="1"/>
                                    <m:t>2</m:t>
                                  </m:r>
                                </m:sub>
                              </m:sSub>
                              <m:r>
                                <a:rPr lang="en-US" i="1"/>
                                <m:t>−</m:t>
                              </m:r>
                              <m:sSub>
                                <m:sSubPr>
                                  <m:ctrlPr>
                                    <a:rPr lang="en-US" i="1"/>
                                  </m:ctrlPr>
                                </m:sSubPr>
                                <m:e>
                                  <m:r>
                                    <a:rPr lang="en-US" i="1"/>
                                    <m:t>𝐺</m:t>
                                  </m:r>
                                </m:e>
                                <m:sub>
                                  <m:r>
                                    <a:rPr lang="en-US" i="1"/>
                                    <m:t>1</m:t>
                                  </m:r>
                                </m:sub>
                              </m:sSub>
                              <m:r>
                                <a:rPr lang="en-US" i="1"/>
                                <m:t>)</m:t>
                              </m:r>
                            </m:e>
                            <m:sup>
                              <m:r>
                                <a:rPr lang="en-US" i="1"/>
                                <m:t>2</m:t>
                              </m:r>
                            </m:sup>
                          </m:sSup>
                          <m:r>
                            <a:rPr lang="en-US" i="1"/>
                            <m:t>+</m:t>
                          </m:r>
                          <m:sSup>
                            <m:sSupPr>
                              <m:ctrlPr>
                                <a:rPr lang="en-US" i="1"/>
                              </m:ctrlPr>
                            </m:sSupPr>
                            <m:e>
                              <m:r>
                                <a:rPr lang="en-US" i="1"/>
                                <m:t>(</m:t>
                              </m:r>
                              <m:sSub>
                                <m:sSubPr>
                                  <m:ctrlPr>
                                    <a:rPr lang="en-US" i="1"/>
                                  </m:ctrlPr>
                                </m:sSubPr>
                                <m:e>
                                  <m:r>
                                    <a:rPr lang="en-US" i="1"/>
                                    <m:t>𝐵</m:t>
                                  </m:r>
                                </m:e>
                                <m:sub>
                                  <m:r>
                                    <a:rPr lang="en-US" i="1"/>
                                    <m:t>2</m:t>
                                  </m:r>
                                </m:sub>
                              </m:sSub>
                              <m:r>
                                <a:rPr lang="en-US" i="1"/>
                                <m:t>−</m:t>
                              </m:r>
                              <m:sSub>
                                <m:sSubPr>
                                  <m:ctrlPr>
                                    <a:rPr lang="en-US" i="1"/>
                                  </m:ctrlPr>
                                </m:sSubPr>
                                <m:e>
                                  <m:r>
                                    <a:rPr lang="en-US" i="1"/>
                                    <m:t>𝐵</m:t>
                                  </m:r>
                                </m:e>
                                <m:sub>
                                  <m:r>
                                    <a:rPr lang="en-US" i="1"/>
                                    <m:t>1</m:t>
                                  </m:r>
                                </m:sub>
                              </m:sSub>
                              <m:r>
                                <a:rPr lang="en-US" i="1"/>
                                <m:t>)</m:t>
                              </m:r>
                            </m:e>
                            <m:sup>
                              <m:r>
                                <a:rPr lang="en-US" i="1"/>
                                <m:t>2</m:t>
                              </m:r>
                            </m:sup>
                          </m:sSup>
                        </m:e>
                      </m:rad>
                    </m:oMath>
                  </m:oMathPara>
                </a14:m>
                <a:endParaRPr lang="en-US" dirty="0"/>
              </a:p>
              <a:p>
                <a:r>
                  <a:rPr lang="en-US" dirty="0"/>
                  <a:t>The algorithm finds the distance between each color and each of the centers and selects the color of the closest center as the prediction.</a:t>
                </a:r>
              </a:p>
              <a:p>
                <a:endParaRPr lang="en-US" dirty="0"/>
              </a:p>
            </p:txBody>
          </p:sp>
        </mc:Choice>
        <mc:Fallback>
          <p:sp>
            <p:nvSpPr>
              <p:cNvPr id="3" name="Content Placeholder 2">
                <a:extLst>
                  <a:ext uri="{FF2B5EF4-FFF2-40B4-BE49-F238E27FC236}">
                    <a16:creationId xmlns:a16="http://schemas.microsoft.com/office/drawing/2014/main" id="{419F2D9E-8D9F-4EC3-9A40-B365F1D57753}"/>
                  </a:ext>
                </a:extLst>
              </p:cNvPr>
              <p:cNvSpPr>
                <a:spLocks noGrp="1" noRot="1" noChangeAspect="1" noMove="1" noResize="1" noEditPoints="1" noAdjustHandles="1" noChangeArrowheads="1" noChangeShapeType="1" noTextEdit="1"/>
              </p:cNvSpPr>
              <p:nvPr>
                <p:ph idx="1"/>
              </p:nvPr>
            </p:nvSpPr>
            <p:spPr>
              <a:xfrm>
                <a:off x="838200" y="1825625"/>
                <a:ext cx="10744200" cy="4351338"/>
              </a:xfrm>
              <a:blipFill>
                <a:blip r:embed="rId2"/>
                <a:stretch>
                  <a:fillRect l="-1022" t="-3081" r="-965" b="-280"/>
                </a:stretch>
              </a:blipFill>
            </p:spPr>
            <p:txBody>
              <a:bodyPr/>
              <a:lstStyle/>
              <a:p>
                <a:r>
                  <a:rPr lang="en-US">
                    <a:noFill/>
                  </a:rPr>
                  <a:t> </a:t>
                </a:r>
              </a:p>
            </p:txBody>
          </p:sp>
        </mc:Fallback>
      </mc:AlternateContent>
    </p:spTree>
    <p:extLst>
      <p:ext uri="{BB962C8B-B14F-4D97-AF65-F5344CB8AC3E}">
        <p14:creationId xmlns:p14="http://schemas.microsoft.com/office/powerpoint/2010/main" val="4289392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807DD-1635-4B47-B40D-68D777C2659B}"/>
              </a:ext>
            </a:extLst>
          </p:cNvPr>
          <p:cNvSpPr>
            <a:spLocks noGrp="1"/>
          </p:cNvSpPr>
          <p:nvPr>
            <p:ph type="title"/>
          </p:nvPr>
        </p:nvSpPr>
        <p:spPr/>
        <p:txBody>
          <a:bodyPr/>
          <a:lstStyle/>
          <a:p>
            <a:r>
              <a:rPr lang="en-US" dirty="0"/>
              <a:t>Nearest Neighbors Algorithm (Fragment)</a:t>
            </a:r>
          </a:p>
        </p:txBody>
      </p:sp>
      <p:pic>
        <p:nvPicPr>
          <p:cNvPr id="5" name="Picture 4">
            <a:extLst>
              <a:ext uri="{FF2B5EF4-FFF2-40B4-BE49-F238E27FC236}">
                <a16:creationId xmlns:a16="http://schemas.microsoft.com/office/drawing/2014/main" id="{A05F61C2-FC6D-42EF-BF7F-82911724601A}"/>
              </a:ext>
            </a:extLst>
          </p:cNvPr>
          <p:cNvPicPr>
            <a:picLocks noChangeAspect="1"/>
          </p:cNvPicPr>
          <p:nvPr/>
        </p:nvPicPr>
        <p:blipFill>
          <a:blip r:embed="rId2"/>
          <a:stretch>
            <a:fillRect/>
          </a:stretch>
        </p:blipFill>
        <p:spPr>
          <a:xfrm>
            <a:off x="1678193" y="1521657"/>
            <a:ext cx="8287871" cy="5146026"/>
          </a:xfrm>
          <a:prstGeom prst="rect">
            <a:avLst/>
          </a:prstGeom>
        </p:spPr>
      </p:pic>
    </p:spTree>
    <p:extLst>
      <p:ext uri="{BB962C8B-B14F-4D97-AF65-F5344CB8AC3E}">
        <p14:creationId xmlns:p14="http://schemas.microsoft.com/office/powerpoint/2010/main" val="2925456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B0B86-4841-4DF2-B6D1-C29132F37C25}"/>
              </a:ext>
            </a:extLst>
          </p:cNvPr>
          <p:cNvSpPr>
            <a:spLocks noGrp="1"/>
          </p:cNvSpPr>
          <p:nvPr>
            <p:ph type="title"/>
          </p:nvPr>
        </p:nvSpPr>
        <p:spPr>
          <a:xfrm>
            <a:off x="0" y="365125"/>
            <a:ext cx="12192000" cy="1325563"/>
          </a:xfrm>
        </p:spPr>
        <p:txBody>
          <a:bodyPr>
            <a:normAutofit fontScale="90000"/>
          </a:bodyPr>
          <a:lstStyle/>
          <a:p>
            <a:r>
              <a:rPr lang="en-US" dirty="0"/>
              <a:t>Results of Nearest Neighbors Algorithm Using New Testing Dataset (141 instances, 22 colors, centers 1309)</a:t>
            </a:r>
          </a:p>
        </p:txBody>
      </p:sp>
      <p:pic>
        <p:nvPicPr>
          <p:cNvPr id="5" name="Picture 4">
            <a:extLst>
              <a:ext uri="{FF2B5EF4-FFF2-40B4-BE49-F238E27FC236}">
                <a16:creationId xmlns:a16="http://schemas.microsoft.com/office/drawing/2014/main" id="{983B719A-E939-414C-9451-93A11A49F333}"/>
              </a:ext>
            </a:extLst>
          </p:cNvPr>
          <p:cNvPicPr/>
          <p:nvPr/>
        </p:nvPicPr>
        <p:blipFill>
          <a:blip r:embed="rId2"/>
          <a:stretch>
            <a:fillRect/>
          </a:stretch>
        </p:blipFill>
        <p:spPr>
          <a:xfrm>
            <a:off x="1322974" y="1783398"/>
            <a:ext cx="9380440" cy="4709477"/>
          </a:xfrm>
          <a:prstGeom prst="rect">
            <a:avLst/>
          </a:prstGeom>
        </p:spPr>
      </p:pic>
      <p:sp>
        <p:nvSpPr>
          <p:cNvPr id="3" name="TextBox 2">
            <a:extLst>
              <a:ext uri="{FF2B5EF4-FFF2-40B4-BE49-F238E27FC236}">
                <a16:creationId xmlns:a16="http://schemas.microsoft.com/office/drawing/2014/main" id="{59B4EA12-71ED-48A5-B764-7903E4949430}"/>
              </a:ext>
            </a:extLst>
          </p:cNvPr>
          <p:cNvSpPr txBox="1"/>
          <p:nvPr/>
        </p:nvSpPr>
        <p:spPr>
          <a:xfrm>
            <a:off x="123487" y="6216134"/>
            <a:ext cx="1076000" cy="369332"/>
          </a:xfrm>
          <a:prstGeom prst="rect">
            <a:avLst/>
          </a:prstGeom>
          <a:noFill/>
        </p:spPr>
        <p:txBody>
          <a:bodyPr wrap="none" rtlCol="0">
            <a:spAutoFit/>
          </a:bodyPr>
          <a:lstStyle/>
          <a:p>
            <a:r>
              <a:rPr lang="en-US" dirty="0"/>
              <a:t>Accuracy </a:t>
            </a:r>
          </a:p>
        </p:txBody>
      </p:sp>
      <p:cxnSp>
        <p:nvCxnSpPr>
          <p:cNvPr id="8" name="Straight Arrow Connector 7">
            <a:extLst>
              <a:ext uri="{FF2B5EF4-FFF2-40B4-BE49-F238E27FC236}">
                <a16:creationId xmlns:a16="http://schemas.microsoft.com/office/drawing/2014/main" id="{818DD873-1BA4-46E0-88B8-3B05076147B4}"/>
              </a:ext>
            </a:extLst>
          </p:cNvPr>
          <p:cNvCxnSpPr>
            <a:cxnSpLocks/>
            <a:stCxn id="3" idx="3"/>
          </p:cNvCxnSpPr>
          <p:nvPr/>
        </p:nvCxnSpPr>
        <p:spPr>
          <a:xfrm>
            <a:off x="1199487" y="6400800"/>
            <a:ext cx="370461" cy="0"/>
          </a:xfrm>
          <a:prstGeom prst="straightConnector1">
            <a:avLst/>
          </a:prstGeom>
          <a:ln w="539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7794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B5B42-0214-42A3-B523-E15565B01201}"/>
              </a:ext>
            </a:extLst>
          </p:cNvPr>
          <p:cNvSpPr>
            <a:spLocks noGrp="1"/>
          </p:cNvSpPr>
          <p:nvPr>
            <p:ph type="title"/>
          </p:nvPr>
        </p:nvSpPr>
        <p:spPr/>
        <p:txBody>
          <a:bodyPr/>
          <a:lstStyle/>
          <a:p>
            <a:r>
              <a:rPr lang="en-US" dirty="0"/>
              <a:t>Results Of Last Trial</a:t>
            </a:r>
          </a:p>
        </p:txBody>
      </p:sp>
      <p:graphicFrame>
        <p:nvGraphicFramePr>
          <p:cNvPr id="4" name="Table 4">
            <a:extLst>
              <a:ext uri="{FF2B5EF4-FFF2-40B4-BE49-F238E27FC236}">
                <a16:creationId xmlns:a16="http://schemas.microsoft.com/office/drawing/2014/main" id="{4EE5C26A-9DAF-4C5C-AF3A-855ED4FDD311}"/>
              </a:ext>
            </a:extLst>
          </p:cNvPr>
          <p:cNvGraphicFramePr>
            <a:graphicFrameLocks noGrp="1"/>
          </p:cNvGraphicFramePr>
          <p:nvPr/>
        </p:nvGraphicFramePr>
        <p:xfrm>
          <a:off x="1485153" y="2923540"/>
          <a:ext cx="8127999" cy="10109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975150891"/>
                    </a:ext>
                  </a:extLst>
                </a:gridCol>
                <a:gridCol w="2709333">
                  <a:extLst>
                    <a:ext uri="{9D8B030D-6E8A-4147-A177-3AD203B41FA5}">
                      <a16:colId xmlns:a16="http://schemas.microsoft.com/office/drawing/2014/main" val="1257549863"/>
                    </a:ext>
                  </a:extLst>
                </a:gridCol>
                <a:gridCol w="2709333">
                  <a:extLst>
                    <a:ext uri="{9D8B030D-6E8A-4147-A177-3AD203B41FA5}">
                      <a16:colId xmlns:a16="http://schemas.microsoft.com/office/drawing/2014/main" val="289911446"/>
                    </a:ext>
                  </a:extLst>
                </a:gridCol>
              </a:tblGrid>
              <a:tr h="370840">
                <a:tc>
                  <a:txBody>
                    <a:bodyPr/>
                    <a:lstStyle/>
                    <a:p>
                      <a:r>
                        <a:rPr lang="en-US" dirty="0"/>
                        <a:t>Measure</a:t>
                      </a:r>
                    </a:p>
                  </a:txBody>
                  <a:tcPr/>
                </a:tc>
                <a:tc>
                  <a:txBody>
                    <a:bodyPr/>
                    <a:lstStyle/>
                    <a:p>
                      <a:r>
                        <a:rPr lang="en-US" dirty="0"/>
                        <a:t>Machine Learning Classifier</a:t>
                      </a:r>
                    </a:p>
                  </a:txBody>
                  <a:tcPr/>
                </a:tc>
                <a:tc>
                  <a:txBody>
                    <a:bodyPr/>
                    <a:lstStyle/>
                    <a:p>
                      <a:r>
                        <a:rPr lang="en-US" dirty="0"/>
                        <a:t>Nearest Neighbor Algorithm</a:t>
                      </a:r>
                    </a:p>
                  </a:txBody>
                  <a:tcPr/>
                </a:tc>
                <a:extLst>
                  <a:ext uri="{0D108BD9-81ED-4DB2-BD59-A6C34878D82A}">
                    <a16:rowId xmlns:a16="http://schemas.microsoft.com/office/drawing/2014/main" val="728063028"/>
                  </a:ext>
                </a:extLst>
              </a:tr>
              <a:tr h="370840">
                <a:tc>
                  <a:txBody>
                    <a:bodyPr/>
                    <a:lstStyle/>
                    <a:p>
                      <a:r>
                        <a:rPr lang="en-US" dirty="0"/>
                        <a:t>Accuracy (correct/total)</a:t>
                      </a:r>
                    </a:p>
                  </a:txBody>
                  <a:tcPr/>
                </a:tc>
                <a:tc>
                  <a:txBody>
                    <a:bodyPr/>
                    <a:lstStyle/>
                    <a:p>
                      <a:r>
                        <a:rPr lang="en-US" sz="1800" b="0" i="0" u="none" strike="noStrike" kern="1200" dirty="0">
                          <a:solidFill>
                            <a:schemeClr val="dk1"/>
                          </a:solidFill>
                          <a:effectLst/>
                          <a:latin typeface="+mn-lt"/>
                          <a:ea typeface="+mn-ea"/>
                          <a:cs typeface="+mn-cs"/>
                        </a:rPr>
                        <a:t>79% </a:t>
                      </a:r>
                      <a:r>
                        <a:rPr lang="en-US" sz="1600" b="0" i="0" u="none" strike="noStrike" kern="1200" dirty="0">
                          <a:solidFill>
                            <a:schemeClr val="dk1"/>
                          </a:solidFill>
                          <a:effectLst/>
                          <a:latin typeface="+mn-lt"/>
                          <a:ea typeface="+mn-ea"/>
                          <a:cs typeface="+mn-cs"/>
                        </a:rPr>
                        <a:t>(Average of four trials)</a:t>
                      </a:r>
                      <a:endParaRPr lang="en-US" dirty="0"/>
                    </a:p>
                  </a:txBody>
                  <a:tcPr/>
                </a:tc>
                <a:tc>
                  <a:txBody>
                    <a:bodyPr/>
                    <a:lstStyle/>
                    <a:p>
                      <a:r>
                        <a:rPr lang="en-US" dirty="0"/>
                        <a:t>84%</a:t>
                      </a:r>
                    </a:p>
                  </a:txBody>
                  <a:tcPr/>
                </a:tc>
                <a:extLst>
                  <a:ext uri="{0D108BD9-81ED-4DB2-BD59-A6C34878D82A}">
                    <a16:rowId xmlns:a16="http://schemas.microsoft.com/office/drawing/2014/main" val="2630469570"/>
                  </a:ext>
                </a:extLst>
              </a:tr>
            </a:tbl>
          </a:graphicData>
        </a:graphic>
      </p:graphicFrame>
      <p:sp>
        <p:nvSpPr>
          <p:cNvPr id="5" name="Rectangle 4">
            <a:extLst>
              <a:ext uri="{FF2B5EF4-FFF2-40B4-BE49-F238E27FC236}">
                <a16:creationId xmlns:a16="http://schemas.microsoft.com/office/drawing/2014/main" id="{B48AE65D-910A-4323-A09F-2645875226A0}"/>
              </a:ext>
            </a:extLst>
          </p:cNvPr>
          <p:cNvSpPr/>
          <p:nvPr/>
        </p:nvSpPr>
        <p:spPr>
          <a:xfrm>
            <a:off x="1485153" y="2124760"/>
            <a:ext cx="5670176" cy="830997"/>
          </a:xfrm>
          <a:prstGeom prst="rect">
            <a:avLst/>
          </a:prstGeom>
        </p:spPr>
        <p:txBody>
          <a:bodyPr wrap="square">
            <a:spAutoFit/>
          </a:bodyPr>
          <a:lstStyle/>
          <a:p>
            <a:r>
              <a:rPr lang="en-US" sz="2400" dirty="0"/>
              <a:t>New Training Dataset 1: 1309 instances</a:t>
            </a:r>
          </a:p>
          <a:p>
            <a:r>
              <a:rPr lang="en-US" sz="2400" dirty="0"/>
              <a:t>Testing Dataset 1: 141 instances</a:t>
            </a:r>
          </a:p>
        </p:txBody>
      </p:sp>
    </p:spTree>
    <p:extLst>
      <p:ext uri="{BB962C8B-B14F-4D97-AF65-F5344CB8AC3E}">
        <p14:creationId xmlns:p14="http://schemas.microsoft.com/office/powerpoint/2010/main" val="2384444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1EE1A-3EFB-4A6B-8A41-70089C4D55A1}"/>
              </a:ext>
            </a:extLst>
          </p:cNvPr>
          <p:cNvSpPr>
            <a:spLocks noGrp="1"/>
          </p:cNvSpPr>
          <p:nvPr>
            <p:ph type="title"/>
          </p:nvPr>
        </p:nvSpPr>
        <p:spPr/>
        <p:txBody>
          <a:bodyPr/>
          <a:lstStyle/>
          <a:p>
            <a:r>
              <a:rPr lang="en-US" dirty="0"/>
              <a:t>Conclusions and Future Work</a:t>
            </a:r>
          </a:p>
        </p:txBody>
      </p:sp>
      <p:sp>
        <p:nvSpPr>
          <p:cNvPr id="3" name="Content Placeholder 2">
            <a:extLst>
              <a:ext uri="{FF2B5EF4-FFF2-40B4-BE49-F238E27FC236}">
                <a16:creationId xmlns:a16="http://schemas.microsoft.com/office/drawing/2014/main" id="{AE63E6DD-9DA2-469D-BB60-A9A8D97BD983}"/>
              </a:ext>
            </a:extLst>
          </p:cNvPr>
          <p:cNvSpPr>
            <a:spLocks noGrp="1"/>
          </p:cNvSpPr>
          <p:nvPr>
            <p:ph idx="1"/>
          </p:nvPr>
        </p:nvSpPr>
        <p:spPr/>
        <p:txBody>
          <a:bodyPr>
            <a:normAutofit fontScale="92500" lnSpcReduction="20000"/>
          </a:bodyPr>
          <a:lstStyle/>
          <a:p>
            <a:r>
              <a:rPr lang="en-US" dirty="0"/>
              <a:t>The nearest neighbor algorithm seems to provide slightly better results compared to the machine learning classifier. </a:t>
            </a:r>
          </a:p>
          <a:p>
            <a:r>
              <a:rPr lang="en-US" dirty="0"/>
              <a:t>The complexity of the machine learning classifier is considerably higher than the nearest neighbor algorithm.</a:t>
            </a:r>
          </a:p>
          <a:p>
            <a:r>
              <a:rPr lang="en-US" dirty="0"/>
              <a:t>The speed of the machine learning classifier is slower than the nearest neighbor algorithm.</a:t>
            </a:r>
          </a:p>
          <a:p>
            <a:r>
              <a:rPr lang="en-US" dirty="0"/>
              <a:t>The consistency of the machine learning classifier is lower than the nearest neighbor algorithm.</a:t>
            </a:r>
          </a:p>
          <a:p>
            <a:r>
              <a:rPr lang="en-US" dirty="0"/>
              <a:t>In the future, I think with a better dataset, the machine learning algorithm could improve and perhaps outperform the nearest neighbor algorithm. However, this is not clear because with more centers, the nearest neighbor algorithm could also improve.</a:t>
            </a:r>
          </a:p>
          <a:p>
            <a:pPr marL="0" indent="0">
              <a:buNone/>
            </a:pPr>
            <a:endParaRPr lang="en-US" dirty="0"/>
          </a:p>
        </p:txBody>
      </p:sp>
    </p:spTree>
    <p:extLst>
      <p:ext uri="{BB962C8B-B14F-4D97-AF65-F5344CB8AC3E}">
        <p14:creationId xmlns:p14="http://schemas.microsoft.com/office/powerpoint/2010/main" val="530456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33A56-73BE-424E-988C-5D39AB207E4E}"/>
              </a:ext>
            </a:extLst>
          </p:cNvPr>
          <p:cNvSpPr>
            <a:spLocks noGrp="1"/>
          </p:cNvSpPr>
          <p:nvPr>
            <p:ph type="title"/>
          </p:nvPr>
        </p:nvSpPr>
        <p:spPr>
          <a:xfrm>
            <a:off x="748553" y="0"/>
            <a:ext cx="10515600" cy="1325563"/>
          </a:xfrm>
        </p:spPr>
        <p:txBody>
          <a:bodyPr/>
          <a:lstStyle/>
          <a:p>
            <a:r>
              <a:rPr lang="en-US" dirty="0"/>
              <a:t>Bibliography</a:t>
            </a:r>
          </a:p>
        </p:txBody>
      </p:sp>
      <p:sp>
        <p:nvSpPr>
          <p:cNvPr id="3" name="Content Placeholder 2">
            <a:extLst>
              <a:ext uri="{FF2B5EF4-FFF2-40B4-BE49-F238E27FC236}">
                <a16:creationId xmlns:a16="http://schemas.microsoft.com/office/drawing/2014/main" id="{027318E4-8013-409A-9B54-08D8B0573934}"/>
              </a:ext>
            </a:extLst>
          </p:cNvPr>
          <p:cNvSpPr>
            <a:spLocks noGrp="1"/>
          </p:cNvSpPr>
          <p:nvPr>
            <p:ph idx="1"/>
          </p:nvPr>
        </p:nvSpPr>
        <p:spPr>
          <a:xfrm>
            <a:off x="266699" y="905435"/>
            <a:ext cx="11658601" cy="4294094"/>
          </a:xfrm>
        </p:spPr>
        <p:txBody>
          <a:bodyPr>
            <a:noAutofit/>
          </a:bodyPr>
          <a:lstStyle/>
          <a:p>
            <a:pPr marL="514350" indent="-514350">
              <a:buFont typeface="+mj-lt"/>
              <a:buAutoNum type="arabicPeriod"/>
            </a:pPr>
            <a:r>
              <a:rPr lang="en-US" sz="1200" dirty="0"/>
              <a:t>Chavan, A. (2020). Building RGB Color Classifier. https://medium.com/analytics-vidhya/building-rgb-color-classifier-part-1-af58e3bcfef7</a:t>
            </a:r>
          </a:p>
          <a:p>
            <a:pPr marL="514350" indent="-514350">
              <a:buFont typeface="+mj-lt"/>
              <a:buAutoNum type="arabicPeriod"/>
            </a:pPr>
            <a:r>
              <a:rPr lang="en-US" sz="1200" dirty="0"/>
              <a:t>RGB Color Table. https://www.rapidtables.com/web/color/RGB_Color.html</a:t>
            </a:r>
          </a:p>
          <a:p>
            <a:pPr marL="514350" indent="-514350">
              <a:buFont typeface="+mj-lt"/>
              <a:buAutoNum type="arabicPeriod"/>
            </a:pPr>
            <a:r>
              <a:rPr lang="en-US" sz="1200" dirty="0"/>
              <a:t>Nearest Neighbor Search.  https://en.wikipedia.org/wiki/Nearest_neighbor_search</a:t>
            </a:r>
          </a:p>
          <a:p>
            <a:pPr marL="514350" indent="-514350">
              <a:buFont typeface="+mj-lt"/>
              <a:buAutoNum type="arabicPeriod"/>
            </a:pPr>
            <a:r>
              <a:rPr lang="en-US" sz="1200" dirty="0" err="1"/>
              <a:t>Jupyter</a:t>
            </a:r>
            <a:r>
              <a:rPr lang="en-US" sz="1200" dirty="0"/>
              <a:t>. http://jupyterlab.io/</a:t>
            </a:r>
          </a:p>
          <a:p>
            <a:pPr marL="514350" indent="-514350">
              <a:buFont typeface="+mj-lt"/>
              <a:buAutoNum type="arabicPeriod"/>
            </a:pPr>
            <a:r>
              <a:rPr lang="en-US" sz="1200" dirty="0"/>
              <a:t>TensorFlow Library. https://www.tensorflow.org/</a:t>
            </a:r>
          </a:p>
          <a:p>
            <a:pPr marL="514350" indent="-514350">
              <a:buFont typeface="+mj-lt"/>
              <a:buAutoNum type="arabicPeriod"/>
            </a:pPr>
            <a:r>
              <a:rPr lang="en-US" sz="1200" dirty="0"/>
              <a:t>Pandas Library. https://pandas.pydata.org/</a:t>
            </a:r>
          </a:p>
          <a:p>
            <a:pPr marL="514350" indent="-514350">
              <a:buFont typeface="+mj-lt"/>
              <a:buAutoNum type="arabicPeriod"/>
            </a:pPr>
            <a:r>
              <a:rPr lang="en-US" sz="1200" dirty="0"/>
              <a:t>Anaconda. https://www.anaconda.com/</a:t>
            </a:r>
          </a:p>
          <a:p>
            <a:pPr marL="514350" indent="-514350">
              <a:buFont typeface="+mj-lt"/>
              <a:buAutoNum type="arabicPeriod"/>
            </a:pPr>
            <a:r>
              <a:rPr lang="en-US" sz="1200" dirty="0"/>
              <a:t>Python </a:t>
            </a:r>
            <a:r>
              <a:rPr lang="en-US" sz="1200" dirty="0" err="1"/>
              <a:t>multidict</a:t>
            </a:r>
            <a:r>
              <a:rPr lang="en-US" sz="1200" dirty="0"/>
              <a:t> example – Map single key to multiple values in dictionary. https://howtodoinjava.com/python/datatypes/multidict-key-to-multiple-values/</a:t>
            </a:r>
          </a:p>
          <a:p>
            <a:pPr marL="514350" indent="-514350">
              <a:buFont typeface="+mj-lt"/>
              <a:buAutoNum type="arabicPeriod"/>
            </a:pPr>
            <a:r>
              <a:rPr lang="en-US" sz="1200" dirty="0"/>
              <a:t>Fincher, J. Reading and Writing CSV Files in Python. https://realpython.com/python-csv/</a:t>
            </a:r>
          </a:p>
          <a:p>
            <a:pPr marL="514350" indent="-514350">
              <a:buFont typeface="+mj-lt"/>
              <a:buAutoNum type="arabicPeriod"/>
            </a:pPr>
            <a:r>
              <a:rPr lang="en-US" sz="1200" dirty="0"/>
              <a:t>Python Casting. https://www.w3schools.com/python/python_casting.asp</a:t>
            </a:r>
          </a:p>
          <a:p>
            <a:pPr marL="514350" indent="-514350">
              <a:buFont typeface="+mj-lt"/>
              <a:buAutoNum type="arabicPeriod"/>
            </a:pPr>
            <a:r>
              <a:rPr lang="en-US" sz="1200" dirty="0"/>
              <a:t>Color blindness. https://en.wikipedia.org/wiki/Color_blindness</a:t>
            </a:r>
          </a:p>
          <a:p>
            <a:pPr marL="514350" indent="-514350">
              <a:buFont typeface="+mj-lt"/>
              <a:buAutoNum type="arabicPeriod"/>
            </a:pPr>
            <a:r>
              <a:rPr lang="en-US" sz="1200" dirty="0"/>
              <a:t>NumPy Library. https://numpy.org/</a:t>
            </a:r>
          </a:p>
          <a:p>
            <a:pPr marL="514350" indent="-514350">
              <a:buFont typeface="+mj-lt"/>
              <a:buAutoNum type="arabicPeriod"/>
            </a:pPr>
            <a:r>
              <a:rPr lang="en-US" sz="1200" dirty="0"/>
              <a:t>Matplotlib Library. https://matplotlib.org/</a:t>
            </a:r>
          </a:p>
          <a:p>
            <a:pPr marL="514350" indent="-514350">
              <a:buFont typeface="+mj-lt"/>
              <a:buAutoNum type="arabicPeriod"/>
            </a:pPr>
            <a:r>
              <a:rPr lang="en-US" sz="1200" dirty="0"/>
              <a:t>Git Library. https://git-scm.com/</a:t>
            </a:r>
          </a:p>
          <a:p>
            <a:pPr marL="514350" indent="-514350">
              <a:buFont typeface="+mj-lt"/>
              <a:buAutoNum type="arabicPeriod"/>
            </a:pPr>
            <a:r>
              <a:rPr lang="en-US" sz="1200" dirty="0"/>
              <a:t>Seaborn Library. https://seaborn.pydata.org/</a:t>
            </a:r>
          </a:p>
          <a:p>
            <a:pPr marL="514350" indent="-514350">
              <a:buFont typeface="+mj-lt"/>
              <a:buAutoNum type="arabicPeriod"/>
            </a:pPr>
            <a:r>
              <a:rPr lang="en-US" sz="1200" dirty="0" err="1"/>
              <a:t>Sklearn</a:t>
            </a:r>
            <a:r>
              <a:rPr lang="en-US" sz="1200" dirty="0"/>
              <a:t> Library. https://scikit-learn.org/stable/index.html</a:t>
            </a:r>
          </a:p>
          <a:p>
            <a:pPr marL="514350" indent="-514350">
              <a:buFont typeface="+mj-lt"/>
              <a:buAutoNum type="arabicPeriod"/>
            </a:pPr>
            <a:r>
              <a:rPr lang="en-US" sz="1200" dirty="0" err="1"/>
              <a:t>Plotly</a:t>
            </a:r>
            <a:r>
              <a:rPr lang="en-US" sz="1200" dirty="0"/>
              <a:t> Library. https://plotly.com/</a:t>
            </a:r>
          </a:p>
          <a:p>
            <a:pPr marL="514350" indent="-514350">
              <a:buFont typeface="+mj-lt"/>
              <a:buAutoNum type="arabicPeriod"/>
            </a:pPr>
            <a:r>
              <a:rPr lang="en-US" sz="1200" dirty="0"/>
              <a:t>CSV Library. https://docs.python.org/3/library/csv.html</a:t>
            </a:r>
          </a:p>
          <a:p>
            <a:pPr marL="514350" indent="-514350">
              <a:buFont typeface="+mj-lt"/>
              <a:buAutoNum type="arabicPeriod"/>
            </a:pPr>
            <a:r>
              <a:rPr lang="en-US" sz="1200" dirty="0"/>
              <a:t>Math Library. https://docs.python.org/3/library/math.html</a:t>
            </a:r>
          </a:p>
          <a:p>
            <a:pPr marL="514350" indent="-514350">
              <a:buFont typeface="+mj-lt"/>
              <a:buAutoNum type="arabicPeriod"/>
            </a:pPr>
            <a:r>
              <a:rPr lang="en-US" sz="1200" dirty="0" err="1"/>
              <a:t>Flück</a:t>
            </a:r>
            <a:r>
              <a:rPr lang="en-US" sz="1200" dirty="0"/>
              <a:t>, D. Color Blind Essentials. https://www.color-blindness.com/wp-content/documents/Color-Blind-Essentials.pdf</a:t>
            </a:r>
          </a:p>
        </p:txBody>
      </p:sp>
    </p:spTree>
    <p:extLst>
      <p:ext uri="{BB962C8B-B14F-4D97-AF65-F5344CB8AC3E}">
        <p14:creationId xmlns:p14="http://schemas.microsoft.com/office/powerpoint/2010/main" val="3425486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B269E-A61D-4405-89B4-399A179E1035}"/>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9E9593A7-3A3E-468B-ADEC-36AD1F2F2AF5}"/>
              </a:ext>
            </a:extLst>
          </p:cNvPr>
          <p:cNvSpPr>
            <a:spLocks noGrp="1"/>
          </p:cNvSpPr>
          <p:nvPr>
            <p:ph idx="1"/>
          </p:nvPr>
        </p:nvSpPr>
        <p:spPr>
          <a:xfrm>
            <a:off x="448235" y="1434353"/>
            <a:ext cx="11017624" cy="5235388"/>
          </a:xfrm>
        </p:spPr>
        <p:txBody>
          <a:bodyPr>
            <a:normAutofit lnSpcReduction="10000"/>
          </a:bodyPr>
          <a:lstStyle/>
          <a:p>
            <a:pPr marL="0" indent="0">
              <a:buNone/>
            </a:pPr>
            <a:r>
              <a:rPr lang="en-US" sz="1600" dirty="0"/>
              <a:t>According to www.color-blindness.com, roughly 8% of all men and .5% of all women in the world are color blind. The purpose of my project is to design and evaluate different algorithms for identifying colors for people who have difficulty identifying them. In the past, I have attempted to identify colors using a scratch program that used conditional statements that had ranges of RGB values to determine a color name. This model was not effective in some cases, which led me to think that other approaches could perform better. </a:t>
            </a:r>
          </a:p>
          <a:p>
            <a:pPr marL="0" indent="0">
              <a:buNone/>
            </a:pPr>
            <a:r>
              <a:rPr lang="en-US" sz="1600" dirty="0"/>
              <a:t>I explored two different approaches to achieve this goal: Machine learning classifiers and the Nearest Neighbors algorithm. My hypothesis is that Machine Learning Classifiers will provide a more effective solution compared to the Nearest Neighbors algorithm. For the first approach, I used a machine learning classifier (neural networks) with different datasets: I started using an existing dataset with 5000 instances of 11 basic colors, which tested well using a random sample of 80% of the dataset as training data and 20% as testing data (accuracy &gt;0.9). However, it did not perform well when tested with colors that are difficult for people with different colorblindness conditions to identify. Hence, I decided to create a new dataset that included more colors (22 colors), including those that are difficult for colorblind individuals to identify. Initially, this dataset had approximately 10 instances of each color which didn’t perform well when tested (accuracy &lt;0.5: 80% training and 20% testing datasets). I found out that this was due to the size of the dataset, so I increased the scale of the dataset from 10 instances per color to approximately 60 instances per color (1309 instances), which produced better results (accuracy &gt;0.9). After this, I decided to create a separate testing dataset with colors that are difficult for people with different colorblindness conditions to identify and colors that are frequently used in color blindness diagnostic tests (141 instances). Using this new testing dataset, the classification accuracy decreased. </a:t>
            </a:r>
          </a:p>
          <a:p>
            <a:pPr marL="0" indent="0">
              <a:buNone/>
            </a:pPr>
            <a:r>
              <a:rPr lang="en-US" sz="1600" dirty="0"/>
              <a:t>I also implemented a Nearest Neighbors algorithm, which used the distance between two points in 3d as the distance measure. Coordinates for each point were based on the RGB values of each color. I tried this approach with two different datasets as centers and tested them with the last testing dataset (141 instances): the first dataset had the original 22 colors as centers and the second dataset was the training dataset used earlier with 1309 instances. The Nearest Neighbor algorithm outperformed the machine learning model regarding accuracy.</a:t>
            </a:r>
          </a:p>
          <a:p>
            <a:pPr marL="0" indent="0">
              <a:buNone/>
            </a:pPr>
            <a:r>
              <a:rPr lang="en-US" sz="1600" dirty="0"/>
              <a:t> In this project, elaborate on the strengths and weaknesses of these approaches in terms of the complexity of the algorithm, the amount of data it requires, and execution speed. I will also elaborate on future work in this field.</a:t>
            </a:r>
          </a:p>
          <a:p>
            <a:pPr marL="0" indent="0">
              <a:buNone/>
            </a:pPr>
            <a:endParaRPr lang="en-US" sz="1600" dirty="0"/>
          </a:p>
        </p:txBody>
      </p:sp>
    </p:spTree>
    <p:extLst>
      <p:ext uri="{BB962C8B-B14F-4D97-AF65-F5344CB8AC3E}">
        <p14:creationId xmlns:p14="http://schemas.microsoft.com/office/powerpoint/2010/main" val="3398786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E105-0A2C-44F5-B0AA-BAA261C8B687}"/>
              </a:ext>
            </a:extLst>
          </p:cNvPr>
          <p:cNvSpPr>
            <a:spLocks noGrp="1"/>
          </p:cNvSpPr>
          <p:nvPr>
            <p:ph type="title"/>
          </p:nvPr>
        </p:nvSpPr>
        <p:spPr/>
        <p:txBody>
          <a:bodyPr/>
          <a:lstStyle/>
          <a:p>
            <a:r>
              <a:rPr lang="en-US" dirty="0"/>
              <a:t>Research Plan</a:t>
            </a:r>
          </a:p>
        </p:txBody>
      </p:sp>
      <p:sp>
        <p:nvSpPr>
          <p:cNvPr id="3" name="Content Placeholder 2">
            <a:extLst>
              <a:ext uri="{FF2B5EF4-FFF2-40B4-BE49-F238E27FC236}">
                <a16:creationId xmlns:a16="http://schemas.microsoft.com/office/drawing/2014/main" id="{153CF81C-A818-4354-BCFD-86995B52DB2C}"/>
              </a:ext>
            </a:extLst>
          </p:cNvPr>
          <p:cNvSpPr>
            <a:spLocks noGrp="1"/>
          </p:cNvSpPr>
          <p:nvPr>
            <p:ph idx="1"/>
          </p:nvPr>
        </p:nvSpPr>
        <p:spPr/>
        <p:txBody>
          <a:bodyPr>
            <a:normAutofit fontScale="85000" lnSpcReduction="20000"/>
          </a:bodyPr>
          <a:lstStyle/>
          <a:p>
            <a:pPr marL="514350" lvl="0" indent="-514350">
              <a:buFont typeface="+mj-lt"/>
              <a:buAutoNum type="arabicPeriod"/>
            </a:pPr>
            <a:r>
              <a:rPr lang="en-US" dirty="0"/>
              <a:t>Do research on color blindness and machine learning approaches</a:t>
            </a:r>
          </a:p>
          <a:p>
            <a:pPr marL="514350" lvl="0" indent="-514350">
              <a:buFont typeface="+mj-lt"/>
              <a:buAutoNum type="arabicPeriod"/>
            </a:pPr>
            <a:r>
              <a:rPr lang="en-US" dirty="0"/>
              <a:t>Implement and evaluate Machine Learning Classifier</a:t>
            </a:r>
          </a:p>
          <a:p>
            <a:pPr lvl="1"/>
            <a:r>
              <a:rPr lang="en-US" dirty="0"/>
              <a:t>Research current machine learning classifiers that can be adjusted for the project</a:t>
            </a:r>
          </a:p>
          <a:p>
            <a:pPr lvl="1"/>
            <a:r>
              <a:rPr lang="en-US" dirty="0"/>
              <a:t>Create the datasets</a:t>
            </a:r>
          </a:p>
          <a:p>
            <a:pPr lvl="1"/>
            <a:r>
              <a:rPr lang="en-US" dirty="0"/>
              <a:t>Make changes to python program to make use of new datasets.</a:t>
            </a:r>
          </a:p>
          <a:p>
            <a:pPr lvl="1"/>
            <a:r>
              <a:rPr lang="en-US" dirty="0"/>
              <a:t>Observe the performance of the classifier during the training and testing periods</a:t>
            </a:r>
          </a:p>
          <a:p>
            <a:pPr marL="514350" lvl="0" indent="-514350">
              <a:buFont typeface="+mj-lt"/>
              <a:buAutoNum type="arabicPeriod"/>
            </a:pPr>
            <a:r>
              <a:rPr lang="en-US" dirty="0"/>
              <a:t>Implement and evaluate Nearest Neighbor algorithm with various datasets</a:t>
            </a:r>
          </a:p>
          <a:p>
            <a:pPr lvl="1"/>
            <a:r>
              <a:rPr lang="en-US" dirty="0"/>
              <a:t>Research python dictionaries</a:t>
            </a:r>
          </a:p>
          <a:p>
            <a:pPr lvl="1"/>
            <a:r>
              <a:rPr lang="en-US" dirty="0"/>
              <a:t>Convert CSV of datasets to Dictionary in python program</a:t>
            </a:r>
          </a:p>
          <a:p>
            <a:pPr lvl="1"/>
            <a:r>
              <a:rPr lang="en-US" dirty="0"/>
              <a:t>Implement distance formula and calculate the distances between test colors and dictionary centers</a:t>
            </a:r>
          </a:p>
          <a:p>
            <a:pPr lvl="1"/>
            <a:r>
              <a:rPr lang="en-US" dirty="0"/>
              <a:t>Document performance of the Nearest Neighbor algorithm with different datasets</a:t>
            </a:r>
          </a:p>
          <a:p>
            <a:pPr marL="514350" lvl="0" indent="-514350">
              <a:buFont typeface="+mj-lt"/>
              <a:buAutoNum type="arabicPeriod"/>
            </a:pPr>
            <a:r>
              <a:rPr lang="en-US" dirty="0"/>
              <a:t>Compare Machine Learning Classifier and Nearest Neighbor algorithm results</a:t>
            </a:r>
          </a:p>
          <a:p>
            <a:pPr marL="514350" lvl="0" indent="-514350">
              <a:buFont typeface="+mj-lt"/>
              <a:buAutoNum type="arabicPeriod"/>
            </a:pPr>
            <a:r>
              <a:rPr lang="en-US" dirty="0"/>
              <a:t>Analyze results and write conclusions</a:t>
            </a:r>
          </a:p>
        </p:txBody>
      </p:sp>
    </p:spTree>
    <p:extLst>
      <p:ext uri="{BB962C8B-B14F-4D97-AF65-F5344CB8AC3E}">
        <p14:creationId xmlns:p14="http://schemas.microsoft.com/office/powerpoint/2010/main" val="405026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E5EE8-6308-492B-B97D-7455F5FF4BF4}"/>
              </a:ext>
            </a:extLst>
          </p:cNvPr>
          <p:cNvSpPr>
            <a:spLocks noGrp="1"/>
          </p:cNvSpPr>
          <p:nvPr>
            <p:ph type="title"/>
          </p:nvPr>
        </p:nvSpPr>
        <p:spPr/>
        <p:txBody>
          <a:bodyPr/>
          <a:lstStyle/>
          <a:p>
            <a:r>
              <a:rPr lang="en-US" dirty="0"/>
              <a:t>Hypothesis and Purpose</a:t>
            </a:r>
          </a:p>
        </p:txBody>
      </p:sp>
      <p:sp>
        <p:nvSpPr>
          <p:cNvPr id="3" name="Content Placeholder 2">
            <a:extLst>
              <a:ext uri="{FF2B5EF4-FFF2-40B4-BE49-F238E27FC236}">
                <a16:creationId xmlns:a16="http://schemas.microsoft.com/office/drawing/2014/main" id="{125E519D-2EA6-44AF-8685-78EA011B6EF0}"/>
              </a:ext>
            </a:extLst>
          </p:cNvPr>
          <p:cNvSpPr>
            <a:spLocks noGrp="1"/>
          </p:cNvSpPr>
          <p:nvPr>
            <p:ph idx="1"/>
          </p:nvPr>
        </p:nvSpPr>
        <p:spPr/>
        <p:txBody>
          <a:bodyPr/>
          <a:lstStyle/>
          <a:p>
            <a:pPr marL="0" indent="0">
              <a:buNone/>
            </a:pPr>
            <a:r>
              <a:rPr lang="en-US" dirty="0"/>
              <a:t>The purpose of my project is to design and evaluate different algorithms for identifying colors, especially those that are difficult for color-blind individuals to identify. </a:t>
            </a:r>
          </a:p>
          <a:p>
            <a:pPr marL="0" indent="0">
              <a:buNone/>
            </a:pPr>
            <a:r>
              <a:rPr lang="en-US" dirty="0"/>
              <a:t>My hypothesis is that Machine Learning Classifiers will provide a more effective solution compared to the Nearest Neighbors algorithm.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1168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0E854-182F-48C7-A8A8-30DD51154711}"/>
              </a:ext>
            </a:extLst>
          </p:cNvPr>
          <p:cNvSpPr>
            <a:spLocks noGrp="1"/>
          </p:cNvSpPr>
          <p:nvPr>
            <p:ph type="title"/>
          </p:nvPr>
        </p:nvSpPr>
        <p:spPr/>
        <p:txBody>
          <a:bodyPr/>
          <a:lstStyle/>
          <a:p>
            <a:r>
              <a:rPr lang="en-US" dirty="0"/>
              <a:t>Datasets</a:t>
            </a:r>
          </a:p>
        </p:txBody>
      </p:sp>
      <p:sp>
        <p:nvSpPr>
          <p:cNvPr id="3" name="Content Placeholder 2">
            <a:extLst>
              <a:ext uri="{FF2B5EF4-FFF2-40B4-BE49-F238E27FC236}">
                <a16:creationId xmlns:a16="http://schemas.microsoft.com/office/drawing/2014/main" id="{CE8DAC63-30F7-4313-A878-772CD4DA4660}"/>
              </a:ext>
            </a:extLst>
          </p:cNvPr>
          <p:cNvSpPr>
            <a:spLocks noGrp="1"/>
          </p:cNvSpPr>
          <p:nvPr>
            <p:ph idx="1"/>
          </p:nvPr>
        </p:nvSpPr>
        <p:spPr/>
        <p:txBody>
          <a:bodyPr>
            <a:normAutofit/>
          </a:bodyPr>
          <a:lstStyle/>
          <a:p>
            <a:pPr marL="514350" indent="-514350">
              <a:buFont typeface="+mj-lt"/>
              <a:buAutoNum type="arabicPeriod"/>
            </a:pPr>
            <a:r>
              <a:rPr lang="en-US" dirty="0"/>
              <a:t>Existing Dataset</a:t>
            </a:r>
          </a:p>
          <a:p>
            <a:pPr marL="971550" lvl="1" indent="-514350">
              <a:buFont typeface="+mj-lt"/>
              <a:buAutoNum type="arabicPeriod"/>
            </a:pPr>
            <a:r>
              <a:rPr lang="en-US" dirty="0"/>
              <a:t>Instances: 5052</a:t>
            </a:r>
          </a:p>
          <a:p>
            <a:pPr marL="971550" lvl="1" indent="-514350">
              <a:buFont typeface="+mj-lt"/>
              <a:buAutoNum type="arabicPeriod"/>
            </a:pPr>
            <a:r>
              <a:rPr lang="en-US" dirty="0"/>
              <a:t>Colors: 11</a:t>
            </a:r>
          </a:p>
          <a:p>
            <a:pPr marL="514350" indent="-514350">
              <a:buFont typeface="+mj-lt"/>
              <a:buAutoNum type="arabicPeriod"/>
            </a:pPr>
            <a:r>
              <a:rPr lang="en-US" dirty="0"/>
              <a:t>New Dataset 1</a:t>
            </a:r>
          </a:p>
          <a:p>
            <a:pPr marL="971550" lvl="1" indent="-514350">
              <a:buFont typeface="+mj-lt"/>
              <a:buAutoNum type="arabicPeriod"/>
            </a:pPr>
            <a:r>
              <a:rPr lang="en-US" dirty="0"/>
              <a:t>Instances: 1309</a:t>
            </a:r>
          </a:p>
          <a:p>
            <a:pPr marL="971550" lvl="1" indent="-514350">
              <a:buFont typeface="+mj-lt"/>
              <a:buAutoNum type="arabicPeriod"/>
            </a:pPr>
            <a:r>
              <a:rPr lang="en-US" dirty="0"/>
              <a:t>Colors: 22 (including colors for colorblind individuals)</a:t>
            </a:r>
          </a:p>
          <a:p>
            <a:pPr marL="514350" indent="-514350">
              <a:buFont typeface="+mj-lt"/>
              <a:buAutoNum type="arabicPeriod"/>
            </a:pPr>
            <a:r>
              <a:rPr lang="en-US" dirty="0"/>
              <a:t>Testing Dataset 1. It includes colors from Diagnostic images and Colors that are difficult to Identify</a:t>
            </a:r>
          </a:p>
          <a:p>
            <a:pPr marL="971550" lvl="1" indent="-514350">
              <a:buFont typeface="+mj-lt"/>
              <a:buAutoNum type="arabicPeriod"/>
            </a:pPr>
            <a:r>
              <a:rPr lang="en-US" dirty="0"/>
              <a:t>Rows: 141</a:t>
            </a:r>
          </a:p>
          <a:p>
            <a:pPr marL="971550" lvl="1" indent="-514350">
              <a:buFont typeface="+mj-lt"/>
              <a:buAutoNum type="arabicPeriod"/>
            </a:pPr>
            <a:r>
              <a:rPr lang="en-US" dirty="0"/>
              <a:t>Colors: 22 (including colors for colorblind individuals)</a:t>
            </a:r>
          </a:p>
          <a:p>
            <a:pPr marL="457200" lvl="1" indent="0">
              <a:buNone/>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689710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1A4FA-0307-4214-896D-C954E34781C1}"/>
              </a:ext>
            </a:extLst>
          </p:cNvPr>
          <p:cNvSpPr>
            <a:spLocks noGrp="1"/>
          </p:cNvSpPr>
          <p:nvPr>
            <p:ph type="title"/>
          </p:nvPr>
        </p:nvSpPr>
        <p:spPr/>
        <p:txBody>
          <a:bodyPr/>
          <a:lstStyle/>
          <a:p>
            <a:r>
              <a:rPr lang="en-US" dirty="0"/>
              <a:t>Colors That Are Difficult To Identify By Colorblind Individuals</a:t>
            </a:r>
          </a:p>
        </p:txBody>
      </p:sp>
      <p:pic>
        <p:nvPicPr>
          <p:cNvPr id="5" name="Content Placeholder 4">
            <a:extLst>
              <a:ext uri="{FF2B5EF4-FFF2-40B4-BE49-F238E27FC236}">
                <a16:creationId xmlns:a16="http://schemas.microsoft.com/office/drawing/2014/main" id="{B1688955-84F8-411F-B873-252BC4D486F0}"/>
              </a:ext>
            </a:extLst>
          </p:cNvPr>
          <p:cNvPicPr>
            <a:picLocks noGrp="1" noChangeAspect="1"/>
          </p:cNvPicPr>
          <p:nvPr>
            <p:ph idx="1"/>
          </p:nvPr>
        </p:nvPicPr>
        <p:blipFill>
          <a:blip r:embed="rId2"/>
          <a:stretch>
            <a:fillRect/>
          </a:stretch>
        </p:blipFill>
        <p:spPr>
          <a:xfrm>
            <a:off x="3952854" y="2550894"/>
            <a:ext cx="18173560" cy="3613238"/>
          </a:xfrm>
          <a:prstGeom prst="rect">
            <a:avLst/>
          </a:prstGeom>
        </p:spPr>
      </p:pic>
    </p:spTree>
    <p:extLst>
      <p:ext uri="{BB962C8B-B14F-4D97-AF65-F5344CB8AC3E}">
        <p14:creationId xmlns:p14="http://schemas.microsoft.com/office/powerpoint/2010/main" val="1711808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B5B42-0214-42A3-B523-E15565B01201}"/>
              </a:ext>
            </a:extLst>
          </p:cNvPr>
          <p:cNvSpPr>
            <a:spLocks noGrp="1"/>
          </p:cNvSpPr>
          <p:nvPr>
            <p:ph type="title"/>
          </p:nvPr>
        </p:nvSpPr>
        <p:spPr/>
        <p:txBody>
          <a:bodyPr>
            <a:normAutofit fontScale="90000"/>
          </a:bodyPr>
          <a:lstStyle/>
          <a:p>
            <a:r>
              <a:rPr lang="en-US" dirty="0"/>
              <a:t>Testing Original ML Classifier with Colors that are Difficult to Identify by Colorblind Individuals</a:t>
            </a:r>
          </a:p>
        </p:txBody>
      </p:sp>
      <p:graphicFrame>
        <p:nvGraphicFramePr>
          <p:cNvPr id="6" name="Table 5">
            <a:extLst>
              <a:ext uri="{FF2B5EF4-FFF2-40B4-BE49-F238E27FC236}">
                <a16:creationId xmlns:a16="http://schemas.microsoft.com/office/drawing/2014/main" id="{D9A50CF6-69EC-490E-A007-A806CA477576}"/>
              </a:ext>
            </a:extLst>
          </p:cNvPr>
          <p:cNvGraphicFramePr>
            <a:graphicFrameLocks noGrp="1"/>
          </p:cNvGraphicFramePr>
          <p:nvPr>
            <p:extLst>
              <p:ext uri="{D42A27DB-BD31-4B8C-83A1-F6EECF244321}">
                <p14:modId xmlns:p14="http://schemas.microsoft.com/office/powerpoint/2010/main" val="1364361592"/>
              </p:ext>
            </p:extLst>
          </p:nvPr>
        </p:nvGraphicFramePr>
        <p:xfrm>
          <a:off x="2415989" y="1941223"/>
          <a:ext cx="6333565" cy="4471866"/>
        </p:xfrm>
        <a:graphic>
          <a:graphicData uri="http://schemas.openxmlformats.org/drawingml/2006/table">
            <a:tbl>
              <a:tblPr firstRow="1" firstCol="1" bandRow="1">
                <a:tableStyleId>{5C22544A-7EE6-4342-B048-85BDC9FD1C3A}</a:tableStyleId>
              </a:tblPr>
              <a:tblGrid>
                <a:gridCol w="2027497">
                  <a:extLst>
                    <a:ext uri="{9D8B030D-6E8A-4147-A177-3AD203B41FA5}">
                      <a16:colId xmlns:a16="http://schemas.microsoft.com/office/drawing/2014/main" val="3884812055"/>
                    </a:ext>
                  </a:extLst>
                </a:gridCol>
                <a:gridCol w="4306068">
                  <a:extLst>
                    <a:ext uri="{9D8B030D-6E8A-4147-A177-3AD203B41FA5}">
                      <a16:colId xmlns:a16="http://schemas.microsoft.com/office/drawing/2014/main" val="2863213773"/>
                    </a:ext>
                  </a:extLst>
                </a:gridCol>
              </a:tblGrid>
              <a:tr h="170815">
                <a:tc>
                  <a:txBody>
                    <a:bodyPr/>
                    <a:lstStyle/>
                    <a:p>
                      <a:pPr marL="0" marR="0">
                        <a:lnSpc>
                          <a:spcPct val="106000"/>
                        </a:lnSpc>
                        <a:spcBef>
                          <a:spcPts val="0"/>
                        </a:spcBef>
                        <a:spcAft>
                          <a:spcPts val="0"/>
                        </a:spcAft>
                      </a:pPr>
                      <a:r>
                        <a:rPr lang="en-US" sz="2400">
                          <a:effectLst/>
                        </a:rPr>
                        <a:t>Color Pairs of Confusion </a:t>
                      </a:r>
                      <a:endParaRPr lang="en-US"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2400" dirty="0">
                          <a:effectLst/>
                        </a:rPr>
                        <a:t>Original Machine Learning Detection Output</a:t>
                      </a:r>
                      <a:endParaRPr lang="en-US" sz="24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390807761"/>
                  </a:ext>
                </a:extLst>
              </a:tr>
              <a:tr h="170815">
                <a:tc>
                  <a:txBody>
                    <a:bodyPr/>
                    <a:lstStyle/>
                    <a:p>
                      <a:pPr marL="0" marR="0">
                        <a:lnSpc>
                          <a:spcPct val="106000"/>
                        </a:lnSpc>
                        <a:spcBef>
                          <a:spcPts val="0"/>
                        </a:spcBef>
                        <a:spcAft>
                          <a:spcPts val="0"/>
                        </a:spcAft>
                      </a:pPr>
                      <a:r>
                        <a:rPr lang="en-US" sz="2400">
                          <a:effectLst/>
                        </a:rPr>
                        <a:t>Lime</a:t>
                      </a:r>
                      <a:endParaRPr lang="en-US"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2400">
                          <a:effectLst/>
                        </a:rPr>
                        <a:t>Green</a:t>
                      </a:r>
                      <a:endParaRPr lang="en-US"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560785259"/>
                  </a:ext>
                </a:extLst>
              </a:tr>
              <a:tr h="170815">
                <a:tc>
                  <a:txBody>
                    <a:bodyPr/>
                    <a:lstStyle/>
                    <a:p>
                      <a:pPr marL="0" marR="0">
                        <a:lnSpc>
                          <a:spcPct val="106000"/>
                        </a:lnSpc>
                        <a:spcBef>
                          <a:spcPts val="0"/>
                        </a:spcBef>
                        <a:spcAft>
                          <a:spcPts val="0"/>
                        </a:spcAft>
                      </a:pPr>
                      <a:r>
                        <a:rPr lang="en-US" sz="2400">
                          <a:effectLst/>
                        </a:rPr>
                        <a:t>Red</a:t>
                      </a:r>
                      <a:endParaRPr lang="en-US"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2400">
                          <a:effectLst/>
                        </a:rPr>
                        <a:t>Red</a:t>
                      </a:r>
                      <a:endParaRPr lang="en-US"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785668972"/>
                  </a:ext>
                </a:extLst>
              </a:tr>
              <a:tr h="170815">
                <a:tc>
                  <a:txBody>
                    <a:bodyPr/>
                    <a:lstStyle/>
                    <a:p>
                      <a:pPr marL="0" marR="0">
                        <a:lnSpc>
                          <a:spcPct val="106000"/>
                        </a:lnSpc>
                        <a:spcBef>
                          <a:spcPts val="0"/>
                        </a:spcBef>
                        <a:spcAft>
                          <a:spcPts val="0"/>
                        </a:spcAft>
                      </a:pPr>
                      <a:r>
                        <a:rPr lang="en-US" sz="2400">
                          <a:effectLst/>
                        </a:rPr>
                        <a:t>Royal Blue</a:t>
                      </a:r>
                      <a:endParaRPr lang="en-US"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2400">
                          <a:effectLst/>
                        </a:rPr>
                        <a:t>Blue</a:t>
                      </a:r>
                      <a:endParaRPr lang="en-US"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641973237"/>
                  </a:ext>
                </a:extLst>
              </a:tr>
              <a:tr h="170815">
                <a:tc>
                  <a:txBody>
                    <a:bodyPr/>
                    <a:lstStyle/>
                    <a:p>
                      <a:pPr marL="0" marR="0">
                        <a:lnSpc>
                          <a:spcPct val="106000"/>
                        </a:lnSpc>
                        <a:spcBef>
                          <a:spcPts val="0"/>
                        </a:spcBef>
                        <a:spcAft>
                          <a:spcPts val="0"/>
                        </a:spcAft>
                      </a:pPr>
                      <a:r>
                        <a:rPr lang="en-US" sz="2400">
                          <a:effectLst/>
                        </a:rPr>
                        <a:t>Silver</a:t>
                      </a:r>
                      <a:endParaRPr lang="en-US"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2400">
                          <a:effectLst/>
                        </a:rPr>
                        <a:t>Grey</a:t>
                      </a:r>
                      <a:endParaRPr lang="en-US"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048263744"/>
                  </a:ext>
                </a:extLst>
              </a:tr>
              <a:tr h="170815">
                <a:tc>
                  <a:txBody>
                    <a:bodyPr/>
                    <a:lstStyle/>
                    <a:p>
                      <a:pPr marL="0" marR="0">
                        <a:lnSpc>
                          <a:spcPct val="106000"/>
                        </a:lnSpc>
                        <a:spcBef>
                          <a:spcPts val="0"/>
                        </a:spcBef>
                        <a:spcAft>
                          <a:spcPts val="0"/>
                        </a:spcAft>
                      </a:pPr>
                      <a:r>
                        <a:rPr lang="en-US" sz="2400">
                          <a:effectLst/>
                        </a:rPr>
                        <a:t>Green</a:t>
                      </a:r>
                      <a:endParaRPr lang="en-US"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2400">
                          <a:effectLst/>
                        </a:rPr>
                        <a:t>Green</a:t>
                      </a:r>
                      <a:endParaRPr lang="en-US"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848960200"/>
                  </a:ext>
                </a:extLst>
              </a:tr>
              <a:tr h="170815">
                <a:tc>
                  <a:txBody>
                    <a:bodyPr/>
                    <a:lstStyle/>
                    <a:p>
                      <a:pPr marL="0" marR="0">
                        <a:lnSpc>
                          <a:spcPct val="106000"/>
                        </a:lnSpc>
                        <a:spcBef>
                          <a:spcPts val="0"/>
                        </a:spcBef>
                        <a:spcAft>
                          <a:spcPts val="0"/>
                        </a:spcAft>
                      </a:pPr>
                      <a:r>
                        <a:rPr lang="en-US" sz="2400">
                          <a:effectLst/>
                        </a:rPr>
                        <a:t>Gold</a:t>
                      </a:r>
                      <a:endParaRPr lang="en-US"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2400">
                          <a:effectLst/>
                        </a:rPr>
                        <a:t>Yellow</a:t>
                      </a:r>
                      <a:endParaRPr lang="en-US"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766207054"/>
                  </a:ext>
                </a:extLst>
              </a:tr>
              <a:tr h="170815">
                <a:tc>
                  <a:txBody>
                    <a:bodyPr/>
                    <a:lstStyle/>
                    <a:p>
                      <a:pPr marL="0" marR="0">
                        <a:lnSpc>
                          <a:spcPct val="106000"/>
                        </a:lnSpc>
                        <a:spcBef>
                          <a:spcPts val="0"/>
                        </a:spcBef>
                        <a:spcAft>
                          <a:spcPts val="0"/>
                        </a:spcAft>
                      </a:pPr>
                      <a:r>
                        <a:rPr lang="en-US" sz="2400">
                          <a:effectLst/>
                        </a:rPr>
                        <a:t>Olive</a:t>
                      </a:r>
                      <a:endParaRPr lang="en-US"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2400">
                          <a:effectLst/>
                        </a:rPr>
                        <a:t>Green</a:t>
                      </a:r>
                      <a:endParaRPr lang="en-US"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913212068"/>
                  </a:ext>
                </a:extLst>
              </a:tr>
              <a:tr h="170815">
                <a:tc>
                  <a:txBody>
                    <a:bodyPr/>
                    <a:lstStyle/>
                    <a:p>
                      <a:pPr marL="0" marR="0">
                        <a:lnSpc>
                          <a:spcPct val="106000"/>
                        </a:lnSpc>
                        <a:spcBef>
                          <a:spcPts val="0"/>
                        </a:spcBef>
                        <a:spcAft>
                          <a:spcPts val="0"/>
                        </a:spcAft>
                      </a:pPr>
                      <a:r>
                        <a:rPr lang="en-US" sz="2400">
                          <a:effectLst/>
                        </a:rPr>
                        <a:t>Magenta</a:t>
                      </a:r>
                      <a:endParaRPr lang="en-US"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2400">
                          <a:effectLst/>
                        </a:rPr>
                        <a:t>Pink</a:t>
                      </a:r>
                      <a:endParaRPr lang="en-US"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711567737"/>
                  </a:ext>
                </a:extLst>
              </a:tr>
              <a:tr h="170815">
                <a:tc>
                  <a:txBody>
                    <a:bodyPr/>
                    <a:lstStyle/>
                    <a:p>
                      <a:pPr marL="0" marR="0">
                        <a:lnSpc>
                          <a:spcPct val="106000"/>
                        </a:lnSpc>
                        <a:spcBef>
                          <a:spcPts val="0"/>
                        </a:spcBef>
                        <a:spcAft>
                          <a:spcPts val="0"/>
                        </a:spcAft>
                      </a:pPr>
                      <a:r>
                        <a:rPr lang="en-US" sz="2400">
                          <a:effectLst/>
                        </a:rPr>
                        <a:t>Cyan</a:t>
                      </a:r>
                      <a:endParaRPr lang="en-US"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2400">
                          <a:effectLst/>
                        </a:rPr>
                        <a:t>Blue</a:t>
                      </a:r>
                      <a:endParaRPr lang="en-US"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921794744"/>
                  </a:ext>
                </a:extLst>
              </a:tr>
              <a:tr h="170815">
                <a:tc>
                  <a:txBody>
                    <a:bodyPr/>
                    <a:lstStyle/>
                    <a:p>
                      <a:pPr marL="0" marR="0">
                        <a:lnSpc>
                          <a:spcPct val="106000"/>
                        </a:lnSpc>
                        <a:spcBef>
                          <a:spcPts val="0"/>
                        </a:spcBef>
                        <a:spcAft>
                          <a:spcPts val="0"/>
                        </a:spcAft>
                      </a:pPr>
                      <a:r>
                        <a:rPr lang="en-US" sz="2400">
                          <a:effectLst/>
                        </a:rPr>
                        <a:t>Dark Gold</a:t>
                      </a:r>
                      <a:endParaRPr lang="en-US"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US" sz="2400" dirty="0">
                          <a:effectLst/>
                        </a:rPr>
                        <a:t>Yellow</a:t>
                      </a:r>
                      <a:endParaRPr lang="en-US" sz="24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343001452"/>
                  </a:ext>
                </a:extLst>
              </a:tr>
            </a:tbl>
          </a:graphicData>
        </a:graphic>
      </p:graphicFrame>
    </p:spTree>
    <p:extLst>
      <p:ext uri="{BB962C8B-B14F-4D97-AF65-F5344CB8AC3E}">
        <p14:creationId xmlns:p14="http://schemas.microsoft.com/office/powerpoint/2010/main" val="1673655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F47E9-F516-4341-9A75-1784417D39CB}"/>
              </a:ext>
            </a:extLst>
          </p:cNvPr>
          <p:cNvSpPr>
            <a:spLocks noGrp="1"/>
          </p:cNvSpPr>
          <p:nvPr>
            <p:ph type="title"/>
          </p:nvPr>
        </p:nvSpPr>
        <p:spPr>
          <a:xfrm>
            <a:off x="838199" y="0"/>
            <a:ext cx="10515600" cy="1325563"/>
          </a:xfrm>
        </p:spPr>
        <p:txBody>
          <a:bodyPr/>
          <a:lstStyle/>
          <a:p>
            <a:r>
              <a:rPr lang="en-US" dirty="0"/>
              <a:t>Machine Learning Classifier (Fragment)</a:t>
            </a:r>
          </a:p>
        </p:txBody>
      </p:sp>
      <p:pic>
        <p:nvPicPr>
          <p:cNvPr id="4" name="Content Placeholder 3">
            <a:extLst>
              <a:ext uri="{FF2B5EF4-FFF2-40B4-BE49-F238E27FC236}">
                <a16:creationId xmlns:a16="http://schemas.microsoft.com/office/drawing/2014/main" id="{29817976-1FD6-429D-96DB-9B22B891F7FE}"/>
              </a:ext>
            </a:extLst>
          </p:cNvPr>
          <p:cNvPicPr>
            <a:picLocks noGrp="1" noChangeAspect="1"/>
          </p:cNvPicPr>
          <p:nvPr>
            <p:ph idx="1"/>
          </p:nvPr>
        </p:nvPicPr>
        <p:blipFill>
          <a:blip r:embed="rId2"/>
          <a:stretch>
            <a:fillRect/>
          </a:stretch>
        </p:blipFill>
        <p:spPr>
          <a:xfrm>
            <a:off x="838199" y="1013592"/>
            <a:ext cx="9247095" cy="5844408"/>
          </a:xfrm>
          <a:prstGeom prst="rect">
            <a:avLst/>
          </a:prstGeom>
        </p:spPr>
      </p:pic>
    </p:spTree>
    <p:extLst>
      <p:ext uri="{BB962C8B-B14F-4D97-AF65-F5344CB8AC3E}">
        <p14:creationId xmlns:p14="http://schemas.microsoft.com/office/powerpoint/2010/main" val="2761742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49AA9B5-38B4-40B3-9EB9-649A7CE1A3A4}"/>
              </a:ext>
            </a:extLst>
          </p:cNvPr>
          <p:cNvPicPr/>
          <p:nvPr/>
        </p:nvPicPr>
        <p:blipFill>
          <a:blip r:embed="rId2"/>
          <a:stretch>
            <a:fillRect/>
          </a:stretch>
        </p:blipFill>
        <p:spPr>
          <a:xfrm>
            <a:off x="875850" y="0"/>
            <a:ext cx="8988912" cy="6858000"/>
          </a:xfrm>
          <a:prstGeom prst="rect">
            <a:avLst/>
          </a:prstGeom>
        </p:spPr>
      </p:pic>
    </p:spTree>
    <p:extLst>
      <p:ext uri="{BB962C8B-B14F-4D97-AF65-F5344CB8AC3E}">
        <p14:creationId xmlns:p14="http://schemas.microsoft.com/office/powerpoint/2010/main" val="1442465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1439</Words>
  <Application>Microsoft Office PowerPoint</Application>
  <PresentationFormat>Widescreen</PresentationFormat>
  <Paragraphs>106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Designing and Evaluating the Use of Machine Learning Models and Nearest Neighbor Algorithms to Identify Colors for People Who Have Difficulty Identifying Them.</vt:lpstr>
      <vt:lpstr>Abstract</vt:lpstr>
      <vt:lpstr>Research Plan</vt:lpstr>
      <vt:lpstr>Hypothesis and Purpose</vt:lpstr>
      <vt:lpstr>Datasets</vt:lpstr>
      <vt:lpstr>Colors That Are Difficult To Identify By Colorblind Individuals</vt:lpstr>
      <vt:lpstr>Testing Original ML Classifier with Colors that are Difficult to Identify by Colorblind Individuals</vt:lpstr>
      <vt:lpstr>Machine Learning Classifier (Fragment)</vt:lpstr>
      <vt:lpstr>PowerPoint Presentation</vt:lpstr>
      <vt:lpstr>PowerPoint Presentation</vt:lpstr>
      <vt:lpstr>Results of ML Classifier After Using New Training Dataset (1309 instances, 22 colors)</vt:lpstr>
      <vt:lpstr>Results of ML Classifier After Using New Testing Dataset (141 instances, 22 colors, training 1309)</vt:lpstr>
      <vt:lpstr>Nearest Neighbor Algorithm</vt:lpstr>
      <vt:lpstr>Nearest Neighbors Algorithm (Fragment)</vt:lpstr>
      <vt:lpstr>Results of Nearest Neighbors Algorithm Using New Testing Dataset (141 instances, 22 colors, centers 1309)</vt:lpstr>
      <vt:lpstr>Results Of Last Trial</vt:lpstr>
      <vt:lpstr>Conclusions and Future Work</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and Evaluating the Use of Machine Learning Models and Nearest Neighbor Algorithms to Identify Colors for People Who Have Difficulty Identifying Them.</dc:title>
  <dc:creator>Lucas Zapata-Sanin</dc:creator>
  <cp:lastModifiedBy>Lucas Zapata-Sanin</cp:lastModifiedBy>
  <cp:revision>11</cp:revision>
  <dcterms:created xsi:type="dcterms:W3CDTF">2021-03-08T02:18:53Z</dcterms:created>
  <dcterms:modified xsi:type="dcterms:W3CDTF">2021-03-09T00:04:47Z</dcterms:modified>
</cp:coreProperties>
</file>