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0A1B66B-D7F3-4A57-BE3B-2D211E028BE3}">
  <a:tblStyle styleId="{00A1B66B-D7F3-4A57-BE3B-2D211E028BE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Nunito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Nunito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Nuni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57781a9fa_1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c57781a9fa_1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57781a9f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57781a9f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57781a9fa_1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57781a9fa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57781a9fa_1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57781a9fa_1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57781a9fa_1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57781a9fa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57781a9fa_1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57781a9fa_1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57781a9fa_1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57781a9fa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57781a9fa_1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57781a9fa_1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57781a9fa_1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57781a9fa_1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281F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Localization of Natural Disaster Survivors Through Drone-based Sound Source Localization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Ian Lee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Ideas for Future Research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Sound Source Localization: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165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Improve accuracy in high-wind environments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16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Explore how distance affects accuracy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UAVs and Signal Processing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165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Mapping survivors and determining most efficient route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16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Incorporate machine-learning models and expanding scope to other fields such as law-enforcement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548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Purpose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5079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design an efficient and accurate system of sound source localization for rescue drones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Developing a ratio-based method not previously explored 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375" y="2636025"/>
            <a:ext cx="3753950" cy="2252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000000">
                <a:alpha val="50000"/>
              </a:srgbClr>
            </a:outerShdw>
          </a:effectLst>
        </p:spPr>
      </p:pic>
      <p:sp>
        <p:nvSpPr>
          <p:cNvPr id="137" name="Google Shape;137;p14"/>
          <p:cNvSpPr txBox="1"/>
          <p:nvPr/>
        </p:nvSpPr>
        <p:spPr>
          <a:xfrm>
            <a:off x="4588300" y="4851000"/>
            <a:ext cx="8552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imes New Roman"/>
                <a:ea typeface="Times New Roman"/>
                <a:cs typeface="Times New Roman"/>
                <a:sym typeface="Times New Roman"/>
              </a:rPr>
              <a:t>https://temblor.net/earthquake-insights/eye-in-the-sky-saving-lives-and-earthquake-recon-using-drones-2273/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Materials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819150" y="15079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Zoom H1 Handy Recorder (1x)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-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Zoom H1N Handy Recorder (1x)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Wolfram Mathematica 12.1 Computer Language (1x)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Intel® Core™ 10700K CPU @ 3.80GHz Desktop Computer (1x)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iPhone 7 Plus (1x) (for testing and tone generation)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i="1"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Sonic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application (1x) (for testing and tone generation)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700"/>
              <a:buFont typeface="Noto Sans Symbols"/>
              <a:buChar char="-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3,300Hz Rescue whistle (1x)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1475" y="221250"/>
            <a:ext cx="3276050" cy="2096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st="38100">
              <a:srgbClr val="000000">
                <a:alpha val="50000"/>
              </a:srgbClr>
            </a:outerShdw>
          </a:effectLst>
        </p:spPr>
      </p:pic>
      <p:sp>
        <p:nvSpPr>
          <p:cNvPr id="145" name="Google Shape;145;p15"/>
          <p:cNvSpPr txBox="1"/>
          <p:nvPr/>
        </p:nvSpPr>
        <p:spPr>
          <a:xfrm>
            <a:off x="2659600" y="2276125"/>
            <a:ext cx="20850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Procedure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6"/>
          <p:cNvSpPr txBox="1"/>
          <p:nvPr>
            <p:ph idx="1" type="body"/>
          </p:nvPr>
        </p:nvSpPr>
        <p:spPr>
          <a:xfrm>
            <a:off x="819150" y="15729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Preliminary calibration trials -- Generate angle/ratio pairs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Create mathematical model -- Receives left/right ratio, outputs angle of origin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Write frequency extractor code -- Bandpass filter for 300Hz to 8,000Hz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Conduct tests to assess accuracy and effects of the environment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6552225" y="2540150"/>
            <a:ext cx="2055225" cy="2737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571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/>
          <p:nvPr/>
        </p:nvSpPr>
        <p:spPr>
          <a:xfrm>
            <a:off x="2232075" y="3156650"/>
            <a:ext cx="2664600" cy="1745400"/>
          </a:xfrm>
          <a:prstGeom prst="rect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7"/>
          <p:cNvSpPr/>
          <p:nvPr/>
        </p:nvSpPr>
        <p:spPr>
          <a:xfrm>
            <a:off x="2682300" y="257400"/>
            <a:ext cx="2046000" cy="2540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17"/>
          <p:cNvSpPr/>
          <p:nvPr/>
        </p:nvSpPr>
        <p:spPr>
          <a:xfrm>
            <a:off x="417825" y="612825"/>
            <a:ext cx="1401900" cy="95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Microphone Receives Audio Data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17"/>
          <p:cNvSpPr/>
          <p:nvPr/>
        </p:nvSpPr>
        <p:spPr>
          <a:xfrm rot="-1849497">
            <a:off x="1921503" y="762178"/>
            <a:ext cx="700797" cy="42729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600" y="766500"/>
            <a:ext cx="1660447" cy="769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0618" y="1991782"/>
            <a:ext cx="1664131" cy="76916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7"/>
          <p:cNvSpPr/>
          <p:nvPr/>
        </p:nvSpPr>
        <p:spPr>
          <a:xfrm rot="5400000">
            <a:off x="3494728" y="1651099"/>
            <a:ext cx="322200" cy="2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6100" y="3566096"/>
            <a:ext cx="1976399" cy="12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7"/>
          <p:cNvSpPr txBox="1"/>
          <p:nvPr/>
        </p:nvSpPr>
        <p:spPr>
          <a:xfrm>
            <a:off x="2640850" y="96400"/>
            <a:ext cx="227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Band-pass Filter is Applied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17"/>
          <p:cNvSpPr/>
          <p:nvPr/>
        </p:nvSpPr>
        <p:spPr>
          <a:xfrm rot="5400000">
            <a:off x="3424078" y="2896575"/>
            <a:ext cx="399300" cy="195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2585850" y="2950500"/>
            <a:ext cx="227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Automatic Segmentation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17"/>
          <p:cNvSpPr/>
          <p:nvPr/>
        </p:nvSpPr>
        <p:spPr>
          <a:xfrm rot="-5398528">
            <a:off x="6643732" y="2305289"/>
            <a:ext cx="700800" cy="42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"/>
          <p:cNvSpPr/>
          <p:nvPr/>
        </p:nvSpPr>
        <p:spPr>
          <a:xfrm>
            <a:off x="5661825" y="3156650"/>
            <a:ext cx="2664600" cy="1745400"/>
          </a:xfrm>
          <a:prstGeom prst="rect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6017475" y="3117675"/>
            <a:ext cx="210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Estimation Using Model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1" name="Google Shape;17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0750" y="3511825"/>
            <a:ext cx="1879684" cy="129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7"/>
          <p:cNvSpPr/>
          <p:nvPr/>
        </p:nvSpPr>
        <p:spPr>
          <a:xfrm rot="1472">
            <a:off x="4959482" y="3997214"/>
            <a:ext cx="700800" cy="42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6130425" y="965525"/>
            <a:ext cx="1879800" cy="95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Outputs Angle of Origin in Degrees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900" y="241376"/>
            <a:ext cx="3738775" cy="215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900" y="2571747"/>
            <a:ext cx="4071451" cy="235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3375" y="1460350"/>
            <a:ext cx="3515050" cy="19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8"/>
          <p:cNvSpPr/>
          <p:nvPr/>
        </p:nvSpPr>
        <p:spPr>
          <a:xfrm>
            <a:off x="4506958" y="2469651"/>
            <a:ext cx="715800" cy="37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8"/>
          <p:cNvSpPr txBox="1"/>
          <p:nvPr/>
        </p:nvSpPr>
        <p:spPr>
          <a:xfrm>
            <a:off x="3973675" y="361350"/>
            <a:ext cx="4843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When analyzing the preliminary trials, the data would contain areas where one output corresponded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with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several input.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Since the inverse function of the graphs on the left would be used, this would be problematic as a measured ratio could be coming from several different angles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4095225" y="3471000"/>
            <a:ext cx="4843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The problem was hypothesized to be stemming from an irregularity in microphone measurement, so an experiment was designed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One microphone was placed upside down and on top of the other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Results showed mirror images along the x-axis, indicating that the microphones were not the problem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Instead, reverberation and misplacement was the likely root cause.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19"/>
          <p:cNvSpPr txBox="1"/>
          <p:nvPr>
            <p:ph idx="1" type="body"/>
          </p:nvPr>
        </p:nvSpPr>
        <p:spPr>
          <a:xfrm>
            <a:off x="819150" y="1433650"/>
            <a:ext cx="7505700" cy="5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Times New Roman"/>
                <a:ea typeface="Times New Roman"/>
                <a:cs typeface="Times New Roman"/>
                <a:sym typeface="Times New Roman"/>
              </a:rPr>
              <a:t>Average Indoor Error Range -- 4.9 degrees 			</a:t>
            </a:r>
            <a:r>
              <a:rPr lang="en" sz="5200">
                <a:latin typeface="Times New Roman"/>
                <a:ea typeface="Times New Roman"/>
                <a:cs typeface="Times New Roman"/>
                <a:sym typeface="Times New Roman"/>
              </a:rPr>
              <a:t>Average Outdoor Error Range -- 19.2 degrees</a:t>
            </a:r>
            <a:endParaRPr sz="5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90" name="Google Shape;190;p19"/>
          <p:cNvGraphicFramePr/>
          <p:nvPr/>
        </p:nvGraphicFramePr>
        <p:xfrm>
          <a:off x="406575" y="196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{00A1B66B-D7F3-4A57-BE3B-2D211E028BE3}</a:tableStyleId>
              </a:tblPr>
              <a:tblGrid>
                <a:gridCol w="1324950"/>
                <a:gridCol w="870450"/>
                <a:gridCol w="1097700"/>
                <a:gridCol w="1097700"/>
                <a:gridCol w="1097700"/>
                <a:gridCol w="910550"/>
                <a:gridCol w="1800400"/>
              </a:tblGrid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Condition Testing</a:t>
                      </a:r>
                      <a:endParaRPr b="1" sz="1000"/>
                    </a:p>
                  </a:txBody>
                  <a:tcPr marT="19050" marB="19050" marR="91425" marL="914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5F9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Actual Angle (degrees)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Average Calculation Time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Condition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Average Difference (degrees)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Horizontal Calculation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54.2929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81.5178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85.6215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0.051 seconds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High wind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17.3845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Vertical Calculation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46.28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79.3188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68.99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0.05 seconds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High wind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20.9904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Horizontal Calculation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54.8665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92.1806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113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0.05 seconds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wind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6.349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Vertical Calculation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43.6809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91.8793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108.818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0.051 seconds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wind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4.7935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96" name="Google Shape;196;p20"/>
          <p:cNvGraphicFramePr/>
          <p:nvPr/>
        </p:nvGraphicFramePr>
        <p:xfrm>
          <a:off x="3954275" y="2006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{00A1B66B-D7F3-4A57-BE3B-2D211E028BE3}</a:tableStyleId>
              </a:tblPr>
              <a:tblGrid>
                <a:gridCol w="1202025"/>
                <a:gridCol w="1202025"/>
                <a:gridCol w="1202025"/>
                <a:gridCol w="1202025"/>
              </a:tblGrid>
              <a:tr h="608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Directional Testing</a:t>
                      </a:r>
                      <a:endParaRPr b="1" sz="1000"/>
                    </a:p>
                  </a:txBody>
                  <a:tcPr marT="19050" marB="19050" marR="91425" marL="914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Lateral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Vertical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Average Calculation Time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</a:tr>
              <a:tr h="395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Actual Angle (degrees)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110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17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Trial 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92.5886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104.643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0.02767 seconds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</a:tr>
              <a:tr h="217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Trial 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92.0685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107.521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0.02307 seconds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17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Trial 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93.2119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108.355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0.02292 seconds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</a:tr>
              <a:tr h="217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Trial 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95.7865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75.198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0.03067 seconds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17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Trial 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93.5289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106.242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0.04286 seconds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</a:tr>
              <a:tr h="261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Average Inaccuracy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3.43888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9.6082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1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</a:tr>
              <a:tr h="395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Actual Angle (degrees)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17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Trial 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70.25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103.025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0.02071 seconds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</a:tr>
              <a:tr h="217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Trial 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71.3979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102.192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0.0269 seconds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17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Trial 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70.1597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102.071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0.0163 seconds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</a:tr>
              <a:tr h="217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Trial 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66.5222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103.088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0.02529 seconds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17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Trial 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69.8221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88.5032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0.02021 seconds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E"/>
                    </a:solidFill>
                  </a:tcPr>
                </a:tc>
              </a:tr>
              <a:tr h="194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Average Inaccuracy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1.09266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4.37456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7" name="Google Shape;197;p20"/>
          <p:cNvSpPr txBox="1"/>
          <p:nvPr/>
        </p:nvSpPr>
        <p:spPr>
          <a:xfrm>
            <a:off x="696325" y="1599925"/>
            <a:ext cx="2960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Average Vertical Error Range: 9.94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Average Horizontal Error Range: 7.06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21"/>
          <p:cNvSpPr txBox="1"/>
          <p:nvPr>
            <p:ph idx="1" type="body"/>
          </p:nvPr>
        </p:nvSpPr>
        <p:spPr>
          <a:xfrm>
            <a:off x="819150" y="17029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Time Efficient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-- 0.03 seconds on average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Accurate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-- 4.9 degrees indoors, 19.2 degrees outdoors, 8.5 degrees overall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Novel approach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-- first system that solely uses a ratio of left/right facing volumes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Optimized for Disaster Relief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-- only considers sounds that could potentially be from survivors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4" name="Google Shape;2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4375" y="2736975"/>
            <a:ext cx="2836776" cy="18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1"/>
          <p:cNvSpPr txBox="1"/>
          <p:nvPr/>
        </p:nvSpPr>
        <p:spPr>
          <a:xfrm>
            <a:off x="4670000" y="4632875"/>
            <a:ext cx="5347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imes New Roman"/>
                <a:ea typeface="Times New Roman"/>
                <a:cs typeface="Times New Roman"/>
                <a:sym typeface="Times New Roman"/>
              </a:rPr>
              <a:t>https://dronebelow.com/2018/11/20/drones-swarms-and-ai-for-search-and-rescue-operations-at-sea/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