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Impact" panose="020B0806030902050204" pitchFamily="34" charset="0"/>
      <p:regular r:id="rId25"/>
    </p:embeddedFont>
    <p:embeddedFont>
      <p:font typeface="Lato" panose="02010600030101010101" charset="0"/>
      <p:regular r:id="rId26"/>
      <p:bold r:id="rId27"/>
      <p:italic r:id="rId28"/>
      <p:boldItalic r:id="rId29"/>
    </p:embeddedFont>
    <p:embeddedFont>
      <p:font typeface="Montserrat" panose="02010600030101010101"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B0460C-CE9C-4BA0-B1B9-72AD400051ED}">
  <a:tblStyle styleId="{50B0460C-CE9C-4BA0-B1B9-72AD400051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333" y="3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c4fb0603cd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c4fb0603cd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c587f25b1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c587f25b1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c587f25b1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c587f25b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c4fb0603cd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c4fb0603cd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c587f25b15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c587f25b1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c587f25b15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c587f25b15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c4fb0603cd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c4fb0603cd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c4fb0603cd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c4fb0603cd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c587f25b1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c587f25b1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c2e546b9a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c2e546b9a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c4fb0603cd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c4fb0603cd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c587f25b15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c587f25b15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587f25b15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c587f25b15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b5fd119d6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b5fd119d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c4fb0603cd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c4fb0603cd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4fb0603cd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c4fb0603cd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4fb0603cd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c4fb0603c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two largest cit</a:t>
            </a:r>
            <a:r>
              <a:rPr lang="en">
                <a:solidFill>
                  <a:schemeClr val="dk1"/>
                </a:solidFill>
              </a:rPr>
              <a:t>ies in the area are San Francisco and San Jose, each home to around a million people. We will use these two cities as start and end points.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c4fb0603cd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c4fb0603cd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h</a:t>
            </a:r>
            <a:r>
              <a:rPr lang="en">
                <a:solidFill>
                  <a:schemeClr val="dk1"/>
                </a:solidFill>
              </a:rPr>
              <a:t>ighway can now be separated into segments.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587f25b15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587f25b15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h</a:t>
            </a:r>
            <a:r>
              <a:rPr lang="en">
                <a:solidFill>
                  <a:schemeClr val="dk1"/>
                </a:solidFill>
              </a:rPr>
              <a:t>ighway can now be separated into segments.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c587f25b15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c587f25b15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h</a:t>
            </a:r>
            <a:r>
              <a:rPr lang="en">
                <a:solidFill>
                  <a:schemeClr val="dk1"/>
                </a:solidFill>
              </a:rPr>
              <a:t>ighway can now be separated into segments.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c4fb0603cd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c4fb0603cd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3875575" y="1172250"/>
            <a:ext cx="4975800" cy="1984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3F3F3"/>
                </a:solidFill>
                <a:latin typeface="Impact"/>
                <a:ea typeface="Impact"/>
                <a:cs typeface="Impact"/>
                <a:sym typeface="Impact"/>
              </a:rPr>
              <a:t>Detection and Analysis of Braess’s Paradox in Bay Area’s Highway Network</a:t>
            </a:r>
            <a:endParaRPr>
              <a:solidFill>
                <a:srgbClr val="F3F3F3"/>
              </a:solidFill>
              <a:latin typeface="Impact"/>
              <a:ea typeface="Impact"/>
              <a:cs typeface="Impact"/>
              <a:sym typeface="Impact"/>
            </a:endParaRPr>
          </a:p>
        </p:txBody>
      </p:sp>
      <p:sp>
        <p:nvSpPr>
          <p:cNvPr id="135" name="Google Shape;135;p13"/>
          <p:cNvSpPr txBox="1">
            <a:spLocks noGrp="1"/>
          </p:cNvSpPr>
          <p:nvPr>
            <p:ph type="subTitle" idx="1"/>
          </p:nvPr>
        </p:nvSpPr>
        <p:spPr>
          <a:xfrm>
            <a:off x="3875575" y="3229650"/>
            <a:ext cx="46791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Times New Roman"/>
                <a:ea typeface="Times New Roman"/>
                <a:cs typeface="Times New Roman"/>
                <a:sym typeface="Times New Roman"/>
              </a:rPr>
              <a:t>By Zheshen Li</a:t>
            </a:r>
            <a:endParaRPr sz="1800" b="1">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r>
              <a:rPr lang="en" sz="1800" b="1">
                <a:solidFill>
                  <a:srgbClr val="FFFFFF"/>
                </a:solidFill>
                <a:latin typeface="Times New Roman"/>
                <a:ea typeface="Times New Roman"/>
                <a:cs typeface="Times New Roman"/>
                <a:sym typeface="Times New Roman"/>
              </a:rPr>
              <a:t>Pr</a:t>
            </a:r>
            <a:r>
              <a:rPr lang="en" sz="1800" b="1">
                <a:solidFill>
                  <a:schemeClr val="lt1"/>
                </a:solidFill>
                <a:latin typeface="Times New Roman"/>
                <a:ea typeface="Times New Roman"/>
                <a:cs typeface="Times New Roman"/>
                <a:sym typeface="Times New Roman"/>
              </a:rPr>
              <a:t>inceton </a:t>
            </a:r>
            <a:r>
              <a:rPr lang="en" sz="1800" b="1">
                <a:latin typeface="Times New Roman"/>
                <a:ea typeface="Times New Roman"/>
                <a:cs typeface="Times New Roman"/>
                <a:sym typeface="Times New Roman"/>
              </a:rPr>
              <a:t>International</a:t>
            </a:r>
            <a:r>
              <a:rPr lang="en" sz="1800" b="1">
                <a:solidFill>
                  <a:schemeClr val="lt1"/>
                </a:solidFill>
                <a:latin typeface="Times New Roman"/>
                <a:ea typeface="Times New Roman"/>
                <a:cs typeface="Times New Roman"/>
                <a:sym typeface="Times New Roman"/>
              </a:rPr>
              <a:t> School of Mathematics and Science</a:t>
            </a:r>
            <a:endParaRPr sz="1800" b="1">
              <a:solidFill>
                <a:schemeClr val="lt1"/>
              </a:solidFill>
              <a:latin typeface="Times New Roman"/>
              <a:ea typeface="Times New Roman"/>
              <a:cs typeface="Times New Roman"/>
              <a:sym typeface="Times New Roman"/>
            </a:endParaRPr>
          </a:p>
          <a:p>
            <a:pPr marL="0" lvl="0" indent="0" algn="ctr" rtl="0">
              <a:spcBef>
                <a:spcPts val="0"/>
              </a:spcBef>
              <a:spcAft>
                <a:spcPts val="0"/>
              </a:spcAft>
              <a:buNone/>
            </a:pPr>
            <a:endParaRPr sz="1800" b="1">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endParaRPr sz="1800" b="1">
              <a:solidFill>
                <a:srgbClr val="FFFFFF"/>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Modeling Methods</a:t>
            </a:r>
            <a:endParaRPr/>
          </a:p>
        </p:txBody>
      </p:sp>
      <p:sp>
        <p:nvSpPr>
          <p:cNvPr id="269" name="Google Shape;269;p22"/>
          <p:cNvSpPr txBox="1">
            <a:spLocks noGrp="1"/>
          </p:cNvSpPr>
          <p:nvPr>
            <p:ph type="body" idx="1"/>
          </p:nvPr>
        </p:nvSpPr>
        <p:spPr>
          <a:xfrm>
            <a:off x="1297500" y="1591475"/>
            <a:ext cx="7038900" cy="2911200"/>
          </a:xfrm>
          <a:prstGeom prst="rect">
            <a:avLst/>
          </a:prstGeom>
        </p:spPr>
        <p:txBody>
          <a:bodyPr spcFirstLastPara="1" wrap="square" lIns="91425" tIns="91425" rIns="91425" bIns="91425" anchor="t" anchorCtr="0">
            <a:normAutofit fontScale="92500" lnSpcReduction="10000"/>
          </a:bodyPr>
          <a:lstStyle/>
          <a:p>
            <a:pPr marL="0" lvl="0" indent="457200" algn="l" rtl="0">
              <a:lnSpc>
                <a:spcPct val="200000"/>
              </a:lnSpc>
              <a:spcBef>
                <a:spcPts val="0"/>
              </a:spcBef>
              <a:spcAft>
                <a:spcPts val="0"/>
              </a:spcAft>
              <a:buNone/>
            </a:pPr>
            <a:r>
              <a:rPr lang="en" sz="2550" i="1">
                <a:solidFill>
                  <a:srgbClr val="FFFFFF"/>
                </a:solidFill>
                <a:latin typeface="Times New Roman"/>
                <a:ea typeface="Times New Roman"/>
                <a:cs typeface="Times New Roman"/>
                <a:sym typeface="Times New Roman"/>
              </a:rPr>
              <a:t>A</a:t>
            </a:r>
            <a:r>
              <a:rPr lang="en" sz="2550" i="1" baseline="-25000">
                <a:solidFill>
                  <a:srgbClr val="FFFFFF"/>
                </a:solidFill>
                <a:latin typeface="Times New Roman"/>
                <a:ea typeface="Times New Roman"/>
                <a:cs typeface="Times New Roman"/>
                <a:sym typeface="Times New Roman"/>
              </a:rPr>
              <a:t>x </a:t>
            </a:r>
            <a:r>
              <a:rPr lang="en" sz="2550" i="1">
                <a:solidFill>
                  <a:srgbClr val="FFFFFF"/>
                </a:solidFill>
                <a:latin typeface="Times New Roman"/>
                <a:ea typeface="Times New Roman"/>
                <a:cs typeface="Times New Roman"/>
                <a:sym typeface="Times New Roman"/>
              </a:rPr>
              <a:t>= L</a:t>
            </a:r>
            <a:r>
              <a:rPr lang="en" sz="2550" i="1" baseline="-25000">
                <a:solidFill>
                  <a:srgbClr val="FFFFFF"/>
                </a:solidFill>
                <a:latin typeface="Times New Roman"/>
                <a:ea typeface="Times New Roman"/>
                <a:cs typeface="Times New Roman"/>
                <a:sym typeface="Times New Roman"/>
              </a:rPr>
              <a:t>x</a:t>
            </a:r>
            <a:r>
              <a:rPr lang="en" sz="2550" i="1">
                <a:solidFill>
                  <a:srgbClr val="FFFFFF"/>
                </a:solidFill>
                <a:latin typeface="Times New Roman"/>
                <a:ea typeface="Times New Roman"/>
                <a:cs typeface="Times New Roman"/>
                <a:sym typeface="Times New Roman"/>
              </a:rPr>
              <a:t> (miles)/ Speed Limit (mph)</a:t>
            </a:r>
            <a:endParaRPr sz="2550" i="1">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2550" i="1">
                <a:solidFill>
                  <a:srgbClr val="FFFFFF"/>
                </a:solidFill>
                <a:latin typeface="Times New Roman"/>
                <a:ea typeface="Times New Roman"/>
                <a:cs typeface="Times New Roman"/>
                <a:sym typeface="Times New Roman"/>
              </a:rPr>
              <a:t>B</a:t>
            </a:r>
            <a:r>
              <a:rPr lang="en" sz="2550" i="1" baseline="-25000">
                <a:solidFill>
                  <a:srgbClr val="FFFFFF"/>
                </a:solidFill>
                <a:latin typeface="Times New Roman"/>
                <a:ea typeface="Times New Roman"/>
                <a:cs typeface="Times New Roman"/>
                <a:sym typeface="Times New Roman"/>
              </a:rPr>
              <a:t>x </a:t>
            </a:r>
            <a:r>
              <a:rPr lang="en" sz="2550" i="1">
                <a:solidFill>
                  <a:srgbClr val="FFFFFF"/>
                </a:solidFill>
                <a:latin typeface="Times New Roman"/>
                <a:ea typeface="Times New Roman"/>
                <a:cs typeface="Times New Roman"/>
                <a:sym typeface="Times New Roman"/>
              </a:rPr>
              <a:t>= (Actual T</a:t>
            </a:r>
            <a:r>
              <a:rPr lang="en" sz="2550" i="1" baseline="-25000">
                <a:solidFill>
                  <a:srgbClr val="FFFFFF"/>
                </a:solidFill>
                <a:latin typeface="Times New Roman"/>
                <a:ea typeface="Times New Roman"/>
                <a:cs typeface="Times New Roman"/>
                <a:sym typeface="Times New Roman"/>
              </a:rPr>
              <a:t>x</a:t>
            </a:r>
            <a:r>
              <a:rPr lang="en" sz="2550" i="1">
                <a:solidFill>
                  <a:srgbClr val="FFFFFF"/>
                </a:solidFill>
                <a:latin typeface="Times New Roman"/>
                <a:ea typeface="Times New Roman"/>
                <a:cs typeface="Times New Roman"/>
                <a:sym typeface="Times New Roman"/>
              </a:rPr>
              <a:t>- A</a:t>
            </a:r>
            <a:r>
              <a:rPr lang="en" sz="2550" i="1" baseline="-25000">
                <a:solidFill>
                  <a:srgbClr val="FFFFFF"/>
                </a:solidFill>
                <a:latin typeface="Times New Roman"/>
                <a:ea typeface="Times New Roman"/>
                <a:cs typeface="Times New Roman"/>
                <a:sym typeface="Times New Roman"/>
              </a:rPr>
              <a:t>x</a:t>
            </a:r>
            <a:r>
              <a:rPr lang="en" sz="2550" i="1">
                <a:solidFill>
                  <a:srgbClr val="FFFFFF"/>
                </a:solidFill>
                <a:latin typeface="Times New Roman"/>
                <a:ea typeface="Times New Roman"/>
                <a:cs typeface="Times New Roman"/>
                <a:sym typeface="Times New Roman"/>
              </a:rPr>
              <a:t>)/ Actual F</a:t>
            </a:r>
            <a:r>
              <a:rPr lang="en" sz="2550" i="1" baseline="-25000">
                <a:solidFill>
                  <a:srgbClr val="FFFFFF"/>
                </a:solidFill>
                <a:latin typeface="Times New Roman"/>
                <a:ea typeface="Times New Roman"/>
                <a:cs typeface="Times New Roman"/>
                <a:sym typeface="Times New Roman"/>
              </a:rPr>
              <a:t>x</a:t>
            </a:r>
            <a:endParaRPr sz="2550" i="1" baseline="-25000">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endParaRPr sz="1900" i="1" baseline="-25000">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endParaRPr sz="1900" i="1" baseline="-25000">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900" i="1">
                <a:solidFill>
                  <a:srgbClr val="FFFFFF"/>
                </a:solidFill>
                <a:latin typeface="Times New Roman"/>
                <a:ea typeface="Times New Roman"/>
                <a:cs typeface="Times New Roman"/>
                <a:sym typeface="Times New Roman"/>
              </a:rPr>
              <a:t>L</a:t>
            </a:r>
            <a:r>
              <a:rPr lang="en" sz="1900" i="1" baseline="-25000">
                <a:solidFill>
                  <a:srgbClr val="FFFFFF"/>
                </a:solidFill>
                <a:latin typeface="Times New Roman"/>
                <a:ea typeface="Times New Roman"/>
                <a:cs typeface="Times New Roman"/>
                <a:sym typeface="Times New Roman"/>
              </a:rPr>
              <a:t>x</a:t>
            </a:r>
            <a:r>
              <a:rPr lang="en" sz="1900" baseline="-25000">
                <a:solidFill>
                  <a:srgbClr val="FFFFFF"/>
                </a:solidFill>
                <a:latin typeface="Times New Roman"/>
                <a:ea typeface="Times New Roman"/>
                <a:cs typeface="Times New Roman"/>
                <a:sym typeface="Times New Roman"/>
              </a:rPr>
              <a:t> </a:t>
            </a:r>
            <a:r>
              <a:rPr lang="en" sz="1900">
                <a:solidFill>
                  <a:srgbClr val="FFFFFF"/>
                </a:solidFill>
                <a:latin typeface="Times New Roman"/>
                <a:ea typeface="Times New Roman"/>
                <a:cs typeface="Times New Roman"/>
                <a:sym typeface="Times New Roman"/>
              </a:rPr>
              <a:t> : the length (miles) of the highway segment x</a:t>
            </a:r>
            <a:endParaRPr sz="1900" i="1">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endParaRPr sz="1900">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endParaRPr sz="1800">
              <a:solidFill>
                <a:srgbClr val="FFFFFF"/>
              </a:solidFill>
            </a:endParaRPr>
          </a:p>
          <a:p>
            <a:pPr marL="0" lvl="0" indent="0" algn="l" rtl="0">
              <a:spcBef>
                <a:spcPts val="0"/>
              </a:spcBef>
              <a:spcAft>
                <a:spcPts val="12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Modeling Methods</a:t>
            </a:r>
            <a:endParaRPr/>
          </a:p>
        </p:txBody>
      </p:sp>
      <p:sp>
        <p:nvSpPr>
          <p:cNvPr id="275" name="Google Shape;275;p23"/>
          <p:cNvSpPr txBox="1">
            <a:spLocks noGrp="1"/>
          </p:cNvSpPr>
          <p:nvPr>
            <p:ph type="body" idx="1"/>
          </p:nvPr>
        </p:nvSpPr>
        <p:spPr>
          <a:xfrm>
            <a:off x="540500" y="4238425"/>
            <a:ext cx="7795800" cy="634800"/>
          </a:xfrm>
          <a:prstGeom prst="rect">
            <a:avLst/>
          </a:prstGeom>
        </p:spPr>
        <p:txBody>
          <a:bodyPr spcFirstLastPara="1" wrap="square" lIns="91425" tIns="91425" rIns="91425" bIns="91425" anchor="t" anchorCtr="0">
            <a:normAutofit/>
          </a:bodyPr>
          <a:lstStyle/>
          <a:p>
            <a:pPr marL="0" lvl="0" indent="457200" algn="l" rtl="0">
              <a:lnSpc>
                <a:spcPct val="200000"/>
              </a:lnSpc>
              <a:spcBef>
                <a:spcPts val="0"/>
              </a:spcBef>
              <a:spcAft>
                <a:spcPts val="0"/>
              </a:spcAft>
              <a:buNone/>
            </a:pPr>
            <a:r>
              <a:rPr lang="en" sz="1400" i="1">
                <a:solidFill>
                  <a:srgbClr val="FFFFFF"/>
                </a:solidFill>
                <a:latin typeface="Times New Roman"/>
                <a:ea typeface="Times New Roman"/>
                <a:cs typeface="Times New Roman"/>
                <a:sym typeface="Times New Roman"/>
              </a:rPr>
              <a:t>T</a:t>
            </a:r>
            <a:r>
              <a:rPr lang="en" sz="1400" i="1" baseline="-25000">
                <a:solidFill>
                  <a:srgbClr val="FFFFFF"/>
                </a:solidFill>
                <a:latin typeface="Times New Roman"/>
                <a:ea typeface="Times New Roman"/>
                <a:cs typeface="Times New Roman"/>
                <a:sym typeface="Times New Roman"/>
              </a:rPr>
              <a:t>x</a:t>
            </a:r>
            <a:r>
              <a:rPr lang="en" sz="1400" i="1">
                <a:solidFill>
                  <a:srgbClr val="FFFFFF"/>
                </a:solidFill>
                <a:latin typeface="Times New Roman"/>
                <a:ea typeface="Times New Roman"/>
                <a:cs typeface="Times New Roman"/>
                <a:sym typeface="Times New Roman"/>
              </a:rPr>
              <a:t> = A</a:t>
            </a:r>
            <a:r>
              <a:rPr lang="en" sz="1400" i="1" baseline="-25000">
                <a:solidFill>
                  <a:srgbClr val="FFFFFF"/>
                </a:solidFill>
                <a:latin typeface="Times New Roman"/>
                <a:ea typeface="Times New Roman"/>
                <a:cs typeface="Times New Roman"/>
                <a:sym typeface="Times New Roman"/>
              </a:rPr>
              <a:t>x</a:t>
            </a:r>
            <a:r>
              <a:rPr lang="en" sz="1400" i="1">
                <a:solidFill>
                  <a:srgbClr val="FFFFFF"/>
                </a:solidFill>
                <a:latin typeface="Times New Roman"/>
                <a:ea typeface="Times New Roman"/>
                <a:cs typeface="Times New Roman"/>
                <a:sym typeface="Times New Roman"/>
              </a:rPr>
              <a:t> + B</a:t>
            </a:r>
            <a:r>
              <a:rPr lang="en" sz="1400" i="1" baseline="-25000">
                <a:solidFill>
                  <a:srgbClr val="FFFFFF"/>
                </a:solidFill>
                <a:latin typeface="Times New Roman"/>
                <a:ea typeface="Times New Roman"/>
                <a:cs typeface="Times New Roman"/>
                <a:sym typeface="Times New Roman"/>
              </a:rPr>
              <a:t>x</a:t>
            </a:r>
            <a:r>
              <a:rPr lang="en" sz="1400" i="1">
                <a:solidFill>
                  <a:srgbClr val="FFFFFF"/>
                </a:solidFill>
                <a:latin typeface="Times New Roman"/>
                <a:ea typeface="Times New Roman"/>
                <a:cs typeface="Times New Roman"/>
                <a:sym typeface="Times New Roman"/>
              </a:rPr>
              <a:t> * F</a:t>
            </a:r>
            <a:r>
              <a:rPr lang="en" sz="1400" i="1" baseline="-25000">
                <a:solidFill>
                  <a:srgbClr val="FFFFFF"/>
                </a:solidFill>
                <a:latin typeface="Times New Roman"/>
                <a:ea typeface="Times New Roman"/>
                <a:cs typeface="Times New Roman"/>
                <a:sym typeface="Times New Roman"/>
              </a:rPr>
              <a:t>x</a:t>
            </a:r>
            <a:r>
              <a:rPr lang="en" sz="1400" i="1">
                <a:solidFill>
                  <a:srgbClr val="FFFFFF"/>
                </a:solidFill>
                <a:latin typeface="Times New Roman"/>
                <a:ea typeface="Times New Roman"/>
                <a:cs typeface="Times New Roman"/>
                <a:sym typeface="Times New Roman"/>
              </a:rPr>
              <a:t>  </a:t>
            </a:r>
            <a:endParaRPr sz="1400">
              <a:solidFill>
                <a:srgbClr val="FFFFFF"/>
              </a:solidFill>
            </a:endParaRPr>
          </a:p>
        </p:txBody>
      </p:sp>
      <p:graphicFrame>
        <p:nvGraphicFramePr>
          <p:cNvPr id="276" name="Google Shape;276;p23"/>
          <p:cNvGraphicFramePr/>
          <p:nvPr/>
        </p:nvGraphicFramePr>
        <p:xfrm>
          <a:off x="3912025" y="1307850"/>
          <a:ext cx="2906275" cy="2773470"/>
        </p:xfrm>
        <a:graphic>
          <a:graphicData uri="http://schemas.openxmlformats.org/drawingml/2006/table">
            <a:tbl>
              <a:tblPr>
                <a:noFill/>
                <a:tableStyleId>{50B0460C-CE9C-4BA0-B1B9-72AD400051ED}</a:tableStyleId>
              </a:tblPr>
              <a:tblGrid>
                <a:gridCol w="869950">
                  <a:extLst>
                    <a:ext uri="{9D8B030D-6E8A-4147-A177-3AD203B41FA5}">
                      <a16:colId xmlns:a16="http://schemas.microsoft.com/office/drawing/2014/main" val="20000"/>
                    </a:ext>
                  </a:extLst>
                </a:gridCol>
                <a:gridCol w="992000">
                  <a:extLst>
                    <a:ext uri="{9D8B030D-6E8A-4147-A177-3AD203B41FA5}">
                      <a16:colId xmlns:a16="http://schemas.microsoft.com/office/drawing/2014/main" val="20001"/>
                    </a:ext>
                  </a:extLst>
                </a:gridCol>
                <a:gridCol w="104432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x</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Ax</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Bx</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7</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9.92</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0.00579</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8</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7.21</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0.00579</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9</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17.00</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0.00579</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10</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5.94</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0.00579</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11</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11.17</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0.00579</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12</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4.02</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0.00579</a:t>
                      </a:r>
                      <a:endParaRPr>
                        <a:latin typeface="Times New Roman"/>
                        <a:ea typeface="Times New Roman"/>
                        <a:cs typeface="Times New Roman"/>
                        <a:sym typeface="Times New Roman"/>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graphicFrame>
        <p:nvGraphicFramePr>
          <p:cNvPr id="277" name="Google Shape;277;p23"/>
          <p:cNvGraphicFramePr/>
          <p:nvPr/>
        </p:nvGraphicFramePr>
        <p:xfrm>
          <a:off x="1005750" y="1307850"/>
          <a:ext cx="2906275" cy="2773470"/>
        </p:xfrm>
        <a:graphic>
          <a:graphicData uri="http://schemas.openxmlformats.org/drawingml/2006/table">
            <a:tbl>
              <a:tblPr>
                <a:noFill/>
                <a:tableStyleId>{50B0460C-CE9C-4BA0-B1B9-72AD400051ED}</a:tableStyleId>
              </a:tblPr>
              <a:tblGrid>
                <a:gridCol w="869950">
                  <a:extLst>
                    <a:ext uri="{9D8B030D-6E8A-4147-A177-3AD203B41FA5}">
                      <a16:colId xmlns:a16="http://schemas.microsoft.com/office/drawing/2014/main" val="20000"/>
                    </a:ext>
                  </a:extLst>
                </a:gridCol>
                <a:gridCol w="992000">
                  <a:extLst>
                    <a:ext uri="{9D8B030D-6E8A-4147-A177-3AD203B41FA5}">
                      <a16:colId xmlns:a16="http://schemas.microsoft.com/office/drawing/2014/main" val="20001"/>
                    </a:ext>
                  </a:extLst>
                </a:gridCol>
                <a:gridCol w="104432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x</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Ax</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Bx</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1</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8/49</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0.00463</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2</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14.27</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0.00772</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3</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11.26</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0.00772</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4</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7.46</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0.0115</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5</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9.92</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0.00579</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latin typeface="Times New Roman"/>
                          <a:ea typeface="Times New Roman"/>
                          <a:cs typeface="Times New Roman"/>
                          <a:sym typeface="Times New Roman"/>
                        </a:rPr>
                        <a:t>6</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7.21</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0.00579</a:t>
                      </a:r>
                      <a:endParaRPr>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4"/>
          <p:cNvSpPr txBox="1">
            <a:spLocks noGrp="1"/>
          </p:cNvSpPr>
          <p:nvPr>
            <p:ph type="title"/>
          </p:nvPr>
        </p:nvSpPr>
        <p:spPr>
          <a:xfrm>
            <a:off x="1225725" y="50140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Modeling Methods</a:t>
            </a:r>
            <a:endParaRPr/>
          </a:p>
        </p:txBody>
      </p:sp>
      <p:sp>
        <p:nvSpPr>
          <p:cNvPr id="283" name="Google Shape;283;p24"/>
          <p:cNvSpPr txBox="1">
            <a:spLocks noGrp="1"/>
          </p:cNvSpPr>
          <p:nvPr>
            <p:ph type="body" idx="1"/>
          </p:nvPr>
        </p:nvSpPr>
        <p:spPr>
          <a:xfrm>
            <a:off x="1297500" y="1591475"/>
            <a:ext cx="7038900" cy="2911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600">
                <a:solidFill>
                  <a:srgbClr val="FFFFFF"/>
                </a:solidFill>
                <a:latin typeface="Times New Roman"/>
                <a:ea typeface="Times New Roman"/>
                <a:cs typeface="Times New Roman"/>
                <a:sym typeface="Times New Roman"/>
              </a:rPr>
              <a:t>Equilibrium Situation: the amount of time a driver would take traveling all 5 routes shall be the same, so that no drivers have the incentive to change route and all drivers spend the same amount of time.</a:t>
            </a:r>
            <a:endParaRPr sz="1600">
              <a:solidFill>
                <a:srgbClr val="FFFFFF"/>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400">
              <a:solidFill>
                <a:srgbClr val="FFFFFF"/>
              </a:solidFill>
            </a:endParaRPr>
          </a:p>
          <a:p>
            <a:pPr marL="0" lvl="0" indent="0" algn="l" rtl="0">
              <a:spcBef>
                <a:spcPts val="0"/>
              </a:spcBef>
              <a:spcAft>
                <a:spcPts val="1200"/>
              </a:spcAft>
              <a:buNone/>
            </a:pPr>
            <a:endParaRPr/>
          </a:p>
        </p:txBody>
      </p:sp>
      <p:pic>
        <p:nvPicPr>
          <p:cNvPr id="284" name="Google Shape;284;p24"/>
          <p:cNvPicPr preferRelativeResize="0"/>
          <p:nvPr/>
        </p:nvPicPr>
        <p:blipFill>
          <a:blip r:embed="rId3">
            <a:alphaModFix/>
          </a:blip>
          <a:stretch>
            <a:fillRect/>
          </a:stretch>
        </p:blipFill>
        <p:spPr>
          <a:xfrm>
            <a:off x="1360725" y="2775850"/>
            <a:ext cx="1962150" cy="1962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5"/>
          <p:cNvSpPr txBox="1">
            <a:spLocks noGrp="1"/>
          </p:cNvSpPr>
          <p:nvPr>
            <p:ph type="title"/>
          </p:nvPr>
        </p:nvSpPr>
        <p:spPr>
          <a:xfrm>
            <a:off x="1225725" y="50140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Modeling Methods</a:t>
            </a:r>
            <a:endParaRPr/>
          </a:p>
        </p:txBody>
      </p:sp>
      <p:sp>
        <p:nvSpPr>
          <p:cNvPr id="290" name="Google Shape;290;p25"/>
          <p:cNvSpPr txBox="1">
            <a:spLocks noGrp="1"/>
          </p:cNvSpPr>
          <p:nvPr>
            <p:ph type="body" idx="1"/>
          </p:nvPr>
        </p:nvSpPr>
        <p:spPr>
          <a:xfrm>
            <a:off x="1297500" y="1591475"/>
            <a:ext cx="7038900" cy="2911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600">
                <a:solidFill>
                  <a:srgbClr val="FFFFFF"/>
                </a:solidFill>
                <a:latin typeface="Times New Roman"/>
                <a:ea typeface="Times New Roman"/>
                <a:cs typeface="Times New Roman"/>
                <a:sym typeface="Times New Roman"/>
              </a:rPr>
              <a:t>Under equilibrium we have: </a:t>
            </a:r>
            <a:endParaRPr sz="1600">
              <a:solidFill>
                <a:srgbClr val="FFFFFF"/>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400">
              <a:solidFill>
                <a:srgbClr val="FFFFFF"/>
              </a:solidFill>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8</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7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6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5</a:t>
            </a:r>
            <a:r>
              <a:rPr lang="en" sz="1200" i="1">
                <a:solidFill>
                  <a:srgbClr val="FFFFFF"/>
                </a:solidFill>
                <a:latin typeface="Times New Roman"/>
                <a:ea typeface="Times New Roman"/>
                <a:cs typeface="Times New Roman"/>
                <a:sym typeface="Times New Roman"/>
              </a:rPr>
              <a:t> </a:t>
            </a:r>
            <a:endParaRPr sz="1200" i="1">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=T</a:t>
            </a:r>
            <a:r>
              <a:rPr lang="en" sz="1200" i="1" baseline="-25000">
                <a:solidFill>
                  <a:srgbClr val="FFFFFF"/>
                </a:solidFill>
                <a:latin typeface="Times New Roman"/>
                <a:ea typeface="Times New Roman"/>
                <a:cs typeface="Times New Roman"/>
                <a:sym typeface="Times New Roman"/>
              </a:rPr>
              <a:t>12</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4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7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6</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5</a:t>
            </a:r>
            <a:r>
              <a:rPr lang="en" sz="1200" i="1">
                <a:solidFill>
                  <a:srgbClr val="FFFFFF"/>
                </a:solidFill>
                <a:latin typeface="Times New Roman"/>
                <a:ea typeface="Times New Roman"/>
                <a:cs typeface="Times New Roman"/>
                <a:sym typeface="Times New Roman"/>
              </a:rPr>
              <a:t> </a:t>
            </a:r>
            <a:endParaRPr sz="1200" i="1">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=T</a:t>
            </a:r>
            <a:r>
              <a:rPr lang="en" sz="1200" i="1" baseline="-25000">
                <a:solidFill>
                  <a:srgbClr val="FFFFFF"/>
                </a:solidFill>
                <a:latin typeface="Times New Roman"/>
                <a:ea typeface="Times New Roman"/>
                <a:cs typeface="Times New Roman"/>
                <a:sym typeface="Times New Roman"/>
              </a:rPr>
              <a:t>12</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11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3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6</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5</a:t>
            </a:r>
            <a:r>
              <a:rPr lang="en" sz="1200" i="1">
                <a:solidFill>
                  <a:srgbClr val="FFFFFF"/>
                </a:solidFill>
                <a:latin typeface="Times New Roman"/>
                <a:ea typeface="Times New Roman"/>
                <a:cs typeface="Times New Roman"/>
                <a:sym typeface="Times New Roman"/>
              </a:rPr>
              <a:t> </a:t>
            </a:r>
            <a:endParaRPr sz="1200" i="1">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=T</a:t>
            </a:r>
            <a:r>
              <a:rPr lang="en" sz="1200" i="1" baseline="-25000">
                <a:solidFill>
                  <a:srgbClr val="FFFFFF"/>
                </a:solidFill>
                <a:latin typeface="Times New Roman"/>
                <a:ea typeface="Times New Roman"/>
                <a:cs typeface="Times New Roman"/>
                <a:sym typeface="Times New Roman"/>
              </a:rPr>
              <a:t>12</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11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10</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2</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5</a:t>
            </a:r>
            <a:r>
              <a:rPr lang="en" sz="1200" i="1">
                <a:solidFill>
                  <a:srgbClr val="FFFFFF"/>
                </a:solidFill>
                <a:latin typeface="Times New Roman"/>
                <a:ea typeface="Times New Roman"/>
                <a:cs typeface="Times New Roman"/>
                <a:sym typeface="Times New Roman"/>
              </a:rPr>
              <a:t> </a:t>
            </a:r>
            <a:endParaRPr sz="1200" i="1">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=T</a:t>
            </a:r>
            <a:r>
              <a:rPr lang="en" sz="1200" i="1" baseline="-25000">
                <a:solidFill>
                  <a:srgbClr val="FFFFFF"/>
                </a:solidFill>
                <a:latin typeface="Times New Roman"/>
                <a:ea typeface="Times New Roman"/>
                <a:cs typeface="Times New Roman"/>
                <a:sym typeface="Times New Roman"/>
              </a:rPr>
              <a:t>12</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11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10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9</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1</a:t>
            </a:r>
            <a:endParaRPr sz="1200" i="1">
              <a:solidFill>
                <a:srgbClr val="FFFFFF"/>
              </a:solidFill>
              <a:latin typeface="Times New Roman"/>
              <a:ea typeface="Times New Roman"/>
              <a:cs typeface="Times New Roman"/>
              <a:sym typeface="Times New Roman"/>
            </a:endParaRPr>
          </a:p>
          <a:p>
            <a:pPr marL="0" lvl="0" indent="0" algn="l" rtl="0">
              <a:spcBef>
                <a:spcPts val="0"/>
              </a:spcBef>
              <a:spcAft>
                <a:spcPts val="1200"/>
              </a:spcAft>
              <a:buNone/>
            </a:pPr>
            <a:endParaRPr/>
          </a:p>
        </p:txBody>
      </p:sp>
      <p:pic>
        <p:nvPicPr>
          <p:cNvPr id="291" name="Google Shape;291;p25"/>
          <p:cNvPicPr preferRelativeResize="0"/>
          <p:nvPr/>
        </p:nvPicPr>
        <p:blipFill>
          <a:blip r:embed="rId3">
            <a:alphaModFix/>
          </a:blip>
          <a:stretch>
            <a:fillRect/>
          </a:stretch>
        </p:blipFill>
        <p:spPr>
          <a:xfrm>
            <a:off x="4277474" y="1255374"/>
            <a:ext cx="4265000" cy="3347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6"/>
          <p:cNvSpPr txBox="1">
            <a:spLocks noGrp="1"/>
          </p:cNvSpPr>
          <p:nvPr>
            <p:ph type="title"/>
          </p:nvPr>
        </p:nvSpPr>
        <p:spPr>
          <a:xfrm>
            <a:off x="1225725" y="50140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Modeling Methods</a:t>
            </a:r>
            <a:endParaRPr/>
          </a:p>
        </p:txBody>
      </p:sp>
      <p:sp>
        <p:nvSpPr>
          <p:cNvPr id="297" name="Google Shape;297;p26"/>
          <p:cNvSpPr txBox="1">
            <a:spLocks noGrp="1"/>
          </p:cNvSpPr>
          <p:nvPr>
            <p:ph type="body" idx="1"/>
          </p:nvPr>
        </p:nvSpPr>
        <p:spPr>
          <a:xfrm>
            <a:off x="1297500" y="1591475"/>
            <a:ext cx="7038900" cy="2911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600">
                <a:solidFill>
                  <a:srgbClr val="FFFFFF"/>
                </a:solidFill>
                <a:latin typeface="Times New Roman"/>
                <a:ea typeface="Times New Roman"/>
                <a:cs typeface="Times New Roman"/>
                <a:sym typeface="Times New Roman"/>
              </a:rPr>
              <a:t>Closing Segment 2: </a:t>
            </a:r>
            <a:endParaRPr sz="1600">
              <a:solidFill>
                <a:srgbClr val="FFFFFF"/>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400">
              <a:solidFill>
                <a:srgbClr val="FFFFFF"/>
              </a:solidFill>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8</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7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6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5</a:t>
            </a:r>
            <a:r>
              <a:rPr lang="en" sz="1200" i="1">
                <a:solidFill>
                  <a:srgbClr val="FFFFFF"/>
                </a:solidFill>
                <a:latin typeface="Times New Roman"/>
                <a:ea typeface="Times New Roman"/>
                <a:cs typeface="Times New Roman"/>
                <a:sym typeface="Times New Roman"/>
              </a:rPr>
              <a:t>  </a:t>
            </a:r>
            <a:endParaRPr sz="1200" i="1">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=T</a:t>
            </a:r>
            <a:r>
              <a:rPr lang="en" sz="1200" i="1" baseline="-25000">
                <a:solidFill>
                  <a:srgbClr val="FFFFFF"/>
                </a:solidFill>
                <a:latin typeface="Times New Roman"/>
                <a:ea typeface="Times New Roman"/>
                <a:cs typeface="Times New Roman"/>
                <a:sym typeface="Times New Roman"/>
              </a:rPr>
              <a:t>12</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4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7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6</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5</a:t>
            </a:r>
            <a:endParaRPr sz="1200" i="1">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=T</a:t>
            </a:r>
            <a:r>
              <a:rPr lang="en" sz="1200" i="1" baseline="-25000">
                <a:solidFill>
                  <a:srgbClr val="FFFFFF"/>
                </a:solidFill>
                <a:latin typeface="Times New Roman"/>
                <a:ea typeface="Times New Roman"/>
                <a:cs typeface="Times New Roman"/>
                <a:sym typeface="Times New Roman"/>
              </a:rPr>
              <a:t>12</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11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3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6</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5</a:t>
            </a:r>
            <a:endParaRPr sz="1200" i="1">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=T</a:t>
            </a:r>
            <a:r>
              <a:rPr lang="en" sz="1200" i="1" baseline="-25000">
                <a:solidFill>
                  <a:srgbClr val="FFFFFF"/>
                </a:solidFill>
                <a:latin typeface="Times New Roman"/>
                <a:ea typeface="Times New Roman"/>
                <a:cs typeface="Times New Roman"/>
                <a:sym typeface="Times New Roman"/>
              </a:rPr>
              <a:t>12</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11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10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9</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1</a:t>
            </a:r>
            <a:endParaRPr sz="1200" i="1">
              <a:solidFill>
                <a:srgbClr val="FFFFFF"/>
              </a:solidFill>
              <a:latin typeface="Times New Roman"/>
              <a:ea typeface="Times New Roman"/>
              <a:cs typeface="Times New Roman"/>
              <a:sym typeface="Times New Roman"/>
            </a:endParaRPr>
          </a:p>
          <a:p>
            <a:pPr marL="0" lvl="0" indent="0" algn="l" rtl="0">
              <a:spcBef>
                <a:spcPts val="0"/>
              </a:spcBef>
              <a:spcAft>
                <a:spcPts val="1200"/>
              </a:spcAft>
              <a:buNone/>
            </a:pPr>
            <a:endParaRPr/>
          </a:p>
        </p:txBody>
      </p:sp>
      <p:pic>
        <p:nvPicPr>
          <p:cNvPr id="298" name="Google Shape;298;p26"/>
          <p:cNvPicPr preferRelativeResize="0"/>
          <p:nvPr/>
        </p:nvPicPr>
        <p:blipFill>
          <a:blip r:embed="rId3">
            <a:alphaModFix/>
          </a:blip>
          <a:stretch>
            <a:fillRect/>
          </a:stretch>
        </p:blipFill>
        <p:spPr>
          <a:xfrm>
            <a:off x="4277474" y="1255374"/>
            <a:ext cx="4265000" cy="3347625"/>
          </a:xfrm>
          <a:prstGeom prst="rect">
            <a:avLst/>
          </a:prstGeom>
          <a:noFill/>
          <a:ln>
            <a:noFill/>
          </a:ln>
        </p:spPr>
      </p:pic>
      <p:sp>
        <p:nvSpPr>
          <p:cNvPr id="299" name="Google Shape;299;p26"/>
          <p:cNvSpPr txBox="1"/>
          <p:nvPr/>
        </p:nvSpPr>
        <p:spPr>
          <a:xfrm>
            <a:off x="6186625" y="2571750"/>
            <a:ext cx="446700" cy="400200"/>
          </a:xfrm>
          <a:prstGeom prst="rect">
            <a:avLst/>
          </a:prstGeom>
          <a:solidFill>
            <a:srgbClr val="00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7"/>
          <p:cNvSpPr txBox="1">
            <a:spLocks noGrp="1"/>
          </p:cNvSpPr>
          <p:nvPr>
            <p:ph type="title"/>
          </p:nvPr>
        </p:nvSpPr>
        <p:spPr>
          <a:xfrm>
            <a:off x="1225725" y="50140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Modeling Methods</a:t>
            </a:r>
            <a:endParaRPr/>
          </a:p>
        </p:txBody>
      </p:sp>
      <p:sp>
        <p:nvSpPr>
          <p:cNvPr id="305" name="Google Shape;305;p27"/>
          <p:cNvSpPr txBox="1">
            <a:spLocks noGrp="1"/>
          </p:cNvSpPr>
          <p:nvPr>
            <p:ph type="body" idx="1"/>
          </p:nvPr>
        </p:nvSpPr>
        <p:spPr>
          <a:xfrm>
            <a:off x="1297500" y="1591475"/>
            <a:ext cx="7038900" cy="2911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600">
                <a:solidFill>
                  <a:srgbClr val="FFFFFF"/>
                </a:solidFill>
                <a:latin typeface="Times New Roman"/>
                <a:ea typeface="Times New Roman"/>
                <a:cs typeface="Times New Roman"/>
                <a:sym typeface="Times New Roman"/>
              </a:rPr>
              <a:t>Closing Segment 3: </a:t>
            </a:r>
            <a:endParaRPr sz="1600">
              <a:solidFill>
                <a:srgbClr val="FFFFFF"/>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400">
              <a:solidFill>
                <a:srgbClr val="FFFFFF"/>
              </a:solidFill>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8</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7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6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5</a:t>
            </a:r>
            <a:r>
              <a:rPr lang="en" sz="1200" i="1">
                <a:solidFill>
                  <a:srgbClr val="FFFFFF"/>
                </a:solidFill>
                <a:latin typeface="Times New Roman"/>
                <a:ea typeface="Times New Roman"/>
                <a:cs typeface="Times New Roman"/>
                <a:sym typeface="Times New Roman"/>
              </a:rPr>
              <a:t> </a:t>
            </a:r>
            <a:endParaRPr sz="1200" i="1">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=T</a:t>
            </a:r>
            <a:r>
              <a:rPr lang="en" sz="1200" i="1" baseline="-25000">
                <a:solidFill>
                  <a:srgbClr val="FFFFFF"/>
                </a:solidFill>
                <a:latin typeface="Times New Roman"/>
                <a:ea typeface="Times New Roman"/>
                <a:cs typeface="Times New Roman"/>
                <a:sym typeface="Times New Roman"/>
              </a:rPr>
              <a:t>12</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4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7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6</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5</a:t>
            </a:r>
            <a:r>
              <a:rPr lang="en" sz="1200" i="1">
                <a:solidFill>
                  <a:srgbClr val="FFFFFF"/>
                </a:solidFill>
                <a:latin typeface="Times New Roman"/>
                <a:ea typeface="Times New Roman"/>
                <a:cs typeface="Times New Roman"/>
                <a:sym typeface="Times New Roman"/>
              </a:rPr>
              <a:t> </a:t>
            </a:r>
            <a:endParaRPr sz="1200" i="1">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=T</a:t>
            </a:r>
            <a:r>
              <a:rPr lang="en" sz="1200" i="1" baseline="-25000">
                <a:solidFill>
                  <a:srgbClr val="FFFFFF"/>
                </a:solidFill>
                <a:latin typeface="Times New Roman"/>
                <a:ea typeface="Times New Roman"/>
                <a:cs typeface="Times New Roman"/>
                <a:sym typeface="Times New Roman"/>
              </a:rPr>
              <a:t>12</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11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10</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2</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5</a:t>
            </a:r>
            <a:r>
              <a:rPr lang="en" sz="1200" i="1">
                <a:solidFill>
                  <a:srgbClr val="FFFFFF"/>
                </a:solidFill>
                <a:latin typeface="Times New Roman"/>
                <a:ea typeface="Times New Roman"/>
                <a:cs typeface="Times New Roman"/>
                <a:sym typeface="Times New Roman"/>
              </a:rPr>
              <a:t> </a:t>
            </a:r>
            <a:endParaRPr sz="1200" i="1">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=T</a:t>
            </a:r>
            <a:r>
              <a:rPr lang="en" sz="1200" i="1" baseline="-25000">
                <a:solidFill>
                  <a:srgbClr val="FFFFFF"/>
                </a:solidFill>
                <a:latin typeface="Times New Roman"/>
                <a:ea typeface="Times New Roman"/>
                <a:cs typeface="Times New Roman"/>
                <a:sym typeface="Times New Roman"/>
              </a:rPr>
              <a:t>12</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11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10 </a:t>
            </a:r>
            <a:r>
              <a:rPr lang="en" sz="1200" i="1">
                <a:solidFill>
                  <a:srgbClr val="FFFFFF"/>
                </a:solidFill>
                <a:latin typeface="Times New Roman"/>
                <a:ea typeface="Times New Roman"/>
                <a:cs typeface="Times New Roman"/>
                <a:sym typeface="Times New Roman"/>
              </a:rPr>
              <a:t>+ T</a:t>
            </a:r>
            <a:r>
              <a:rPr lang="en" sz="1200" i="1" baseline="-25000">
                <a:solidFill>
                  <a:srgbClr val="FFFFFF"/>
                </a:solidFill>
                <a:latin typeface="Times New Roman"/>
                <a:ea typeface="Times New Roman"/>
                <a:cs typeface="Times New Roman"/>
                <a:sym typeface="Times New Roman"/>
              </a:rPr>
              <a:t>9</a:t>
            </a:r>
            <a:r>
              <a:rPr lang="en" sz="1200" i="1">
                <a:solidFill>
                  <a:srgbClr val="FFFFFF"/>
                </a:solidFill>
                <a:latin typeface="Times New Roman"/>
                <a:ea typeface="Times New Roman"/>
                <a:cs typeface="Times New Roman"/>
                <a:sym typeface="Times New Roman"/>
              </a:rPr>
              <a:t> + T</a:t>
            </a:r>
            <a:r>
              <a:rPr lang="en" sz="1200" i="1" baseline="-25000">
                <a:solidFill>
                  <a:srgbClr val="FFFFFF"/>
                </a:solidFill>
                <a:latin typeface="Times New Roman"/>
                <a:ea typeface="Times New Roman"/>
                <a:cs typeface="Times New Roman"/>
                <a:sym typeface="Times New Roman"/>
              </a:rPr>
              <a:t>1</a:t>
            </a:r>
            <a:endParaRPr sz="1200" i="1">
              <a:solidFill>
                <a:srgbClr val="FFFFFF"/>
              </a:solidFill>
              <a:latin typeface="Times New Roman"/>
              <a:ea typeface="Times New Roman"/>
              <a:cs typeface="Times New Roman"/>
              <a:sym typeface="Times New Roman"/>
            </a:endParaRPr>
          </a:p>
          <a:p>
            <a:pPr marL="0" lvl="0" indent="0" algn="l" rtl="0">
              <a:spcBef>
                <a:spcPts val="0"/>
              </a:spcBef>
              <a:spcAft>
                <a:spcPts val="1200"/>
              </a:spcAft>
              <a:buNone/>
            </a:pPr>
            <a:endParaRPr/>
          </a:p>
        </p:txBody>
      </p:sp>
      <p:pic>
        <p:nvPicPr>
          <p:cNvPr id="306" name="Google Shape;306;p27"/>
          <p:cNvPicPr preferRelativeResize="0"/>
          <p:nvPr/>
        </p:nvPicPr>
        <p:blipFill>
          <a:blip r:embed="rId3">
            <a:alphaModFix/>
          </a:blip>
          <a:stretch>
            <a:fillRect/>
          </a:stretch>
        </p:blipFill>
        <p:spPr>
          <a:xfrm>
            <a:off x="4277474" y="1255374"/>
            <a:ext cx="4265000" cy="3347625"/>
          </a:xfrm>
          <a:prstGeom prst="rect">
            <a:avLst/>
          </a:prstGeom>
          <a:noFill/>
          <a:ln>
            <a:noFill/>
          </a:ln>
        </p:spPr>
      </p:pic>
      <p:sp>
        <p:nvSpPr>
          <p:cNvPr id="307" name="Google Shape;307;p27"/>
          <p:cNvSpPr txBox="1"/>
          <p:nvPr/>
        </p:nvSpPr>
        <p:spPr>
          <a:xfrm>
            <a:off x="6870075" y="3090925"/>
            <a:ext cx="446700" cy="507000"/>
          </a:xfrm>
          <a:prstGeom prst="rect">
            <a:avLst/>
          </a:prstGeom>
          <a:solidFill>
            <a:srgbClr val="00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Results &amp; Discussion</a:t>
            </a:r>
            <a:endParaRPr/>
          </a:p>
        </p:txBody>
      </p:sp>
      <p:sp>
        <p:nvSpPr>
          <p:cNvPr id="313" name="Google Shape;313;p28"/>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latin typeface="Times New Roman"/>
                <a:ea typeface="Times New Roman"/>
                <a:cs typeface="Times New Roman"/>
                <a:sym typeface="Times New Roman"/>
              </a:rPr>
              <a:t>Solving the equations gives:</a:t>
            </a:r>
            <a:br>
              <a:rPr lang="en"/>
            </a:br>
            <a:endParaRPr/>
          </a:p>
          <a:p>
            <a:pPr marL="0" lvl="0" indent="0" algn="l" rtl="0">
              <a:spcBef>
                <a:spcPts val="1200"/>
              </a:spcBef>
              <a:spcAft>
                <a:spcPts val="1200"/>
              </a:spcAft>
              <a:buNone/>
            </a:pPr>
            <a:endParaRPr/>
          </a:p>
        </p:txBody>
      </p:sp>
      <p:graphicFrame>
        <p:nvGraphicFramePr>
          <p:cNvPr id="314" name="Google Shape;314;p28"/>
          <p:cNvGraphicFramePr/>
          <p:nvPr/>
        </p:nvGraphicFramePr>
        <p:xfrm>
          <a:off x="1297500" y="2451650"/>
          <a:ext cx="7239000" cy="1143000"/>
        </p:xfrm>
        <a:graphic>
          <a:graphicData uri="http://schemas.openxmlformats.org/drawingml/2006/table">
            <a:tbl>
              <a:tblPr>
                <a:noFill/>
                <a:tableStyleId>{50B0460C-CE9C-4BA0-B1B9-72AD400051ED}</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Traffic \ Highway Closure</a:t>
                      </a:r>
                      <a:endParaRPr sz="120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None</a:t>
                      </a:r>
                      <a:endParaRPr sz="120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 (San Mateo)</a:t>
                      </a:r>
                      <a:endParaRPr sz="120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3(Dumbarton)</a:t>
                      </a:r>
                      <a:endParaRPr sz="120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5000</a:t>
                      </a:r>
                      <a:endParaRPr sz="120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107.1(mins)</a:t>
                      </a:r>
                      <a:endParaRPr sz="120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107.3(mins)</a:t>
                      </a:r>
                      <a:endParaRPr sz="120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107.1(mins)</a:t>
                      </a:r>
                      <a:endParaRPr sz="120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10000</a:t>
                      </a:r>
                      <a:endParaRPr sz="120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170(mins)</a:t>
                      </a:r>
                      <a:endParaRPr sz="120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170.1(mins)</a:t>
                      </a:r>
                      <a:endParaRPr sz="120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170(mins)</a:t>
                      </a:r>
                      <a:endParaRPr sz="120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Results &amp; Discussion</a:t>
            </a:r>
            <a:endParaRPr/>
          </a:p>
        </p:txBody>
      </p:sp>
      <p:sp>
        <p:nvSpPr>
          <p:cNvPr id="320" name="Google Shape;320;p29"/>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graphicFrame>
        <p:nvGraphicFramePr>
          <p:cNvPr id="321" name="Google Shape;321;p29"/>
          <p:cNvGraphicFramePr/>
          <p:nvPr/>
        </p:nvGraphicFramePr>
        <p:xfrm>
          <a:off x="955963" y="1689650"/>
          <a:ext cx="7721975" cy="2834610"/>
        </p:xfrm>
        <a:graphic>
          <a:graphicData uri="http://schemas.openxmlformats.org/drawingml/2006/table">
            <a:tbl>
              <a:tblPr>
                <a:noFill/>
                <a:tableStyleId>{50B0460C-CE9C-4BA0-B1B9-72AD400051ED}</a:tableStyleId>
              </a:tblPr>
              <a:tblGrid>
                <a:gridCol w="1327525">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904875">
                  <a:extLst>
                    <a:ext uri="{9D8B030D-6E8A-4147-A177-3AD203B41FA5}">
                      <a16:colId xmlns:a16="http://schemas.microsoft.com/office/drawing/2014/main" val="20002"/>
                    </a:ext>
                  </a:extLst>
                </a:gridCol>
                <a:gridCol w="904875">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904875">
                  <a:extLst>
                    <a:ext uri="{9D8B030D-6E8A-4147-A177-3AD203B41FA5}">
                      <a16:colId xmlns:a16="http://schemas.microsoft.com/office/drawing/2014/main" val="20005"/>
                    </a:ext>
                  </a:extLst>
                </a:gridCol>
                <a:gridCol w="904875">
                  <a:extLst>
                    <a:ext uri="{9D8B030D-6E8A-4147-A177-3AD203B41FA5}">
                      <a16:colId xmlns:a16="http://schemas.microsoft.com/office/drawing/2014/main" val="20006"/>
                    </a:ext>
                  </a:extLst>
                </a:gridCol>
                <a:gridCol w="904875">
                  <a:extLst>
                    <a:ext uri="{9D8B030D-6E8A-4147-A177-3AD203B41FA5}">
                      <a16:colId xmlns:a16="http://schemas.microsoft.com/office/drawing/2014/main" val="20007"/>
                    </a:ext>
                  </a:extLst>
                </a:gridCol>
              </a:tblGrid>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Highway Closure</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Total Traffic</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3</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6</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None</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5000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2157</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32</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2843</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2811</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None</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10000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4141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449</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5859</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5410</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 (San Mateo)</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5000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2221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0 (Closed)</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2873</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2873</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 (San Mateo)</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10000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4371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0 (Closed)</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149</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5629</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5629</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3 (Dumbarton)</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5000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2157</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32</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0 (Closed)</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56</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2843</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2811</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3 (Dumbarton)</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10000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4141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449</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0 (Closed)</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5859</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5410</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Results &amp; Discussion</a:t>
            </a:r>
            <a:endParaRPr/>
          </a:p>
        </p:txBody>
      </p:sp>
      <p:sp>
        <p:nvSpPr>
          <p:cNvPr id="327" name="Google Shape;327;p30"/>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graphicFrame>
        <p:nvGraphicFramePr>
          <p:cNvPr id="328" name="Google Shape;328;p30"/>
          <p:cNvGraphicFramePr/>
          <p:nvPr/>
        </p:nvGraphicFramePr>
        <p:xfrm>
          <a:off x="955963" y="1689650"/>
          <a:ext cx="7721975" cy="2834610"/>
        </p:xfrm>
        <a:graphic>
          <a:graphicData uri="http://schemas.openxmlformats.org/drawingml/2006/table">
            <a:tbl>
              <a:tblPr>
                <a:noFill/>
                <a:tableStyleId>{50B0460C-CE9C-4BA0-B1B9-72AD400051ED}</a:tableStyleId>
              </a:tblPr>
              <a:tblGrid>
                <a:gridCol w="1327525">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904875">
                  <a:extLst>
                    <a:ext uri="{9D8B030D-6E8A-4147-A177-3AD203B41FA5}">
                      <a16:colId xmlns:a16="http://schemas.microsoft.com/office/drawing/2014/main" val="20002"/>
                    </a:ext>
                  </a:extLst>
                </a:gridCol>
                <a:gridCol w="904875">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904875">
                  <a:extLst>
                    <a:ext uri="{9D8B030D-6E8A-4147-A177-3AD203B41FA5}">
                      <a16:colId xmlns:a16="http://schemas.microsoft.com/office/drawing/2014/main" val="20005"/>
                    </a:ext>
                  </a:extLst>
                </a:gridCol>
                <a:gridCol w="904875">
                  <a:extLst>
                    <a:ext uri="{9D8B030D-6E8A-4147-A177-3AD203B41FA5}">
                      <a16:colId xmlns:a16="http://schemas.microsoft.com/office/drawing/2014/main" val="20006"/>
                    </a:ext>
                  </a:extLst>
                </a:gridCol>
                <a:gridCol w="904875">
                  <a:extLst>
                    <a:ext uri="{9D8B030D-6E8A-4147-A177-3AD203B41FA5}">
                      <a16:colId xmlns:a16="http://schemas.microsoft.com/office/drawing/2014/main" val="20007"/>
                    </a:ext>
                  </a:extLst>
                </a:gridCol>
              </a:tblGrid>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Highway Closure</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Total Traffic</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7</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8</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9</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12</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None</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5000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2811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2811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2157</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2189</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2189</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2189</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None</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10000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5410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5389</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4141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214590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4590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4611</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 (San Mateo)</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5000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2872</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2871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2221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2221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2127</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2129</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 (San Mateo)</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10000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5480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5424</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4371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4371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4520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4576</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3 (Dumbarton)</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5000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2811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2811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2157</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2189</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2189</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2189</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3 (Dumbarton)</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10000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5140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5389</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4141</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4590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4590</a:t>
                      </a:r>
                      <a:endParaRPr sz="1200">
                        <a:latin typeface="Times New Roman"/>
                        <a:ea typeface="Times New Roman"/>
                        <a:cs typeface="Times New Roman"/>
                        <a:sym typeface="Times New Roman"/>
                      </a:endParaRPr>
                    </a:p>
                  </a:txBody>
                  <a:tcPr marL="91425" marR="91425" marT="91425" marB="91425">
                    <a:solidFill>
                      <a:srgbClr val="FFFFFF"/>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4611</a:t>
                      </a:r>
                      <a:endParaRPr sz="1200">
                        <a:latin typeface="Times New Roman"/>
                        <a:ea typeface="Times New Roman"/>
                        <a:cs typeface="Times New Roman"/>
                        <a:sym typeface="Times New Roman"/>
                      </a:endParaRPr>
                    </a:p>
                  </a:txBody>
                  <a:tcPr marL="91425" marR="91425" marT="91425" marB="91425">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Results &amp; Discussion</a:t>
            </a:r>
            <a:endParaRPr/>
          </a:p>
        </p:txBody>
      </p:sp>
      <p:sp>
        <p:nvSpPr>
          <p:cNvPr id="334" name="Google Shape;334;p31"/>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457200" algn="l" rtl="0">
              <a:lnSpc>
                <a:spcPct val="200000"/>
              </a:lnSpc>
              <a:spcBef>
                <a:spcPts val="0"/>
              </a:spcBef>
              <a:spcAft>
                <a:spcPts val="0"/>
              </a:spcAft>
              <a:buNone/>
            </a:pPr>
            <a:r>
              <a:rPr lang="en" sz="1400" dirty="0">
                <a:solidFill>
                  <a:srgbClr val="FFFFFF"/>
                </a:solidFill>
                <a:latin typeface="Times New Roman"/>
                <a:ea typeface="Times New Roman"/>
                <a:cs typeface="Times New Roman"/>
                <a:sym typeface="Times New Roman"/>
              </a:rPr>
              <a:t>As the compared results </a:t>
            </a:r>
            <a:r>
              <a:rPr lang="en-US" altLang="zh-CN" sz="1400" dirty="0">
                <a:solidFill>
                  <a:srgbClr val="FFFFFF"/>
                </a:solidFill>
                <a:latin typeface="Times New Roman"/>
                <a:ea typeface="Times New Roman"/>
                <a:cs typeface="Times New Roman"/>
                <a:sym typeface="Times New Roman"/>
              </a:rPr>
              <a:t>in previous slides </a:t>
            </a:r>
            <a:r>
              <a:rPr lang="en" sz="1400" dirty="0">
                <a:solidFill>
                  <a:srgbClr val="FFFFFF"/>
                </a:solidFill>
                <a:latin typeface="Times New Roman"/>
                <a:ea typeface="Times New Roman"/>
                <a:cs typeface="Times New Roman"/>
                <a:sym typeface="Times New Roman"/>
              </a:rPr>
              <a:t>show, the closure of the San Mateo bridge (segment 2) or Dumbarton Bridge (segment 3) doesn’t lead to many changes in the travel time of individual drivers from San Jose to San Francisco. </a:t>
            </a:r>
            <a:r>
              <a:rPr lang="en" sz="1400" b="1" dirty="0">
                <a:solidFill>
                  <a:srgbClr val="FFFFFF"/>
                </a:solidFill>
                <a:latin typeface="Times New Roman"/>
                <a:ea typeface="Times New Roman"/>
                <a:cs typeface="Times New Roman"/>
                <a:sym typeface="Times New Roman"/>
              </a:rPr>
              <a:t>This suggests that there are no occurrences of Braess’s Paradox in this part of the Bay Area highway network under the tested traffic. </a:t>
            </a:r>
            <a:endParaRPr sz="1400" b="1" dirty="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Introduction</a:t>
            </a:r>
            <a:endParaRPr/>
          </a:p>
        </p:txBody>
      </p:sp>
      <p:sp>
        <p:nvSpPr>
          <p:cNvPr id="141" name="Google Shape;141;p14"/>
          <p:cNvSpPr txBox="1">
            <a:spLocks noGrp="1"/>
          </p:cNvSpPr>
          <p:nvPr>
            <p:ph type="body" idx="1"/>
          </p:nvPr>
        </p:nvSpPr>
        <p:spPr>
          <a:xfrm>
            <a:off x="1297500" y="968900"/>
            <a:ext cx="7038900" cy="3510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dirty="0">
                <a:latin typeface="Times New Roman"/>
                <a:ea typeface="Times New Roman"/>
                <a:cs typeface="Times New Roman"/>
                <a:sym typeface="Times New Roman"/>
              </a:rPr>
              <a:t>Braess’s Paradox</a:t>
            </a:r>
            <a:r>
              <a:rPr lang="en" sz="1600" dirty="0">
                <a:latin typeface="Times New Roman"/>
                <a:ea typeface="Times New Roman"/>
                <a:cs typeface="Times New Roman"/>
                <a:sym typeface="Times New Roman"/>
              </a:rPr>
              <a:t>: Adding a connection might lead to slower overall traffic.</a:t>
            </a:r>
            <a:endParaRPr sz="1600" dirty="0">
              <a:latin typeface="Times New Roman"/>
              <a:ea typeface="Times New Roman"/>
              <a:cs typeface="Times New Roman"/>
              <a:sym typeface="Times New Roman"/>
            </a:endParaRPr>
          </a:p>
          <a:p>
            <a:pPr marL="0" lvl="0" indent="0" algn="l" rtl="0">
              <a:spcBef>
                <a:spcPts val="1200"/>
              </a:spcBef>
              <a:spcAft>
                <a:spcPts val="0"/>
              </a:spcAft>
              <a:buNone/>
            </a:pPr>
            <a:r>
              <a:rPr lang="en" sz="1600" dirty="0">
                <a:latin typeface="Times New Roman"/>
                <a:ea typeface="Times New Roman"/>
                <a:cs typeface="Times New Roman"/>
                <a:sym typeface="Times New Roman"/>
              </a:rPr>
              <a:t>In this situation, there are 2 symmetrical paths from start to end: via junction A or junction B. For example, if 4000 cars want to go from start to end at the same time, then 2000 will go via A, 2000 via B. </a:t>
            </a:r>
            <a:endParaRPr sz="1600" dirty="0">
              <a:latin typeface="Times New Roman"/>
              <a:ea typeface="Times New Roman"/>
              <a:cs typeface="Times New Roman"/>
              <a:sym typeface="Times New Roman"/>
            </a:endParaRPr>
          </a:p>
          <a:p>
            <a:pPr marL="0" lvl="0" indent="0" algn="l" rtl="0">
              <a:spcBef>
                <a:spcPts val="1200"/>
              </a:spcBef>
              <a:spcAft>
                <a:spcPts val="0"/>
              </a:spcAft>
              <a:buNone/>
            </a:pPr>
            <a:r>
              <a:rPr lang="en" sz="1600" dirty="0">
                <a:latin typeface="Times New Roman"/>
                <a:ea typeface="Times New Roman"/>
                <a:cs typeface="Times New Roman"/>
                <a:sym typeface="Times New Roman"/>
              </a:rPr>
              <a:t>Each car will take 45 + (2000/100) =  65 minutes to travel from START to END.</a:t>
            </a:r>
            <a:endParaRPr sz="1600" dirty="0">
              <a:latin typeface="Times New Roman"/>
              <a:ea typeface="Times New Roman"/>
              <a:cs typeface="Times New Roman"/>
              <a:sym typeface="Times New Roman"/>
            </a:endParaRPr>
          </a:p>
          <a:p>
            <a:pPr marL="0" lvl="0" indent="0" algn="l" rtl="0">
              <a:spcBef>
                <a:spcPts val="1200"/>
              </a:spcBef>
              <a:spcAft>
                <a:spcPts val="0"/>
              </a:spcAft>
              <a:buNone/>
            </a:pPr>
            <a:endParaRPr sz="1800" dirty="0">
              <a:latin typeface="Times New Roman"/>
              <a:ea typeface="Times New Roman"/>
              <a:cs typeface="Times New Roman"/>
              <a:sym typeface="Times New Roman"/>
            </a:endParaRPr>
          </a:p>
          <a:p>
            <a:pPr marL="0" lvl="0" indent="0" algn="l" rtl="0">
              <a:spcBef>
                <a:spcPts val="1200"/>
              </a:spcBef>
              <a:spcAft>
                <a:spcPts val="0"/>
              </a:spcAft>
              <a:buNone/>
            </a:pPr>
            <a:endParaRPr sz="1800" dirty="0">
              <a:latin typeface="Times New Roman"/>
              <a:ea typeface="Times New Roman"/>
              <a:cs typeface="Times New Roman"/>
              <a:sym typeface="Times New Roman"/>
            </a:endParaRPr>
          </a:p>
          <a:p>
            <a:pPr marL="0" lvl="0" indent="0" algn="l" rtl="0">
              <a:spcBef>
                <a:spcPts val="1200"/>
              </a:spcBef>
              <a:spcAft>
                <a:spcPts val="0"/>
              </a:spcAft>
              <a:buNone/>
            </a:pPr>
            <a:endParaRPr sz="1800" dirty="0">
              <a:latin typeface="Times New Roman"/>
              <a:ea typeface="Times New Roman"/>
              <a:cs typeface="Times New Roman"/>
              <a:sym typeface="Times New Roman"/>
            </a:endParaRPr>
          </a:p>
          <a:p>
            <a:pPr marL="0" lvl="0" indent="0" algn="l" rtl="0">
              <a:spcBef>
                <a:spcPts val="1200"/>
              </a:spcBef>
              <a:spcAft>
                <a:spcPts val="1200"/>
              </a:spcAft>
              <a:buNone/>
            </a:pPr>
            <a:endParaRPr sz="1800" dirty="0">
              <a:latin typeface="Times New Roman"/>
              <a:ea typeface="Times New Roman"/>
              <a:cs typeface="Times New Roman"/>
              <a:sym typeface="Times New Roman"/>
            </a:endParaRPr>
          </a:p>
        </p:txBody>
      </p:sp>
      <p:pic>
        <p:nvPicPr>
          <p:cNvPr id="142" name="Google Shape;142;p14"/>
          <p:cNvPicPr preferRelativeResize="0"/>
          <p:nvPr/>
        </p:nvPicPr>
        <p:blipFill>
          <a:blip r:embed="rId3">
            <a:alphaModFix/>
          </a:blip>
          <a:stretch>
            <a:fillRect/>
          </a:stretch>
        </p:blipFill>
        <p:spPr>
          <a:xfrm>
            <a:off x="1411475" y="3105525"/>
            <a:ext cx="5096224" cy="1930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Results &amp; Discussion</a:t>
            </a:r>
            <a:endParaRPr/>
          </a:p>
        </p:txBody>
      </p:sp>
      <p:sp>
        <p:nvSpPr>
          <p:cNvPr id="340" name="Google Shape;340;p32"/>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457200" algn="l" rtl="0">
              <a:lnSpc>
                <a:spcPct val="200000"/>
              </a:lnSpc>
              <a:spcBef>
                <a:spcPts val="0"/>
              </a:spcBef>
              <a:spcAft>
                <a:spcPts val="0"/>
              </a:spcAft>
              <a:buNone/>
            </a:pPr>
            <a:r>
              <a:rPr lang="en" sz="1400">
                <a:solidFill>
                  <a:srgbClr val="FFFFFF"/>
                </a:solidFill>
                <a:latin typeface="Times New Roman"/>
                <a:ea typeface="Times New Roman"/>
                <a:cs typeface="Times New Roman"/>
                <a:sym typeface="Times New Roman"/>
              </a:rPr>
              <a:t>The San Mateo Bridge, Dumbarton Bridge and highway segment 4 (CA Route 237) in the middle had very limited traffic flowing through. Thus, the impact of these three connections on the network as a whole is very limited.This is completely different from the Braess’s Paradox scenario in which the majority of travelers choose to travel on a “shortcut” in the middle, leaving it overwhelmingly congested.</a:t>
            </a:r>
            <a:endParaRPr sz="1400">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endParaRPr sz="1200">
              <a:solidFill>
                <a:srgbClr val="000000"/>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Further improvements</a:t>
            </a:r>
            <a:endParaRPr/>
          </a:p>
        </p:txBody>
      </p:sp>
      <p:sp>
        <p:nvSpPr>
          <p:cNvPr id="346" name="Google Shape;346;p33"/>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More situations of traffic flow</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More highways included in the network</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Express Lane, Carpool, etc.</a:t>
            </a:r>
            <a:endParaRPr sz="1800">
              <a:latin typeface="Times New Roman"/>
              <a:ea typeface="Times New Roman"/>
              <a:cs typeface="Times New Roman"/>
              <a:sym typeface="Times New Roman"/>
            </a:endParaRPr>
          </a:p>
        </p:txBody>
      </p:sp>
      <p:pic>
        <p:nvPicPr>
          <p:cNvPr id="347" name="Google Shape;347;p33"/>
          <p:cNvPicPr preferRelativeResize="0"/>
          <p:nvPr/>
        </p:nvPicPr>
        <p:blipFill rotWithShape="1">
          <a:blip r:embed="rId3">
            <a:alphaModFix/>
          </a:blip>
          <a:srcRect l="12953" t="4224" r="36567" b="46715"/>
          <a:stretch/>
        </p:blipFill>
        <p:spPr>
          <a:xfrm>
            <a:off x="1297500" y="3029300"/>
            <a:ext cx="3139224" cy="1775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References</a:t>
            </a:r>
            <a:endParaRPr/>
          </a:p>
        </p:txBody>
      </p:sp>
      <p:sp>
        <p:nvSpPr>
          <p:cNvPr id="353" name="Google Shape;353;p34"/>
          <p:cNvSpPr txBox="1">
            <a:spLocks noGrp="1"/>
          </p:cNvSpPr>
          <p:nvPr>
            <p:ph type="body" idx="1"/>
          </p:nvPr>
        </p:nvSpPr>
        <p:spPr>
          <a:xfrm>
            <a:off x="1488875" y="904775"/>
            <a:ext cx="7038900" cy="4238875"/>
          </a:xfrm>
          <a:prstGeom prst="rect">
            <a:avLst/>
          </a:prstGeom>
        </p:spPr>
        <p:txBody>
          <a:bodyPr spcFirstLastPara="1" wrap="square" lIns="91425" tIns="91425" rIns="91425" bIns="91425" anchor="t" anchorCtr="0">
            <a:normAutofit fontScale="77500" lnSpcReduction="20000"/>
          </a:bodyPr>
          <a:lstStyle/>
          <a:p>
            <a:pPr marL="457200" lvl="0" indent="-287655" algn="l" rtl="0">
              <a:lnSpc>
                <a:spcPct val="200000"/>
              </a:lnSpc>
              <a:spcBef>
                <a:spcPts val="0"/>
              </a:spcBef>
              <a:spcAft>
                <a:spcPts val="0"/>
              </a:spcAft>
              <a:buClr>
                <a:srgbClr val="FFFFFF"/>
              </a:buClr>
              <a:buSzPct val="100000"/>
              <a:buFont typeface="Times New Roman"/>
              <a:buAutoNum type="arabicPeriod"/>
            </a:pPr>
            <a:r>
              <a:rPr lang="en" sz="1200" dirty="0">
                <a:solidFill>
                  <a:srgbClr val="FFFFFF"/>
                </a:solidFill>
                <a:latin typeface="Times New Roman"/>
                <a:ea typeface="Times New Roman"/>
                <a:cs typeface="Times New Roman"/>
                <a:sym typeface="Times New Roman"/>
              </a:rPr>
              <a:t>Braess, D. “Über Ein Paradoxon Aus Der Verkehrsplanung.” </a:t>
            </a:r>
            <a:r>
              <a:rPr lang="en" sz="1200" i="1" dirty="0">
                <a:solidFill>
                  <a:srgbClr val="FFFFFF"/>
                </a:solidFill>
                <a:latin typeface="Times New Roman"/>
                <a:ea typeface="Times New Roman"/>
                <a:cs typeface="Times New Roman"/>
                <a:sym typeface="Times New Roman"/>
              </a:rPr>
              <a:t>Unternehmensforschung Operations Research - Recherche Opérationnelle</a:t>
            </a:r>
            <a:r>
              <a:rPr lang="en" sz="1200" dirty="0">
                <a:solidFill>
                  <a:srgbClr val="FFFFFF"/>
                </a:solidFill>
                <a:latin typeface="Times New Roman"/>
                <a:ea typeface="Times New Roman"/>
                <a:cs typeface="Times New Roman"/>
                <a:sym typeface="Times New Roman"/>
              </a:rPr>
              <a:t>, vol. 12, no. 1, 1968, pp. 258–268., doi:10.1007/bf01918335.</a:t>
            </a:r>
            <a:endParaRPr sz="1200" dirty="0">
              <a:solidFill>
                <a:srgbClr val="FFFFFF"/>
              </a:solidFill>
              <a:latin typeface="Times New Roman"/>
              <a:ea typeface="Times New Roman"/>
              <a:cs typeface="Times New Roman"/>
              <a:sym typeface="Times New Roman"/>
            </a:endParaRPr>
          </a:p>
          <a:p>
            <a:pPr marL="457200" lvl="0" indent="-287655" algn="l" rtl="0">
              <a:lnSpc>
                <a:spcPct val="200000"/>
              </a:lnSpc>
              <a:spcBef>
                <a:spcPts val="0"/>
              </a:spcBef>
              <a:spcAft>
                <a:spcPts val="0"/>
              </a:spcAft>
              <a:buClr>
                <a:srgbClr val="FFFFFF"/>
              </a:buClr>
              <a:buSzPct val="100000"/>
              <a:buFont typeface="Times New Roman"/>
              <a:buAutoNum type="arabicPeriod"/>
            </a:pPr>
            <a:r>
              <a:rPr lang="en" sz="1200" dirty="0">
                <a:solidFill>
                  <a:srgbClr val="FFFFFF"/>
                </a:solidFill>
                <a:latin typeface="Times New Roman"/>
                <a:ea typeface="Times New Roman"/>
                <a:cs typeface="Times New Roman"/>
                <a:sym typeface="Times New Roman"/>
              </a:rPr>
              <a:t>Pas, Eric I., and Shari L. Principio. “Braess' Paradox: Some New Insights.” </a:t>
            </a:r>
            <a:r>
              <a:rPr lang="en" sz="1200" i="1" dirty="0">
                <a:solidFill>
                  <a:srgbClr val="FFFFFF"/>
                </a:solidFill>
                <a:latin typeface="Times New Roman"/>
                <a:ea typeface="Times New Roman"/>
                <a:cs typeface="Times New Roman"/>
                <a:sym typeface="Times New Roman"/>
              </a:rPr>
              <a:t>Transportation Research Part B: Methodological</a:t>
            </a:r>
            <a:r>
              <a:rPr lang="en" sz="1200" dirty="0">
                <a:solidFill>
                  <a:srgbClr val="FFFFFF"/>
                </a:solidFill>
                <a:latin typeface="Times New Roman"/>
                <a:ea typeface="Times New Roman"/>
                <a:cs typeface="Times New Roman"/>
                <a:sym typeface="Times New Roman"/>
              </a:rPr>
              <a:t>, vol. 31, no. 3, 1997, pp. 265–276., doi:10.1016/s0191-2615(96)00024-0.</a:t>
            </a:r>
            <a:endParaRPr sz="1200" dirty="0">
              <a:solidFill>
                <a:srgbClr val="FFFFFF"/>
              </a:solidFill>
              <a:latin typeface="Times New Roman"/>
              <a:ea typeface="Times New Roman"/>
              <a:cs typeface="Times New Roman"/>
              <a:sym typeface="Times New Roman"/>
            </a:endParaRPr>
          </a:p>
          <a:p>
            <a:pPr marL="457200" lvl="0" indent="-287655" algn="l" rtl="0">
              <a:lnSpc>
                <a:spcPct val="200000"/>
              </a:lnSpc>
              <a:spcBef>
                <a:spcPts val="0"/>
              </a:spcBef>
              <a:spcAft>
                <a:spcPts val="0"/>
              </a:spcAft>
              <a:buClr>
                <a:srgbClr val="FFFFFF"/>
              </a:buClr>
              <a:buSzPct val="100000"/>
              <a:buFont typeface="Times New Roman"/>
              <a:buAutoNum type="arabicPeriod"/>
            </a:pPr>
            <a:r>
              <a:rPr lang="en" sz="1200" dirty="0">
                <a:solidFill>
                  <a:srgbClr val="FFFFFF"/>
                </a:solidFill>
                <a:latin typeface="Times New Roman"/>
                <a:ea typeface="Times New Roman"/>
                <a:cs typeface="Times New Roman"/>
                <a:sym typeface="Times New Roman"/>
              </a:rPr>
              <a:t>Youn, Hyejin, et al. “The Price of Anarchy in Transportation Networks: Efficiency and Optimality Control.” </a:t>
            </a:r>
            <a:r>
              <a:rPr lang="en" sz="1200" i="1" dirty="0">
                <a:solidFill>
                  <a:srgbClr val="FFFFFF"/>
                </a:solidFill>
                <a:latin typeface="Times New Roman"/>
                <a:ea typeface="Times New Roman"/>
                <a:cs typeface="Times New Roman"/>
                <a:sym typeface="Times New Roman"/>
              </a:rPr>
              <a:t>ArXiv.org</a:t>
            </a:r>
            <a:r>
              <a:rPr lang="en" sz="1200" dirty="0">
                <a:solidFill>
                  <a:srgbClr val="FFFFFF"/>
                </a:solidFill>
                <a:latin typeface="Times New Roman"/>
                <a:ea typeface="Times New Roman"/>
                <a:cs typeface="Times New Roman"/>
                <a:sym typeface="Times New Roman"/>
              </a:rPr>
              <a:t>, 7 Aug. 2008, arxiv.org/abs/0712.1598.</a:t>
            </a:r>
            <a:endParaRPr sz="1200" dirty="0">
              <a:solidFill>
                <a:srgbClr val="FFFFFF"/>
              </a:solidFill>
              <a:latin typeface="Times New Roman"/>
              <a:ea typeface="Times New Roman"/>
              <a:cs typeface="Times New Roman"/>
              <a:sym typeface="Times New Roman"/>
            </a:endParaRPr>
          </a:p>
          <a:p>
            <a:pPr marL="457200" lvl="0" indent="-287655" algn="l" rtl="0">
              <a:lnSpc>
                <a:spcPct val="200000"/>
              </a:lnSpc>
              <a:spcBef>
                <a:spcPts val="0"/>
              </a:spcBef>
              <a:spcAft>
                <a:spcPts val="0"/>
              </a:spcAft>
              <a:buClr>
                <a:srgbClr val="FFFFFF"/>
              </a:buClr>
              <a:buSzPct val="100000"/>
              <a:buFont typeface="Times New Roman"/>
              <a:buAutoNum type="arabicPeriod"/>
            </a:pPr>
            <a:r>
              <a:rPr lang="en" sz="1200" dirty="0">
                <a:solidFill>
                  <a:srgbClr val="FFFFFF"/>
                </a:solidFill>
                <a:latin typeface="Times New Roman"/>
                <a:ea typeface="Times New Roman"/>
                <a:cs typeface="Times New Roman"/>
                <a:sym typeface="Times New Roman"/>
              </a:rPr>
              <a:t>Willingham, AJ. “Commuters Waste an Average of 54 Hours a Year Stalled in Traffic, Study Says.” </a:t>
            </a:r>
            <a:r>
              <a:rPr lang="en" sz="1200" i="1" dirty="0">
                <a:solidFill>
                  <a:srgbClr val="FFFFFF"/>
                </a:solidFill>
                <a:latin typeface="Times New Roman"/>
                <a:ea typeface="Times New Roman"/>
                <a:cs typeface="Times New Roman"/>
                <a:sym typeface="Times New Roman"/>
              </a:rPr>
              <a:t>CNN</a:t>
            </a:r>
            <a:r>
              <a:rPr lang="en" sz="1200" dirty="0">
                <a:solidFill>
                  <a:srgbClr val="FFFFFF"/>
                </a:solidFill>
                <a:latin typeface="Times New Roman"/>
                <a:ea typeface="Times New Roman"/>
                <a:cs typeface="Times New Roman"/>
                <a:sym typeface="Times New Roman"/>
              </a:rPr>
              <a:t>, Cable News Network, 22 Aug. 2019, www.cnn.com/2019/08/22/us/traffic-commute-gridlock-transportation-study-trnd.</a:t>
            </a:r>
            <a:endParaRPr sz="1200" dirty="0">
              <a:solidFill>
                <a:srgbClr val="FFFFFF"/>
              </a:solidFill>
              <a:latin typeface="Times New Roman"/>
              <a:ea typeface="Times New Roman"/>
              <a:cs typeface="Times New Roman"/>
              <a:sym typeface="Times New Roman"/>
            </a:endParaRPr>
          </a:p>
          <a:p>
            <a:pPr marL="457200" lvl="0" indent="-287655" algn="l" rtl="0">
              <a:lnSpc>
                <a:spcPct val="200000"/>
              </a:lnSpc>
              <a:spcBef>
                <a:spcPts val="0"/>
              </a:spcBef>
              <a:spcAft>
                <a:spcPts val="0"/>
              </a:spcAft>
              <a:buClr>
                <a:srgbClr val="FFFFFF"/>
              </a:buClr>
              <a:buSzPct val="100000"/>
              <a:buFont typeface="Times New Roman"/>
              <a:buAutoNum type="arabicPeriod"/>
            </a:pPr>
            <a:r>
              <a:rPr lang="en" sz="1200" dirty="0">
                <a:solidFill>
                  <a:srgbClr val="FFFFFF"/>
                </a:solidFill>
                <a:latin typeface="Times New Roman"/>
                <a:ea typeface="Times New Roman"/>
                <a:cs typeface="Times New Roman"/>
                <a:sym typeface="Times New Roman"/>
              </a:rPr>
              <a:t>“San Francisco–Oakland Bay Bridge.” </a:t>
            </a:r>
            <a:r>
              <a:rPr lang="en" sz="1200" i="1" dirty="0">
                <a:solidFill>
                  <a:srgbClr val="FFFFFF"/>
                </a:solidFill>
                <a:latin typeface="Times New Roman"/>
                <a:ea typeface="Times New Roman"/>
                <a:cs typeface="Times New Roman"/>
                <a:sym typeface="Times New Roman"/>
              </a:rPr>
              <a:t>Wikipedia</a:t>
            </a:r>
            <a:r>
              <a:rPr lang="en" sz="1200" dirty="0">
                <a:solidFill>
                  <a:srgbClr val="FFFFFF"/>
                </a:solidFill>
                <a:latin typeface="Times New Roman"/>
                <a:ea typeface="Times New Roman"/>
                <a:cs typeface="Times New Roman"/>
                <a:sym typeface="Times New Roman"/>
              </a:rPr>
              <a:t>, Wikimedia Foundation, 4 Feb. 2021, en.wikipedia.org/wiki/San_Francisco–Oakland_Bay_Bridge.</a:t>
            </a:r>
            <a:endParaRPr sz="1200" dirty="0">
              <a:solidFill>
                <a:srgbClr val="FFFFFF"/>
              </a:solidFill>
              <a:latin typeface="Times New Roman"/>
              <a:ea typeface="Times New Roman"/>
              <a:cs typeface="Times New Roman"/>
              <a:sym typeface="Times New Roman"/>
            </a:endParaRPr>
          </a:p>
          <a:p>
            <a:pPr marL="457200" lvl="0" indent="-287655" algn="l" rtl="0">
              <a:lnSpc>
                <a:spcPct val="200000"/>
              </a:lnSpc>
              <a:spcBef>
                <a:spcPts val="0"/>
              </a:spcBef>
              <a:spcAft>
                <a:spcPts val="0"/>
              </a:spcAft>
              <a:buClr>
                <a:srgbClr val="FFFFFF"/>
              </a:buClr>
              <a:buSzPct val="100000"/>
              <a:buFont typeface="Times New Roman"/>
              <a:buAutoNum type="arabicPeriod"/>
            </a:pPr>
            <a:r>
              <a:rPr lang="en" sz="1200" dirty="0">
                <a:solidFill>
                  <a:srgbClr val="FFFFFF"/>
                </a:solidFill>
                <a:latin typeface="Times New Roman"/>
                <a:ea typeface="Times New Roman"/>
                <a:cs typeface="Times New Roman"/>
                <a:sym typeface="Times New Roman"/>
              </a:rPr>
              <a:t>Roughgarden, Tim. “On the Severity of Braess's Paradox: Designing Networks for Selfish Users Is Hard.” </a:t>
            </a:r>
            <a:r>
              <a:rPr lang="en" sz="1200" i="1" dirty="0">
                <a:solidFill>
                  <a:srgbClr val="FFFFFF"/>
                </a:solidFill>
                <a:latin typeface="Times New Roman"/>
                <a:ea typeface="Times New Roman"/>
                <a:cs typeface="Times New Roman"/>
                <a:sym typeface="Times New Roman"/>
              </a:rPr>
              <a:t>Journal of Computer and System Sciences</a:t>
            </a:r>
            <a:r>
              <a:rPr lang="en" sz="1200" dirty="0">
                <a:solidFill>
                  <a:srgbClr val="FFFFFF"/>
                </a:solidFill>
                <a:latin typeface="Times New Roman"/>
                <a:ea typeface="Times New Roman"/>
                <a:cs typeface="Times New Roman"/>
                <a:sym typeface="Times New Roman"/>
              </a:rPr>
              <a:t>, Academic Press, 28 Feb. 2006, www.sciencedirect.com/science/article/pii/S0022000006000109.</a:t>
            </a:r>
            <a:endParaRPr sz="1200" dirty="0">
              <a:solidFill>
                <a:srgbClr val="FFFFFF"/>
              </a:solidFill>
              <a:latin typeface="Times New Roman"/>
              <a:ea typeface="Times New Roman"/>
              <a:cs typeface="Times New Roman"/>
              <a:sym typeface="Times New Roman"/>
            </a:endParaRPr>
          </a:p>
          <a:p>
            <a:pPr marL="457200" lvl="0" indent="-287655" algn="l" rtl="0">
              <a:lnSpc>
                <a:spcPct val="200000"/>
              </a:lnSpc>
              <a:spcBef>
                <a:spcPts val="0"/>
              </a:spcBef>
              <a:spcAft>
                <a:spcPts val="0"/>
              </a:spcAft>
              <a:buClr>
                <a:srgbClr val="FFFFFF"/>
              </a:buClr>
              <a:buSzPct val="100000"/>
              <a:buFont typeface="Times New Roman"/>
              <a:buAutoNum type="arabicPeriod"/>
            </a:pPr>
            <a:r>
              <a:rPr lang="en" sz="1200" dirty="0">
                <a:solidFill>
                  <a:srgbClr val="FFFFFF"/>
                </a:solidFill>
                <a:latin typeface="Times New Roman"/>
                <a:ea typeface="Times New Roman"/>
                <a:cs typeface="Times New Roman"/>
                <a:sym typeface="Times New Roman"/>
              </a:rPr>
              <a:t>Burke, Charles, et al. “The Identification of Partial Capacity Braess Paradoxes: Implications for Road Investment” </a:t>
            </a:r>
            <a:r>
              <a:rPr lang="en" sz="1200" i="1" dirty="0">
                <a:solidFill>
                  <a:srgbClr val="FFFFFF"/>
                </a:solidFill>
                <a:latin typeface="Times New Roman"/>
                <a:ea typeface="Times New Roman"/>
                <a:cs typeface="Times New Roman"/>
                <a:sym typeface="Times New Roman"/>
              </a:rPr>
              <a:t>McMaster University</a:t>
            </a:r>
            <a:r>
              <a:rPr lang="en" sz="1200" dirty="0">
                <a:solidFill>
                  <a:srgbClr val="FFFFFF"/>
                </a:solidFill>
                <a:latin typeface="Times New Roman"/>
                <a:ea typeface="Times New Roman"/>
                <a:cs typeface="Times New Roman"/>
                <a:sym typeface="Times New Roman"/>
              </a:rPr>
              <a:t>, https://ctrf.ca/wp-content/uploads/2015/02/2014CTRF_S06_2_Regular.pdf</a:t>
            </a:r>
            <a:endParaRPr dirty="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Introduction</a:t>
            </a:r>
            <a:endParaRPr/>
          </a:p>
        </p:txBody>
      </p:sp>
      <p:sp>
        <p:nvSpPr>
          <p:cNvPr id="148" name="Google Shape;148;p15"/>
          <p:cNvSpPr txBox="1">
            <a:spLocks noGrp="1"/>
          </p:cNvSpPr>
          <p:nvPr>
            <p:ph type="body" idx="1"/>
          </p:nvPr>
        </p:nvSpPr>
        <p:spPr>
          <a:xfrm>
            <a:off x="1297500" y="968900"/>
            <a:ext cx="7038900" cy="341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dirty="0">
                <a:latin typeface="Times New Roman"/>
                <a:ea typeface="Times New Roman"/>
                <a:cs typeface="Times New Roman"/>
                <a:sym typeface="Times New Roman"/>
              </a:rPr>
              <a:t>Braess’s Paradox</a:t>
            </a:r>
            <a:r>
              <a:rPr lang="en" sz="1600" dirty="0">
                <a:latin typeface="Times New Roman"/>
                <a:ea typeface="Times New Roman"/>
                <a:cs typeface="Times New Roman"/>
                <a:sym typeface="Times New Roman"/>
              </a:rPr>
              <a:t>: Adding a connection might lead to slower overall traffic.</a:t>
            </a:r>
            <a:endParaRPr sz="1600" dirty="0">
              <a:latin typeface="Times New Roman"/>
              <a:ea typeface="Times New Roman"/>
              <a:cs typeface="Times New Roman"/>
              <a:sym typeface="Times New Roman"/>
            </a:endParaRPr>
          </a:p>
          <a:p>
            <a:pPr marL="0" lvl="0" indent="0" algn="l" rtl="0">
              <a:spcBef>
                <a:spcPts val="1200"/>
              </a:spcBef>
              <a:spcAft>
                <a:spcPts val="0"/>
              </a:spcAft>
              <a:buNone/>
            </a:pPr>
            <a:r>
              <a:rPr lang="en" sz="1600" dirty="0">
                <a:latin typeface="Times New Roman"/>
                <a:ea typeface="Times New Roman"/>
                <a:cs typeface="Times New Roman"/>
                <a:sym typeface="Times New Roman"/>
              </a:rPr>
              <a:t>Now suppose a new path connecting junction A and B that doesn’t take time is added, it seems optimal to go via START - A - B - END, as (4000/100) &lt; 45. Thus, all 4000 drivers will make the same decision to go on that route. Under this situation each car will use:</a:t>
            </a:r>
            <a:endParaRPr sz="1600" dirty="0">
              <a:latin typeface="Times New Roman"/>
              <a:ea typeface="Times New Roman"/>
              <a:cs typeface="Times New Roman"/>
              <a:sym typeface="Times New Roman"/>
            </a:endParaRPr>
          </a:p>
          <a:p>
            <a:pPr marL="0" lvl="0" indent="0" algn="l" rtl="0">
              <a:spcBef>
                <a:spcPts val="1200"/>
              </a:spcBef>
              <a:spcAft>
                <a:spcPts val="0"/>
              </a:spcAft>
              <a:buNone/>
            </a:pPr>
            <a:r>
              <a:rPr lang="en" sz="1600" dirty="0">
                <a:latin typeface="Times New Roman"/>
                <a:ea typeface="Times New Roman"/>
                <a:cs typeface="Times New Roman"/>
                <a:sym typeface="Times New Roman"/>
              </a:rPr>
              <a:t>(4000/100)  + （4000/100） = 80 minutes</a:t>
            </a:r>
            <a:endParaRPr sz="1600" dirty="0">
              <a:latin typeface="Times New Roman"/>
              <a:ea typeface="Times New Roman"/>
              <a:cs typeface="Times New Roman"/>
              <a:sym typeface="Times New Roman"/>
            </a:endParaRPr>
          </a:p>
          <a:p>
            <a:pPr marL="0" lvl="0" indent="0" algn="l" rtl="0">
              <a:spcBef>
                <a:spcPts val="1200"/>
              </a:spcBef>
              <a:spcAft>
                <a:spcPts val="0"/>
              </a:spcAft>
              <a:buNone/>
            </a:pPr>
            <a:endParaRPr sz="1800" dirty="0">
              <a:latin typeface="Times New Roman"/>
              <a:ea typeface="Times New Roman"/>
              <a:cs typeface="Times New Roman"/>
              <a:sym typeface="Times New Roman"/>
            </a:endParaRPr>
          </a:p>
          <a:p>
            <a:pPr marL="0" lvl="0" indent="0" algn="l" rtl="0">
              <a:spcBef>
                <a:spcPts val="1200"/>
              </a:spcBef>
              <a:spcAft>
                <a:spcPts val="0"/>
              </a:spcAft>
              <a:buNone/>
            </a:pPr>
            <a:endParaRPr sz="1800" dirty="0">
              <a:latin typeface="Times New Roman"/>
              <a:ea typeface="Times New Roman"/>
              <a:cs typeface="Times New Roman"/>
              <a:sym typeface="Times New Roman"/>
            </a:endParaRPr>
          </a:p>
          <a:p>
            <a:pPr marL="0" lvl="0" indent="0" algn="l" rtl="0">
              <a:spcBef>
                <a:spcPts val="1200"/>
              </a:spcBef>
              <a:spcAft>
                <a:spcPts val="0"/>
              </a:spcAft>
              <a:buNone/>
            </a:pPr>
            <a:endParaRPr sz="1800" dirty="0">
              <a:latin typeface="Times New Roman"/>
              <a:ea typeface="Times New Roman"/>
              <a:cs typeface="Times New Roman"/>
              <a:sym typeface="Times New Roman"/>
            </a:endParaRPr>
          </a:p>
          <a:p>
            <a:pPr marL="0" lvl="0" indent="0" algn="l" rtl="0">
              <a:spcBef>
                <a:spcPts val="1200"/>
              </a:spcBef>
              <a:spcAft>
                <a:spcPts val="1200"/>
              </a:spcAft>
              <a:buNone/>
            </a:pPr>
            <a:endParaRPr sz="1800" dirty="0">
              <a:latin typeface="Times New Roman"/>
              <a:ea typeface="Times New Roman"/>
              <a:cs typeface="Times New Roman"/>
              <a:sym typeface="Times New Roman"/>
            </a:endParaRPr>
          </a:p>
        </p:txBody>
      </p:sp>
      <p:pic>
        <p:nvPicPr>
          <p:cNvPr id="149" name="Google Shape;149;p15"/>
          <p:cNvPicPr preferRelativeResize="0"/>
          <p:nvPr/>
        </p:nvPicPr>
        <p:blipFill>
          <a:blip r:embed="rId3">
            <a:alphaModFix/>
          </a:blip>
          <a:stretch>
            <a:fillRect/>
          </a:stretch>
        </p:blipFill>
        <p:spPr>
          <a:xfrm>
            <a:off x="1435400" y="3213200"/>
            <a:ext cx="5096224" cy="1930300"/>
          </a:xfrm>
          <a:prstGeom prst="rect">
            <a:avLst/>
          </a:prstGeom>
          <a:noFill/>
          <a:ln>
            <a:noFill/>
          </a:ln>
        </p:spPr>
      </p:pic>
      <p:cxnSp>
        <p:nvCxnSpPr>
          <p:cNvPr id="150" name="Google Shape;150;p15"/>
          <p:cNvCxnSpPr/>
          <p:nvPr/>
        </p:nvCxnSpPr>
        <p:spPr>
          <a:xfrm flipH="1">
            <a:off x="4019075" y="3636325"/>
            <a:ext cx="12000" cy="1029000"/>
          </a:xfrm>
          <a:prstGeom prst="straightConnector1">
            <a:avLst/>
          </a:prstGeom>
          <a:noFill/>
          <a:ln w="114300" cap="flat" cmpd="sng">
            <a:solidFill>
              <a:srgbClr val="FF0000"/>
            </a:solidFill>
            <a:prstDash val="solid"/>
            <a:round/>
            <a:headEnd type="none" w="med" len="med"/>
            <a:tailEnd type="none" w="med" len="med"/>
          </a:ln>
        </p:spPr>
      </p:cxnSp>
      <p:sp>
        <p:nvSpPr>
          <p:cNvPr id="151" name="Google Shape;151;p15"/>
          <p:cNvSpPr txBox="1"/>
          <p:nvPr/>
        </p:nvSpPr>
        <p:spPr>
          <a:xfrm>
            <a:off x="4019075" y="3983225"/>
            <a:ext cx="80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0 mins</a:t>
            </a: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Introduction</a:t>
            </a:r>
            <a:endParaRPr/>
          </a:p>
        </p:txBody>
      </p:sp>
      <p:sp>
        <p:nvSpPr>
          <p:cNvPr id="157" name="Google Shape;157;p16"/>
          <p:cNvSpPr txBox="1">
            <a:spLocks noGrp="1"/>
          </p:cNvSpPr>
          <p:nvPr>
            <p:ph type="body" idx="1"/>
          </p:nvPr>
        </p:nvSpPr>
        <p:spPr>
          <a:xfrm>
            <a:off x="1297500" y="1220500"/>
            <a:ext cx="7038900" cy="325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dirty="0">
                <a:solidFill>
                  <a:srgbClr val="FFFFFF"/>
                </a:solidFill>
                <a:latin typeface="Times New Roman"/>
                <a:ea typeface="Times New Roman"/>
                <a:cs typeface="Times New Roman"/>
                <a:sym typeface="Times New Roman"/>
              </a:rPr>
              <a:t>In this research, we will mathematically model the traffic and highway networks of San Francisco Bay Area and determine the occurrences of Braess’s paradox in it. We will compare the modeled traffic situations before and after certain connections are removed to determine it.</a:t>
            </a:r>
            <a:endParaRPr sz="1500" dirty="0">
              <a:solidFill>
                <a:srgbClr val="FFFFFF"/>
              </a:solidFill>
              <a:latin typeface="Times New Roman"/>
              <a:ea typeface="Times New Roman"/>
              <a:cs typeface="Times New Roman"/>
              <a:sym typeface="Times New Roman"/>
            </a:endParaRPr>
          </a:p>
          <a:p>
            <a:pPr marL="0" lvl="0" indent="0" algn="l" rtl="0">
              <a:spcBef>
                <a:spcPts val="1200"/>
              </a:spcBef>
              <a:spcAft>
                <a:spcPts val="1200"/>
              </a:spcAft>
              <a:buNone/>
            </a:pPr>
            <a:endParaRPr sz="1500" dirty="0">
              <a:solidFill>
                <a:srgbClr val="FFFFFF"/>
              </a:solidFill>
              <a:latin typeface="Times New Roman"/>
              <a:ea typeface="Times New Roman"/>
              <a:cs typeface="Times New Roman"/>
              <a:sym typeface="Times New Roman"/>
            </a:endParaRPr>
          </a:p>
        </p:txBody>
      </p:sp>
      <p:pic>
        <p:nvPicPr>
          <p:cNvPr id="158" name="Google Shape;158;p16"/>
          <p:cNvPicPr preferRelativeResize="0"/>
          <p:nvPr/>
        </p:nvPicPr>
        <p:blipFill>
          <a:blip r:embed="rId3">
            <a:alphaModFix/>
          </a:blip>
          <a:stretch>
            <a:fillRect/>
          </a:stretch>
        </p:blipFill>
        <p:spPr>
          <a:xfrm>
            <a:off x="1447128" y="2409750"/>
            <a:ext cx="4027648" cy="2686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64" name="Google Shape;164;p17"/>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5" name="Google Shape;165;p17"/>
          <p:cNvPicPr preferRelativeResize="0"/>
          <p:nvPr/>
        </p:nvPicPr>
        <p:blipFill rotWithShape="1">
          <a:blip r:embed="rId3">
            <a:alphaModFix/>
          </a:blip>
          <a:srcRect t="28832" r="9123" b="10236"/>
          <a:stretch/>
        </p:blipFill>
        <p:spPr>
          <a:xfrm>
            <a:off x="1447350" y="42600"/>
            <a:ext cx="6100425" cy="5058299"/>
          </a:xfrm>
          <a:prstGeom prst="rect">
            <a:avLst/>
          </a:prstGeom>
          <a:noFill/>
          <a:ln>
            <a:noFill/>
          </a:ln>
        </p:spPr>
      </p:pic>
      <p:sp>
        <p:nvSpPr>
          <p:cNvPr id="166" name="Google Shape;166;p17"/>
          <p:cNvSpPr/>
          <p:nvPr/>
        </p:nvSpPr>
        <p:spPr>
          <a:xfrm>
            <a:off x="6830175" y="4234425"/>
            <a:ext cx="717600" cy="710700"/>
          </a:xfrm>
          <a:prstGeom prst="ellipse">
            <a:avLst/>
          </a:prstGeom>
          <a:noFill/>
          <a:ln w="1143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3095025" y="917950"/>
            <a:ext cx="864300" cy="914100"/>
          </a:xfrm>
          <a:prstGeom prst="ellipse">
            <a:avLst/>
          </a:prstGeom>
          <a:noFill/>
          <a:ln w="1143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3392115" y="1196175"/>
            <a:ext cx="3629350" cy="3468850"/>
          </a:xfrm>
          <a:custGeom>
            <a:avLst/>
            <a:gdLst/>
            <a:ahLst/>
            <a:cxnLst/>
            <a:rect l="l" t="t" r="r" b="b"/>
            <a:pathLst>
              <a:path w="145174" h="138754" extrusionOk="0">
                <a:moveTo>
                  <a:pt x="678" y="0"/>
                </a:moveTo>
                <a:cubicBezTo>
                  <a:pt x="758" y="2073"/>
                  <a:pt x="997" y="9330"/>
                  <a:pt x="1156" y="12440"/>
                </a:cubicBezTo>
                <a:cubicBezTo>
                  <a:pt x="1315" y="15550"/>
                  <a:pt x="757" y="15550"/>
                  <a:pt x="1634" y="18660"/>
                </a:cubicBezTo>
                <a:cubicBezTo>
                  <a:pt x="2511" y="21770"/>
                  <a:pt x="6419" y="27910"/>
                  <a:pt x="6419" y="31100"/>
                </a:cubicBezTo>
                <a:cubicBezTo>
                  <a:pt x="6419" y="34290"/>
                  <a:pt x="2671" y="35884"/>
                  <a:pt x="1634" y="37798"/>
                </a:cubicBezTo>
                <a:cubicBezTo>
                  <a:pt x="597" y="39712"/>
                  <a:pt x="-200" y="39473"/>
                  <a:pt x="199" y="42583"/>
                </a:cubicBezTo>
                <a:cubicBezTo>
                  <a:pt x="598" y="45693"/>
                  <a:pt x="1236" y="52630"/>
                  <a:pt x="4027" y="56458"/>
                </a:cubicBezTo>
                <a:cubicBezTo>
                  <a:pt x="6818" y="60286"/>
                  <a:pt x="13995" y="64114"/>
                  <a:pt x="16945" y="65549"/>
                </a:cubicBezTo>
                <a:cubicBezTo>
                  <a:pt x="19896" y="66985"/>
                  <a:pt x="18142" y="62200"/>
                  <a:pt x="21730" y="65071"/>
                </a:cubicBezTo>
                <a:cubicBezTo>
                  <a:pt x="25319" y="67942"/>
                  <a:pt x="33691" y="77830"/>
                  <a:pt x="38476" y="82774"/>
                </a:cubicBezTo>
                <a:cubicBezTo>
                  <a:pt x="43261" y="87718"/>
                  <a:pt x="45893" y="91945"/>
                  <a:pt x="50438" y="94736"/>
                </a:cubicBezTo>
                <a:cubicBezTo>
                  <a:pt x="54984" y="97527"/>
                  <a:pt x="60964" y="97128"/>
                  <a:pt x="65749" y="99520"/>
                </a:cubicBezTo>
                <a:cubicBezTo>
                  <a:pt x="70534" y="101912"/>
                  <a:pt x="74920" y="105422"/>
                  <a:pt x="79146" y="109090"/>
                </a:cubicBezTo>
                <a:cubicBezTo>
                  <a:pt x="83372" y="112758"/>
                  <a:pt x="87997" y="118899"/>
                  <a:pt x="91107" y="121530"/>
                </a:cubicBezTo>
                <a:cubicBezTo>
                  <a:pt x="94217" y="124162"/>
                  <a:pt x="88795" y="122008"/>
                  <a:pt x="97806" y="124879"/>
                </a:cubicBezTo>
                <a:cubicBezTo>
                  <a:pt x="106817" y="127750"/>
                  <a:pt x="137279" y="136442"/>
                  <a:pt x="145174" y="138754"/>
                </a:cubicBezTo>
              </a:path>
            </a:pathLst>
          </a:custGeom>
          <a:noFill/>
          <a:ln w="114300" cap="flat" cmpd="sng">
            <a:solidFill>
              <a:srgbClr val="666666"/>
            </a:solidFill>
            <a:prstDash val="solid"/>
            <a:round/>
            <a:headEnd type="none" w="med" len="med"/>
            <a:tailEnd type="none" w="med" len="med"/>
          </a:ln>
        </p:spPr>
      </p:sp>
      <p:sp>
        <p:nvSpPr>
          <p:cNvPr id="169" name="Google Shape;169;p17"/>
          <p:cNvSpPr/>
          <p:nvPr/>
        </p:nvSpPr>
        <p:spPr>
          <a:xfrm>
            <a:off x="3397100" y="793452"/>
            <a:ext cx="3636325" cy="3859625"/>
          </a:xfrm>
          <a:custGeom>
            <a:avLst/>
            <a:gdLst/>
            <a:ahLst/>
            <a:cxnLst/>
            <a:rect l="l" t="t" r="r" b="b"/>
            <a:pathLst>
              <a:path w="145453" h="154385" extrusionOk="0">
                <a:moveTo>
                  <a:pt x="0" y="15630"/>
                </a:moveTo>
                <a:cubicBezTo>
                  <a:pt x="1435" y="14514"/>
                  <a:pt x="5662" y="11245"/>
                  <a:pt x="8612" y="8932"/>
                </a:cubicBezTo>
                <a:cubicBezTo>
                  <a:pt x="11563" y="6620"/>
                  <a:pt x="14354" y="3191"/>
                  <a:pt x="17703" y="1755"/>
                </a:cubicBezTo>
                <a:cubicBezTo>
                  <a:pt x="21052" y="320"/>
                  <a:pt x="26874" y="-319"/>
                  <a:pt x="28708" y="319"/>
                </a:cubicBezTo>
                <a:cubicBezTo>
                  <a:pt x="30542" y="957"/>
                  <a:pt x="27273" y="4226"/>
                  <a:pt x="28708" y="5582"/>
                </a:cubicBezTo>
                <a:cubicBezTo>
                  <a:pt x="30143" y="6938"/>
                  <a:pt x="34210" y="7337"/>
                  <a:pt x="37320" y="8453"/>
                </a:cubicBezTo>
                <a:cubicBezTo>
                  <a:pt x="40430" y="9570"/>
                  <a:pt x="44976" y="10766"/>
                  <a:pt x="47368" y="12281"/>
                </a:cubicBezTo>
                <a:cubicBezTo>
                  <a:pt x="49760" y="13796"/>
                  <a:pt x="50318" y="16109"/>
                  <a:pt x="51674" y="17544"/>
                </a:cubicBezTo>
                <a:cubicBezTo>
                  <a:pt x="53030" y="18979"/>
                  <a:pt x="53987" y="18899"/>
                  <a:pt x="55502" y="20893"/>
                </a:cubicBezTo>
                <a:cubicBezTo>
                  <a:pt x="57017" y="22887"/>
                  <a:pt x="57256" y="25439"/>
                  <a:pt x="60765" y="29506"/>
                </a:cubicBezTo>
                <a:cubicBezTo>
                  <a:pt x="64274" y="33573"/>
                  <a:pt x="72727" y="41707"/>
                  <a:pt x="76555" y="45295"/>
                </a:cubicBezTo>
                <a:cubicBezTo>
                  <a:pt x="80383" y="48883"/>
                  <a:pt x="81259" y="48086"/>
                  <a:pt x="83731" y="51036"/>
                </a:cubicBezTo>
                <a:cubicBezTo>
                  <a:pt x="86203" y="53987"/>
                  <a:pt x="88277" y="57735"/>
                  <a:pt x="91387" y="62998"/>
                </a:cubicBezTo>
                <a:cubicBezTo>
                  <a:pt x="94497" y="68261"/>
                  <a:pt x="100398" y="78468"/>
                  <a:pt x="102392" y="82615"/>
                </a:cubicBezTo>
                <a:cubicBezTo>
                  <a:pt x="104386" y="86762"/>
                  <a:pt x="102392" y="86602"/>
                  <a:pt x="103349" y="87878"/>
                </a:cubicBezTo>
                <a:cubicBezTo>
                  <a:pt x="104306" y="89154"/>
                  <a:pt x="106538" y="88596"/>
                  <a:pt x="108133" y="90271"/>
                </a:cubicBezTo>
                <a:cubicBezTo>
                  <a:pt x="109728" y="91946"/>
                  <a:pt x="109489" y="94736"/>
                  <a:pt x="112918" y="97926"/>
                </a:cubicBezTo>
                <a:cubicBezTo>
                  <a:pt x="116347" y="101116"/>
                  <a:pt x="124800" y="105900"/>
                  <a:pt x="128707" y="109409"/>
                </a:cubicBezTo>
                <a:cubicBezTo>
                  <a:pt x="132615" y="112918"/>
                  <a:pt x="134688" y="115630"/>
                  <a:pt x="136363" y="118979"/>
                </a:cubicBezTo>
                <a:cubicBezTo>
                  <a:pt x="138038" y="122328"/>
                  <a:pt x="137240" y="123604"/>
                  <a:pt x="138755" y="129505"/>
                </a:cubicBezTo>
                <a:cubicBezTo>
                  <a:pt x="140270" y="135406"/>
                  <a:pt x="144337" y="150238"/>
                  <a:pt x="145453" y="154385"/>
                </a:cubicBezTo>
              </a:path>
            </a:pathLst>
          </a:custGeom>
          <a:noFill/>
          <a:ln w="114300" cap="flat" cmpd="sng">
            <a:solidFill>
              <a:srgbClr val="666666"/>
            </a:solidFill>
            <a:prstDash val="solid"/>
            <a:round/>
            <a:headEnd type="none" w="med" len="med"/>
            <a:tailEnd type="none" w="med" len="med"/>
          </a:ln>
        </p:spPr>
      </p:sp>
      <p:sp>
        <p:nvSpPr>
          <p:cNvPr id="170" name="Google Shape;170;p17"/>
          <p:cNvSpPr/>
          <p:nvPr/>
        </p:nvSpPr>
        <p:spPr>
          <a:xfrm>
            <a:off x="4270300" y="2344475"/>
            <a:ext cx="1351675" cy="741625"/>
          </a:xfrm>
          <a:custGeom>
            <a:avLst/>
            <a:gdLst/>
            <a:ahLst/>
            <a:cxnLst/>
            <a:rect l="l" t="t" r="r" b="b"/>
            <a:pathLst>
              <a:path w="54067" h="29665" extrusionOk="0">
                <a:moveTo>
                  <a:pt x="0" y="29665"/>
                </a:moveTo>
                <a:cubicBezTo>
                  <a:pt x="1276" y="28309"/>
                  <a:pt x="5582" y="23604"/>
                  <a:pt x="7655" y="21531"/>
                </a:cubicBezTo>
                <a:cubicBezTo>
                  <a:pt x="9728" y="19458"/>
                  <a:pt x="7576" y="19617"/>
                  <a:pt x="12440" y="17225"/>
                </a:cubicBezTo>
                <a:cubicBezTo>
                  <a:pt x="17305" y="14833"/>
                  <a:pt x="30702" y="9569"/>
                  <a:pt x="36842" y="7177"/>
                </a:cubicBezTo>
                <a:cubicBezTo>
                  <a:pt x="42982" y="4785"/>
                  <a:pt x="46411" y="4067"/>
                  <a:pt x="49282" y="2871"/>
                </a:cubicBezTo>
                <a:cubicBezTo>
                  <a:pt x="52153" y="1675"/>
                  <a:pt x="53270" y="479"/>
                  <a:pt x="54067" y="0"/>
                </a:cubicBezTo>
              </a:path>
            </a:pathLst>
          </a:custGeom>
          <a:noFill/>
          <a:ln w="114300" cap="flat" cmpd="sng">
            <a:solidFill>
              <a:srgbClr val="666666"/>
            </a:solidFill>
            <a:prstDash val="solid"/>
            <a:round/>
            <a:headEnd type="none" w="med" len="med"/>
            <a:tailEnd type="none" w="med" len="med"/>
          </a:ln>
        </p:spPr>
      </p:sp>
      <p:sp>
        <p:nvSpPr>
          <p:cNvPr id="171" name="Google Shape;171;p17"/>
          <p:cNvSpPr/>
          <p:nvPr/>
        </p:nvSpPr>
        <p:spPr>
          <a:xfrm>
            <a:off x="5179375" y="3050225"/>
            <a:ext cx="813400" cy="705725"/>
          </a:xfrm>
          <a:custGeom>
            <a:avLst/>
            <a:gdLst/>
            <a:ahLst/>
            <a:cxnLst/>
            <a:rect l="l" t="t" r="r" b="b"/>
            <a:pathLst>
              <a:path w="32536" h="28229" extrusionOk="0">
                <a:moveTo>
                  <a:pt x="0" y="28229"/>
                </a:moveTo>
                <a:cubicBezTo>
                  <a:pt x="3110" y="24880"/>
                  <a:pt x="13717" y="11962"/>
                  <a:pt x="18661" y="8134"/>
                </a:cubicBezTo>
                <a:cubicBezTo>
                  <a:pt x="23605" y="4306"/>
                  <a:pt x="27353" y="6619"/>
                  <a:pt x="29665" y="5263"/>
                </a:cubicBezTo>
                <a:cubicBezTo>
                  <a:pt x="31978" y="3907"/>
                  <a:pt x="32058" y="877"/>
                  <a:pt x="32536" y="0"/>
                </a:cubicBezTo>
              </a:path>
            </a:pathLst>
          </a:custGeom>
          <a:noFill/>
          <a:ln w="114300" cap="flat" cmpd="sng">
            <a:solidFill>
              <a:srgbClr val="666666"/>
            </a:solidFill>
            <a:prstDash val="solid"/>
            <a:round/>
            <a:headEnd type="none" w="med" len="med"/>
            <a:tailEnd type="none" w="med" len="med"/>
          </a:ln>
        </p:spPr>
      </p:sp>
      <p:sp>
        <p:nvSpPr>
          <p:cNvPr id="172" name="Google Shape;172;p17"/>
          <p:cNvSpPr/>
          <p:nvPr/>
        </p:nvSpPr>
        <p:spPr>
          <a:xfrm>
            <a:off x="6100425" y="4138725"/>
            <a:ext cx="801425" cy="251200"/>
          </a:xfrm>
          <a:custGeom>
            <a:avLst/>
            <a:gdLst/>
            <a:ahLst/>
            <a:cxnLst/>
            <a:rect l="l" t="t" r="r" b="b"/>
            <a:pathLst>
              <a:path w="32057" h="10048" extrusionOk="0">
                <a:moveTo>
                  <a:pt x="0" y="10048"/>
                </a:moveTo>
                <a:cubicBezTo>
                  <a:pt x="1914" y="9251"/>
                  <a:pt x="8293" y="6539"/>
                  <a:pt x="11483" y="5263"/>
                </a:cubicBezTo>
                <a:cubicBezTo>
                  <a:pt x="14673" y="3987"/>
                  <a:pt x="16747" y="2871"/>
                  <a:pt x="19139" y="2392"/>
                </a:cubicBezTo>
                <a:cubicBezTo>
                  <a:pt x="21531" y="1914"/>
                  <a:pt x="23684" y="2791"/>
                  <a:pt x="25837" y="2392"/>
                </a:cubicBezTo>
                <a:cubicBezTo>
                  <a:pt x="27990" y="1993"/>
                  <a:pt x="31020" y="399"/>
                  <a:pt x="32057" y="0"/>
                </a:cubicBezTo>
              </a:path>
            </a:pathLst>
          </a:custGeom>
          <a:noFill/>
          <a:ln w="114300" cap="flat" cmpd="sng">
            <a:solidFill>
              <a:srgbClr val="666666"/>
            </a:solidFill>
            <a:prstDash val="solid"/>
            <a:round/>
            <a:headEnd type="none" w="med" len="med"/>
            <a:tailEnd type="none" w="med" len="med"/>
          </a:ln>
        </p:spPr>
      </p:sp>
      <p:sp>
        <p:nvSpPr>
          <p:cNvPr id="173" name="Google Shape;173;p17"/>
          <p:cNvSpPr txBox="1"/>
          <p:nvPr/>
        </p:nvSpPr>
        <p:spPr>
          <a:xfrm>
            <a:off x="5083700" y="1255975"/>
            <a:ext cx="382800" cy="31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174" name="Google Shape;174;p17"/>
          <p:cNvSpPr txBox="1"/>
          <p:nvPr/>
        </p:nvSpPr>
        <p:spPr>
          <a:xfrm rot="-1163915">
            <a:off x="3468963" y="650766"/>
            <a:ext cx="298972" cy="400216"/>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1</a:t>
            </a:r>
            <a:endParaRPr>
              <a:latin typeface="Lato"/>
              <a:ea typeface="Lato"/>
              <a:cs typeface="Lato"/>
              <a:sym typeface="Lato"/>
            </a:endParaRPr>
          </a:p>
        </p:txBody>
      </p:sp>
      <p:sp>
        <p:nvSpPr>
          <p:cNvPr id="175" name="Google Shape;175;p17"/>
          <p:cNvSpPr txBox="1"/>
          <p:nvPr/>
        </p:nvSpPr>
        <p:spPr>
          <a:xfrm>
            <a:off x="4413852" y="2296578"/>
            <a:ext cx="3231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2</a:t>
            </a:r>
            <a:endParaRPr>
              <a:latin typeface="Lato"/>
              <a:ea typeface="Lato"/>
              <a:cs typeface="Lato"/>
              <a:sym typeface="Lato"/>
            </a:endParaRPr>
          </a:p>
        </p:txBody>
      </p:sp>
      <p:sp>
        <p:nvSpPr>
          <p:cNvPr id="176" name="Google Shape;176;p17"/>
          <p:cNvSpPr txBox="1"/>
          <p:nvPr/>
        </p:nvSpPr>
        <p:spPr>
          <a:xfrm rot="-186843">
            <a:off x="5232458" y="3060816"/>
            <a:ext cx="347914" cy="400183"/>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3</a:t>
            </a:r>
            <a:endParaRPr>
              <a:latin typeface="Lato"/>
              <a:ea typeface="Lato"/>
              <a:cs typeface="Lato"/>
              <a:sym typeface="Lato"/>
            </a:endParaRPr>
          </a:p>
        </p:txBody>
      </p:sp>
      <p:sp>
        <p:nvSpPr>
          <p:cNvPr id="177" name="Google Shape;177;p17"/>
          <p:cNvSpPr txBox="1"/>
          <p:nvPr/>
        </p:nvSpPr>
        <p:spPr>
          <a:xfrm rot="-3265">
            <a:off x="6175150" y="3864250"/>
            <a:ext cx="3159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4</a:t>
            </a:r>
            <a:endParaRPr>
              <a:latin typeface="Lato"/>
              <a:ea typeface="Lato"/>
              <a:cs typeface="Lato"/>
              <a:sym typeface="Lato"/>
            </a:endParaRPr>
          </a:p>
        </p:txBody>
      </p:sp>
      <p:sp>
        <p:nvSpPr>
          <p:cNvPr id="178" name="Google Shape;178;p17"/>
          <p:cNvSpPr txBox="1"/>
          <p:nvPr/>
        </p:nvSpPr>
        <p:spPr>
          <a:xfrm>
            <a:off x="2978450" y="2165050"/>
            <a:ext cx="3231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5</a:t>
            </a:r>
            <a:endParaRPr>
              <a:latin typeface="Lato"/>
              <a:ea typeface="Lato"/>
              <a:cs typeface="Lato"/>
              <a:sym typeface="Lato"/>
            </a:endParaRPr>
          </a:p>
        </p:txBody>
      </p:sp>
      <p:sp>
        <p:nvSpPr>
          <p:cNvPr id="179" name="Google Shape;179;p17"/>
          <p:cNvSpPr txBox="1"/>
          <p:nvPr/>
        </p:nvSpPr>
        <p:spPr>
          <a:xfrm rot="3246">
            <a:off x="4205309" y="3416345"/>
            <a:ext cx="3177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6</a:t>
            </a:r>
            <a:endParaRPr>
              <a:latin typeface="Lato"/>
              <a:ea typeface="Lato"/>
              <a:cs typeface="Lato"/>
              <a:sym typeface="Lato"/>
            </a:endParaRPr>
          </a:p>
        </p:txBody>
      </p:sp>
      <p:sp>
        <p:nvSpPr>
          <p:cNvPr id="180" name="Google Shape;180;p17"/>
          <p:cNvSpPr txBox="1"/>
          <p:nvPr/>
        </p:nvSpPr>
        <p:spPr>
          <a:xfrm rot="3125">
            <a:off x="5140547" y="4007201"/>
            <a:ext cx="3300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7</a:t>
            </a:r>
            <a:endParaRPr>
              <a:latin typeface="Lato"/>
              <a:ea typeface="Lato"/>
              <a:cs typeface="Lato"/>
              <a:sym typeface="Lato"/>
            </a:endParaRPr>
          </a:p>
        </p:txBody>
      </p:sp>
      <p:sp>
        <p:nvSpPr>
          <p:cNvPr id="181" name="Google Shape;181;p17"/>
          <p:cNvSpPr txBox="1"/>
          <p:nvPr/>
        </p:nvSpPr>
        <p:spPr>
          <a:xfrm>
            <a:off x="6423400" y="4473650"/>
            <a:ext cx="2631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8</a:t>
            </a:r>
            <a:endParaRPr>
              <a:latin typeface="Lato"/>
              <a:ea typeface="Lato"/>
              <a:cs typeface="Lato"/>
              <a:sym typeface="Lato"/>
            </a:endParaRPr>
          </a:p>
        </p:txBody>
      </p:sp>
      <p:sp>
        <p:nvSpPr>
          <p:cNvPr id="182" name="Google Shape;182;p17"/>
          <p:cNvSpPr txBox="1"/>
          <p:nvPr/>
        </p:nvSpPr>
        <p:spPr>
          <a:xfrm>
            <a:off x="4928200" y="1004775"/>
            <a:ext cx="3300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9</a:t>
            </a:r>
            <a:endParaRPr>
              <a:latin typeface="Lato"/>
              <a:ea typeface="Lato"/>
              <a:cs typeface="Lato"/>
              <a:sym typeface="Lato"/>
            </a:endParaRPr>
          </a:p>
        </p:txBody>
      </p:sp>
      <p:sp>
        <p:nvSpPr>
          <p:cNvPr id="183" name="Google Shape;183;p17"/>
          <p:cNvSpPr txBox="1"/>
          <p:nvPr/>
        </p:nvSpPr>
        <p:spPr>
          <a:xfrm>
            <a:off x="5862850" y="2380375"/>
            <a:ext cx="4152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10</a:t>
            </a:r>
            <a:endParaRPr>
              <a:latin typeface="Lato"/>
              <a:ea typeface="Lato"/>
              <a:cs typeface="Lato"/>
              <a:sym typeface="Lato"/>
            </a:endParaRPr>
          </a:p>
        </p:txBody>
      </p:sp>
      <p:sp>
        <p:nvSpPr>
          <p:cNvPr id="184" name="Google Shape;184;p17"/>
          <p:cNvSpPr txBox="1"/>
          <p:nvPr/>
        </p:nvSpPr>
        <p:spPr>
          <a:xfrm>
            <a:off x="6662625" y="3229650"/>
            <a:ext cx="4152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11</a:t>
            </a:r>
            <a:endParaRPr>
              <a:latin typeface="Lato"/>
              <a:ea typeface="Lato"/>
              <a:cs typeface="Lato"/>
              <a:sym typeface="Lato"/>
            </a:endParaRPr>
          </a:p>
        </p:txBody>
      </p:sp>
      <p:sp>
        <p:nvSpPr>
          <p:cNvPr id="185" name="Google Shape;185;p17"/>
          <p:cNvSpPr txBox="1"/>
          <p:nvPr/>
        </p:nvSpPr>
        <p:spPr>
          <a:xfrm>
            <a:off x="6985550" y="4050250"/>
            <a:ext cx="4905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12</a:t>
            </a:r>
            <a:endParaRPr>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Modeling Methods</a:t>
            </a:r>
            <a:endParaRPr/>
          </a:p>
        </p:txBody>
      </p:sp>
      <p:sp>
        <p:nvSpPr>
          <p:cNvPr id="191" name="Google Shape;191;p18"/>
          <p:cNvSpPr txBox="1">
            <a:spLocks noGrp="1"/>
          </p:cNvSpPr>
          <p:nvPr>
            <p:ph type="body" idx="1"/>
          </p:nvPr>
        </p:nvSpPr>
        <p:spPr>
          <a:xfrm>
            <a:off x="1297500" y="1590925"/>
            <a:ext cx="7038900" cy="2911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sz="1900">
              <a:solidFill>
                <a:srgbClr val="000000"/>
              </a:solidFill>
              <a:latin typeface="Arial"/>
              <a:ea typeface="Arial"/>
              <a:cs typeface="Arial"/>
              <a:sym typeface="Arial"/>
            </a:endParaRPr>
          </a:p>
          <a:p>
            <a:pPr marL="0" lvl="0" indent="0" algn="l" rtl="0">
              <a:spcBef>
                <a:spcPts val="0"/>
              </a:spcBef>
              <a:spcAft>
                <a:spcPts val="1200"/>
              </a:spcAft>
              <a:buNone/>
            </a:pPr>
            <a:endParaRPr/>
          </a:p>
        </p:txBody>
      </p:sp>
      <p:cxnSp>
        <p:nvCxnSpPr>
          <p:cNvPr id="192" name="Google Shape;192;p18"/>
          <p:cNvCxnSpPr/>
          <p:nvPr/>
        </p:nvCxnSpPr>
        <p:spPr>
          <a:xfrm>
            <a:off x="6363575" y="2165050"/>
            <a:ext cx="1411800" cy="669900"/>
          </a:xfrm>
          <a:prstGeom prst="straightConnector1">
            <a:avLst/>
          </a:prstGeom>
          <a:noFill/>
          <a:ln w="76200" cap="flat" cmpd="sng">
            <a:solidFill>
              <a:srgbClr val="FF9900"/>
            </a:solidFill>
            <a:prstDash val="solid"/>
            <a:round/>
            <a:headEnd type="none" w="med" len="med"/>
            <a:tailEnd type="none" w="med" len="med"/>
          </a:ln>
        </p:spPr>
      </p:cxnSp>
      <p:cxnSp>
        <p:nvCxnSpPr>
          <p:cNvPr id="193" name="Google Shape;193;p18"/>
          <p:cNvCxnSpPr/>
          <p:nvPr/>
        </p:nvCxnSpPr>
        <p:spPr>
          <a:xfrm rot="10800000" flipH="1">
            <a:off x="6339675" y="2858675"/>
            <a:ext cx="1435500" cy="981000"/>
          </a:xfrm>
          <a:prstGeom prst="straightConnector1">
            <a:avLst/>
          </a:prstGeom>
          <a:noFill/>
          <a:ln w="76200" cap="flat" cmpd="sng">
            <a:solidFill>
              <a:srgbClr val="6AA84F"/>
            </a:solidFill>
            <a:prstDash val="solid"/>
            <a:round/>
            <a:headEnd type="none" w="med" len="med"/>
            <a:tailEnd type="none" w="med" len="med"/>
          </a:ln>
        </p:spPr>
      </p:cxnSp>
      <p:cxnSp>
        <p:nvCxnSpPr>
          <p:cNvPr id="194" name="Google Shape;194;p18"/>
          <p:cNvCxnSpPr/>
          <p:nvPr/>
        </p:nvCxnSpPr>
        <p:spPr>
          <a:xfrm>
            <a:off x="6339675" y="2153100"/>
            <a:ext cx="36000" cy="1614900"/>
          </a:xfrm>
          <a:prstGeom prst="straightConnector1">
            <a:avLst/>
          </a:prstGeom>
          <a:noFill/>
          <a:ln w="76200" cap="flat" cmpd="sng">
            <a:solidFill>
              <a:srgbClr val="674EA7"/>
            </a:solidFill>
            <a:prstDash val="solid"/>
            <a:round/>
            <a:headEnd type="none" w="med" len="med"/>
            <a:tailEnd type="none" w="med" len="med"/>
          </a:ln>
        </p:spPr>
      </p:cxnSp>
      <p:cxnSp>
        <p:nvCxnSpPr>
          <p:cNvPr id="195" name="Google Shape;195;p18"/>
          <p:cNvCxnSpPr/>
          <p:nvPr/>
        </p:nvCxnSpPr>
        <p:spPr>
          <a:xfrm>
            <a:off x="4617200" y="1758350"/>
            <a:ext cx="1722600" cy="406800"/>
          </a:xfrm>
          <a:prstGeom prst="straightConnector1">
            <a:avLst/>
          </a:prstGeom>
          <a:noFill/>
          <a:ln w="76200" cap="flat" cmpd="sng">
            <a:solidFill>
              <a:srgbClr val="FFFF00"/>
            </a:solidFill>
            <a:prstDash val="solid"/>
            <a:round/>
            <a:headEnd type="none" w="med" len="med"/>
            <a:tailEnd type="none" w="med" len="med"/>
          </a:ln>
        </p:spPr>
      </p:cxnSp>
      <p:cxnSp>
        <p:nvCxnSpPr>
          <p:cNvPr id="196" name="Google Shape;196;p18"/>
          <p:cNvCxnSpPr/>
          <p:nvPr/>
        </p:nvCxnSpPr>
        <p:spPr>
          <a:xfrm rot="10800000" flipH="1">
            <a:off x="4700925" y="3827700"/>
            <a:ext cx="1674600" cy="191400"/>
          </a:xfrm>
          <a:prstGeom prst="straightConnector1">
            <a:avLst/>
          </a:prstGeom>
          <a:noFill/>
          <a:ln w="76200" cap="flat" cmpd="sng">
            <a:solidFill>
              <a:srgbClr val="990000"/>
            </a:solidFill>
            <a:prstDash val="solid"/>
            <a:round/>
            <a:headEnd type="none" w="med" len="med"/>
            <a:tailEnd type="none" w="med" len="med"/>
          </a:ln>
        </p:spPr>
      </p:cxnSp>
      <p:cxnSp>
        <p:nvCxnSpPr>
          <p:cNvPr id="197" name="Google Shape;197;p18"/>
          <p:cNvCxnSpPr/>
          <p:nvPr/>
        </p:nvCxnSpPr>
        <p:spPr>
          <a:xfrm>
            <a:off x="4677000" y="1770325"/>
            <a:ext cx="59700" cy="2248800"/>
          </a:xfrm>
          <a:prstGeom prst="straightConnector1">
            <a:avLst/>
          </a:prstGeom>
          <a:noFill/>
          <a:ln w="76200" cap="flat" cmpd="sng">
            <a:solidFill>
              <a:srgbClr val="CCCCCC"/>
            </a:solidFill>
            <a:prstDash val="solid"/>
            <a:round/>
            <a:headEnd type="none" w="med" len="med"/>
            <a:tailEnd type="none" w="med" len="med"/>
          </a:ln>
        </p:spPr>
      </p:cxnSp>
      <p:cxnSp>
        <p:nvCxnSpPr>
          <p:cNvPr id="198" name="Google Shape;198;p18"/>
          <p:cNvCxnSpPr/>
          <p:nvPr/>
        </p:nvCxnSpPr>
        <p:spPr>
          <a:xfrm>
            <a:off x="2942550" y="1662675"/>
            <a:ext cx="1734600" cy="107700"/>
          </a:xfrm>
          <a:prstGeom prst="straightConnector1">
            <a:avLst/>
          </a:prstGeom>
          <a:noFill/>
          <a:ln w="76200" cap="flat" cmpd="sng">
            <a:solidFill>
              <a:srgbClr val="0000FF"/>
            </a:solidFill>
            <a:prstDash val="solid"/>
            <a:round/>
            <a:headEnd type="none" w="med" len="med"/>
            <a:tailEnd type="none" w="med" len="med"/>
          </a:ln>
        </p:spPr>
      </p:cxnSp>
      <p:cxnSp>
        <p:nvCxnSpPr>
          <p:cNvPr id="199" name="Google Shape;199;p18"/>
          <p:cNvCxnSpPr/>
          <p:nvPr/>
        </p:nvCxnSpPr>
        <p:spPr>
          <a:xfrm>
            <a:off x="2906675" y="4019100"/>
            <a:ext cx="1830000" cy="0"/>
          </a:xfrm>
          <a:prstGeom prst="straightConnector1">
            <a:avLst/>
          </a:prstGeom>
          <a:noFill/>
          <a:ln w="76200" cap="flat" cmpd="sng">
            <a:solidFill>
              <a:srgbClr val="00FFFF"/>
            </a:solidFill>
            <a:prstDash val="solid"/>
            <a:round/>
            <a:headEnd type="none" w="med" len="med"/>
            <a:tailEnd type="none" w="med" len="med"/>
          </a:ln>
        </p:spPr>
      </p:cxnSp>
      <p:cxnSp>
        <p:nvCxnSpPr>
          <p:cNvPr id="200" name="Google Shape;200;p18"/>
          <p:cNvCxnSpPr/>
          <p:nvPr/>
        </p:nvCxnSpPr>
        <p:spPr>
          <a:xfrm>
            <a:off x="2990425" y="1662675"/>
            <a:ext cx="0" cy="2368500"/>
          </a:xfrm>
          <a:prstGeom prst="straightConnector1">
            <a:avLst/>
          </a:prstGeom>
          <a:noFill/>
          <a:ln w="76200" cap="flat" cmpd="sng">
            <a:solidFill>
              <a:srgbClr val="E6B8AF"/>
            </a:solidFill>
            <a:prstDash val="solid"/>
            <a:round/>
            <a:headEnd type="none" w="med" len="med"/>
            <a:tailEnd type="none" w="med" len="med"/>
          </a:ln>
        </p:spPr>
      </p:cxnSp>
      <p:cxnSp>
        <p:nvCxnSpPr>
          <p:cNvPr id="201" name="Google Shape;201;p18"/>
          <p:cNvCxnSpPr/>
          <p:nvPr/>
        </p:nvCxnSpPr>
        <p:spPr>
          <a:xfrm>
            <a:off x="1387550" y="2954525"/>
            <a:ext cx="1602900" cy="1064700"/>
          </a:xfrm>
          <a:prstGeom prst="straightConnector1">
            <a:avLst/>
          </a:prstGeom>
          <a:noFill/>
          <a:ln w="76200" cap="flat" cmpd="sng">
            <a:solidFill>
              <a:srgbClr val="274E13"/>
            </a:solidFill>
            <a:prstDash val="solid"/>
            <a:round/>
            <a:headEnd type="none" w="med" len="med"/>
            <a:tailEnd type="none" w="med" len="med"/>
          </a:ln>
        </p:spPr>
      </p:cxnSp>
      <p:cxnSp>
        <p:nvCxnSpPr>
          <p:cNvPr id="202" name="Google Shape;202;p18"/>
          <p:cNvCxnSpPr/>
          <p:nvPr/>
        </p:nvCxnSpPr>
        <p:spPr>
          <a:xfrm>
            <a:off x="1459325" y="1602850"/>
            <a:ext cx="1572900" cy="72600"/>
          </a:xfrm>
          <a:prstGeom prst="straightConnector1">
            <a:avLst/>
          </a:prstGeom>
          <a:noFill/>
          <a:ln w="76200" cap="flat" cmpd="sng">
            <a:solidFill>
              <a:srgbClr val="FFFFFF"/>
            </a:solidFill>
            <a:prstDash val="solid"/>
            <a:round/>
            <a:headEnd type="none" w="med" len="med"/>
            <a:tailEnd type="none" w="med" len="med"/>
          </a:ln>
        </p:spPr>
      </p:cxnSp>
      <p:cxnSp>
        <p:nvCxnSpPr>
          <p:cNvPr id="203" name="Google Shape;203;p18"/>
          <p:cNvCxnSpPr/>
          <p:nvPr/>
        </p:nvCxnSpPr>
        <p:spPr>
          <a:xfrm flipH="1">
            <a:off x="1363650" y="1590925"/>
            <a:ext cx="119700" cy="1375500"/>
          </a:xfrm>
          <a:prstGeom prst="straightConnector1">
            <a:avLst/>
          </a:prstGeom>
          <a:noFill/>
          <a:ln w="76200" cap="flat" cmpd="sng">
            <a:solidFill>
              <a:srgbClr val="FFD966"/>
            </a:solidFill>
            <a:prstDash val="solid"/>
            <a:round/>
            <a:headEnd type="none" w="med" len="med"/>
            <a:tailEnd type="none" w="med" len="med"/>
          </a:ln>
        </p:spPr>
      </p:cxnSp>
      <p:sp>
        <p:nvSpPr>
          <p:cNvPr id="204" name="Google Shape;204;p18"/>
          <p:cNvSpPr txBox="1"/>
          <p:nvPr/>
        </p:nvSpPr>
        <p:spPr>
          <a:xfrm>
            <a:off x="7810950" y="2452125"/>
            <a:ext cx="119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FFFF"/>
              </a:solidFill>
              <a:latin typeface="Lato"/>
              <a:ea typeface="Lato"/>
              <a:cs typeface="Lato"/>
              <a:sym typeface="Lato"/>
            </a:endParaRPr>
          </a:p>
        </p:txBody>
      </p:sp>
      <p:sp>
        <p:nvSpPr>
          <p:cNvPr id="205" name="Google Shape;205;p18"/>
          <p:cNvSpPr txBox="1"/>
          <p:nvPr/>
        </p:nvSpPr>
        <p:spPr>
          <a:xfrm>
            <a:off x="47850" y="2484025"/>
            <a:ext cx="1249800" cy="1062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FFFFF"/>
                </a:solidFill>
                <a:latin typeface="Lato"/>
                <a:ea typeface="Lato"/>
                <a:cs typeface="Lato"/>
                <a:sym typeface="Lato"/>
              </a:rPr>
              <a:t>San Francisco</a:t>
            </a:r>
            <a:endParaRPr sz="1900">
              <a:solidFill>
                <a:srgbClr val="FFFFFF"/>
              </a:solidFill>
              <a:latin typeface="Lato"/>
              <a:ea typeface="Lato"/>
              <a:cs typeface="Lato"/>
              <a:sym typeface="Lato"/>
            </a:endParaRPr>
          </a:p>
          <a:p>
            <a:pPr marL="0" lvl="0" indent="0" algn="l" rtl="0">
              <a:spcBef>
                <a:spcPts val="0"/>
              </a:spcBef>
              <a:spcAft>
                <a:spcPts val="0"/>
              </a:spcAft>
              <a:buNone/>
            </a:pPr>
            <a:r>
              <a:rPr lang="en" sz="1900">
                <a:solidFill>
                  <a:srgbClr val="FFFFFF"/>
                </a:solidFill>
                <a:latin typeface="Lato"/>
                <a:ea typeface="Lato"/>
                <a:cs typeface="Lato"/>
                <a:sym typeface="Lato"/>
              </a:rPr>
              <a:t>(Dest)</a:t>
            </a:r>
            <a:endParaRPr sz="1900">
              <a:solidFill>
                <a:srgbClr val="FFFFFF"/>
              </a:solidFill>
              <a:latin typeface="Lato"/>
              <a:ea typeface="Lato"/>
              <a:cs typeface="Lato"/>
              <a:sym typeface="Lato"/>
            </a:endParaRPr>
          </a:p>
        </p:txBody>
      </p:sp>
      <p:sp>
        <p:nvSpPr>
          <p:cNvPr id="206" name="Google Shape;206;p18"/>
          <p:cNvSpPr txBox="1"/>
          <p:nvPr/>
        </p:nvSpPr>
        <p:spPr>
          <a:xfrm>
            <a:off x="7798975" y="2416250"/>
            <a:ext cx="1249800" cy="1062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FFFFF"/>
                </a:solidFill>
                <a:latin typeface="Lato"/>
                <a:ea typeface="Lato"/>
                <a:cs typeface="Lato"/>
                <a:sym typeface="Lato"/>
              </a:rPr>
              <a:t>San Jose</a:t>
            </a:r>
            <a:endParaRPr sz="1900">
              <a:solidFill>
                <a:srgbClr val="FFFFFF"/>
              </a:solidFill>
              <a:latin typeface="Lato"/>
              <a:ea typeface="Lato"/>
              <a:cs typeface="Lato"/>
              <a:sym typeface="Lato"/>
            </a:endParaRPr>
          </a:p>
          <a:p>
            <a:pPr marL="0" lvl="0" indent="0" algn="l" rtl="0">
              <a:spcBef>
                <a:spcPts val="0"/>
              </a:spcBef>
              <a:spcAft>
                <a:spcPts val="0"/>
              </a:spcAft>
              <a:buNone/>
            </a:pPr>
            <a:r>
              <a:rPr lang="en" sz="1900">
                <a:solidFill>
                  <a:srgbClr val="FFFFFF"/>
                </a:solidFill>
                <a:latin typeface="Lato"/>
                <a:ea typeface="Lato"/>
                <a:cs typeface="Lato"/>
                <a:sym typeface="Lato"/>
              </a:rPr>
              <a:t>(Departure)</a:t>
            </a:r>
            <a:endParaRPr sz="1900">
              <a:solidFill>
                <a:srgbClr val="FFFFFF"/>
              </a:solidFill>
              <a:latin typeface="Lato"/>
              <a:ea typeface="Lato"/>
              <a:cs typeface="Lato"/>
              <a:sym typeface="Lato"/>
            </a:endParaRPr>
          </a:p>
        </p:txBody>
      </p:sp>
      <p:sp>
        <p:nvSpPr>
          <p:cNvPr id="207" name="Google Shape;207;p18"/>
          <p:cNvSpPr txBox="1"/>
          <p:nvPr/>
        </p:nvSpPr>
        <p:spPr>
          <a:xfrm>
            <a:off x="1351675" y="980850"/>
            <a:ext cx="584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FFFF"/>
              </a:solidFill>
              <a:latin typeface="Lato"/>
              <a:ea typeface="Lato"/>
              <a:cs typeface="Lato"/>
              <a:sym typeface="Lato"/>
            </a:endParaRPr>
          </a:p>
        </p:txBody>
      </p:sp>
      <p:sp>
        <p:nvSpPr>
          <p:cNvPr id="208" name="Google Shape;208;p18"/>
          <p:cNvSpPr txBox="1"/>
          <p:nvPr/>
        </p:nvSpPr>
        <p:spPr>
          <a:xfrm>
            <a:off x="825350" y="1866025"/>
            <a:ext cx="56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FFFF"/>
              </a:solidFill>
              <a:latin typeface="Lato"/>
              <a:ea typeface="Lato"/>
              <a:cs typeface="Lato"/>
              <a:sym typeface="Lato"/>
            </a:endParaRPr>
          </a:p>
        </p:txBody>
      </p:sp>
      <p:sp>
        <p:nvSpPr>
          <p:cNvPr id="209" name="Google Shape;209;p18"/>
          <p:cNvSpPr txBox="1"/>
          <p:nvPr/>
        </p:nvSpPr>
        <p:spPr>
          <a:xfrm>
            <a:off x="956925" y="4275750"/>
            <a:ext cx="6985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rgbClr val="FFFFF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Modeling Methods</a:t>
            </a:r>
            <a:endParaRPr/>
          </a:p>
        </p:txBody>
      </p:sp>
      <p:sp>
        <p:nvSpPr>
          <p:cNvPr id="215" name="Google Shape;215;p19"/>
          <p:cNvSpPr txBox="1">
            <a:spLocks noGrp="1"/>
          </p:cNvSpPr>
          <p:nvPr>
            <p:ph type="body" idx="1"/>
          </p:nvPr>
        </p:nvSpPr>
        <p:spPr>
          <a:xfrm>
            <a:off x="1297500" y="1590925"/>
            <a:ext cx="7038900" cy="2911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sz="1900">
              <a:solidFill>
                <a:srgbClr val="000000"/>
              </a:solidFill>
              <a:latin typeface="Arial"/>
              <a:ea typeface="Arial"/>
              <a:cs typeface="Arial"/>
              <a:sym typeface="Arial"/>
            </a:endParaRPr>
          </a:p>
          <a:p>
            <a:pPr marL="0" lvl="0" indent="0" algn="l" rtl="0">
              <a:spcBef>
                <a:spcPts val="0"/>
              </a:spcBef>
              <a:spcAft>
                <a:spcPts val="1200"/>
              </a:spcAft>
              <a:buNone/>
            </a:pPr>
            <a:endParaRPr/>
          </a:p>
        </p:txBody>
      </p:sp>
      <p:cxnSp>
        <p:nvCxnSpPr>
          <p:cNvPr id="216" name="Google Shape;216;p19"/>
          <p:cNvCxnSpPr/>
          <p:nvPr/>
        </p:nvCxnSpPr>
        <p:spPr>
          <a:xfrm>
            <a:off x="6363575" y="2165050"/>
            <a:ext cx="1411800" cy="669900"/>
          </a:xfrm>
          <a:prstGeom prst="straightConnector1">
            <a:avLst/>
          </a:prstGeom>
          <a:noFill/>
          <a:ln w="76200" cap="flat" cmpd="sng">
            <a:solidFill>
              <a:srgbClr val="FF9900"/>
            </a:solidFill>
            <a:prstDash val="solid"/>
            <a:round/>
            <a:headEnd type="none" w="med" len="med"/>
            <a:tailEnd type="none" w="med" len="med"/>
          </a:ln>
        </p:spPr>
      </p:cxnSp>
      <p:cxnSp>
        <p:nvCxnSpPr>
          <p:cNvPr id="217" name="Google Shape;217;p19"/>
          <p:cNvCxnSpPr/>
          <p:nvPr/>
        </p:nvCxnSpPr>
        <p:spPr>
          <a:xfrm rot="10800000" flipH="1">
            <a:off x="6339675" y="2858675"/>
            <a:ext cx="1435500" cy="981000"/>
          </a:xfrm>
          <a:prstGeom prst="straightConnector1">
            <a:avLst/>
          </a:prstGeom>
          <a:noFill/>
          <a:ln w="76200" cap="flat" cmpd="sng">
            <a:solidFill>
              <a:srgbClr val="6AA84F"/>
            </a:solidFill>
            <a:prstDash val="solid"/>
            <a:round/>
            <a:headEnd type="none" w="med" len="med"/>
            <a:tailEnd type="none" w="med" len="med"/>
          </a:ln>
        </p:spPr>
      </p:cxnSp>
      <p:cxnSp>
        <p:nvCxnSpPr>
          <p:cNvPr id="218" name="Google Shape;218;p19"/>
          <p:cNvCxnSpPr/>
          <p:nvPr/>
        </p:nvCxnSpPr>
        <p:spPr>
          <a:xfrm>
            <a:off x="6339675" y="2153100"/>
            <a:ext cx="36000" cy="1614900"/>
          </a:xfrm>
          <a:prstGeom prst="straightConnector1">
            <a:avLst/>
          </a:prstGeom>
          <a:noFill/>
          <a:ln w="76200" cap="flat" cmpd="sng">
            <a:solidFill>
              <a:srgbClr val="674EA7"/>
            </a:solidFill>
            <a:prstDash val="solid"/>
            <a:round/>
            <a:headEnd type="none" w="med" len="med"/>
            <a:tailEnd type="none" w="med" len="med"/>
          </a:ln>
        </p:spPr>
      </p:cxnSp>
      <p:cxnSp>
        <p:nvCxnSpPr>
          <p:cNvPr id="219" name="Google Shape;219;p19"/>
          <p:cNvCxnSpPr/>
          <p:nvPr/>
        </p:nvCxnSpPr>
        <p:spPr>
          <a:xfrm>
            <a:off x="4617200" y="1758350"/>
            <a:ext cx="1722600" cy="406800"/>
          </a:xfrm>
          <a:prstGeom prst="straightConnector1">
            <a:avLst/>
          </a:prstGeom>
          <a:noFill/>
          <a:ln w="76200" cap="flat" cmpd="sng">
            <a:solidFill>
              <a:srgbClr val="FFFF00"/>
            </a:solidFill>
            <a:prstDash val="solid"/>
            <a:round/>
            <a:headEnd type="none" w="med" len="med"/>
            <a:tailEnd type="none" w="med" len="med"/>
          </a:ln>
        </p:spPr>
      </p:cxnSp>
      <p:cxnSp>
        <p:nvCxnSpPr>
          <p:cNvPr id="220" name="Google Shape;220;p19"/>
          <p:cNvCxnSpPr/>
          <p:nvPr/>
        </p:nvCxnSpPr>
        <p:spPr>
          <a:xfrm rot="10800000" flipH="1">
            <a:off x="4700925" y="3827700"/>
            <a:ext cx="1674600" cy="191400"/>
          </a:xfrm>
          <a:prstGeom prst="straightConnector1">
            <a:avLst/>
          </a:prstGeom>
          <a:noFill/>
          <a:ln w="76200" cap="flat" cmpd="sng">
            <a:solidFill>
              <a:srgbClr val="990000"/>
            </a:solidFill>
            <a:prstDash val="solid"/>
            <a:round/>
            <a:headEnd type="none" w="med" len="med"/>
            <a:tailEnd type="none" w="med" len="med"/>
          </a:ln>
        </p:spPr>
      </p:cxnSp>
      <p:cxnSp>
        <p:nvCxnSpPr>
          <p:cNvPr id="221" name="Google Shape;221;p19"/>
          <p:cNvCxnSpPr/>
          <p:nvPr/>
        </p:nvCxnSpPr>
        <p:spPr>
          <a:xfrm>
            <a:off x="2942550" y="1662675"/>
            <a:ext cx="1734600" cy="107700"/>
          </a:xfrm>
          <a:prstGeom prst="straightConnector1">
            <a:avLst/>
          </a:prstGeom>
          <a:noFill/>
          <a:ln w="76200" cap="flat" cmpd="sng">
            <a:solidFill>
              <a:srgbClr val="0000FF"/>
            </a:solidFill>
            <a:prstDash val="solid"/>
            <a:round/>
            <a:headEnd type="none" w="med" len="med"/>
            <a:tailEnd type="none" w="med" len="med"/>
          </a:ln>
        </p:spPr>
      </p:cxnSp>
      <p:cxnSp>
        <p:nvCxnSpPr>
          <p:cNvPr id="222" name="Google Shape;222;p19"/>
          <p:cNvCxnSpPr/>
          <p:nvPr/>
        </p:nvCxnSpPr>
        <p:spPr>
          <a:xfrm>
            <a:off x="2906675" y="4019100"/>
            <a:ext cx="1830000" cy="0"/>
          </a:xfrm>
          <a:prstGeom prst="straightConnector1">
            <a:avLst/>
          </a:prstGeom>
          <a:noFill/>
          <a:ln w="76200" cap="flat" cmpd="sng">
            <a:solidFill>
              <a:srgbClr val="00FFFF"/>
            </a:solidFill>
            <a:prstDash val="solid"/>
            <a:round/>
            <a:headEnd type="none" w="med" len="med"/>
            <a:tailEnd type="none" w="med" len="med"/>
          </a:ln>
        </p:spPr>
      </p:cxnSp>
      <p:cxnSp>
        <p:nvCxnSpPr>
          <p:cNvPr id="223" name="Google Shape;223;p19"/>
          <p:cNvCxnSpPr/>
          <p:nvPr/>
        </p:nvCxnSpPr>
        <p:spPr>
          <a:xfrm>
            <a:off x="2990425" y="1662675"/>
            <a:ext cx="0" cy="2368500"/>
          </a:xfrm>
          <a:prstGeom prst="straightConnector1">
            <a:avLst/>
          </a:prstGeom>
          <a:noFill/>
          <a:ln w="76200" cap="flat" cmpd="sng">
            <a:solidFill>
              <a:srgbClr val="E6B8AF"/>
            </a:solidFill>
            <a:prstDash val="solid"/>
            <a:round/>
            <a:headEnd type="none" w="med" len="med"/>
            <a:tailEnd type="none" w="med" len="med"/>
          </a:ln>
        </p:spPr>
      </p:cxnSp>
      <p:cxnSp>
        <p:nvCxnSpPr>
          <p:cNvPr id="224" name="Google Shape;224;p19"/>
          <p:cNvCxnSpPr/>
          <p:nvPr/>
        </p:nvCxnSpPr>
        <p:spPr>
          <a:xfrm>
            <a:off x="1387550" y="2954525"/>
            <a:ext cx="1602900" cy="1064700"/>
          </a:xfrm>
          <a:prstGeom prst="straightConnector1">
            <a:avLst/>
          </a:prstGeom>
          <a:noFill/>
          <a:ln w="76200" cap="flat" cmpd="sng">
            <a:solidFill>
              <a:srgbClr val="274E13"/>
            </a:solidFill>
            <a:prstDash val="solid"/>
            <a:round/>
            <a:headEnd type="none" w="med" len="med"/>
            <a:tailEnd type="none" w="med" len="med"/>
          </a:ln>
        </p:spPr>
      </p:cxnSp>
      <p:cxnSp>
        <p:nvCxnSpPr>
          <p:cNvPr id="225" name="Google Shape;225;p19"/>
          <p:cNvCxnSpPr/>
          <p:nvPr/>
        </p:nvCxnSpPr>
        <p:spPr>
          <a:xfrm>
            <a:off x="1459325" y="1602850"/>
            <a:ext cx="1572900" cy="72600"/>
          </a:xfrm>
          <a:prstGeom prst="straightConnector1">
            <a:avLst/>
          </a:prstGeom>
          <a:noFill/>
          <a:ln w="76200" cap="flat" cmpd="sng">
            <a:solidFill>
              <a:srgbClr val="FFFFFF"/>
            </a:solidFill>
            <a:prstDash val="solid"/>
            <a:round/>
            <a:headEnd type="none" w="med" len="med"/>
            <a:tailEnd type="none" w="med" len="med"/>
          </a:ln>
        </p:spPr>
      </p:cxnSp>
      <p:cxnSp>
        <p:nvCxnSpPr>
          <p:cNvPr id="226" name="Google Shape;226;p19"/>
          <p:cNvCxnSpPr/>
          <p:nvPr/>
        </p:nvCxnSpPr>
        <p:spPr>
          <a:xfrm flipH="1">
            <a:off x="1363650" y="1590925"/>
            <a:ext cx="119700" cy="1375500"/>
          </a:xfrm>
          <a:prstGeom prst="straightConnector1">
            <a:avLst/>
          </a:prstGeom>
          <a:noFill/>
          <a:ln w="76200" cap="flat" cmpd="sng">
            <a:solidFill>
              <a:srgbClr val="FFD966"/>
            </a:solidFill>
            <a:prstDash val="solid"/>
            <a:round/>
            <a:headEnd type="none" w="med" len="med"/>
            <a:tailEnd type="none" w="med" len="med"/>
          </a:ln>
        </p:spPr>
      </p:cxnSp>
      <p:sp>
        <p:nvSpPr>
          <p:cNvPr id="227" name="Google Shape;227;p19"/>
          <p:cNvSpPr txBox="1"/>
          <p:nvPr/>
        </p:nvSpPr>
        <p:spPr>
          <a:xfrm>
            <a:off x="7810950" y="2452125"/>
            <a:ext cx="119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FFFF"/>
              </a:solidFill>
              <a:latin typeface="Lato"/>
              <a:ea typeface="Lato"/>
              <a:cs typeface="Lato"/>
              <a:sym typeface="Lato"/>
            </a:endParaRPr>
          </a:p>
        </p:txBody>
      </p:sp>
      <p:sp>
        <p:nvSpPr>
          <p:cNvPr id="228" name="Google Shape;228;p19"/>
          <p:cNvSpPr txBox="1"/>
          <p:nvPr/>
        </p:nvSpPr>
        <p:spPr>
          <a:xfrm>
            <a:off x="47850" y="2484025"/>
            <a:ext cx="1249800" cy="1062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FFFFF"/>
                </a:solidFill>
                <a:latin typeface="Lato"/>
                <a:ea typeface="Lato"/>
                <a:cs typeface="Lato"/>
                <a:sym typeface="Lato"/>
              </a:rPr>
              <a:t>San Francisco</a:t>
            </a:r>
            <a:endParaRPr sz="1900">
              <a:solidFill>
                <a:srgbClr val="FFFFFF"/>
              </a:solidFill>
              <a:latin typeface="Lato"/>
              <a:ea typeface="Lato"/>
              <a:cs typeface="Lato"/>
              <a:sym typeface="Lato"/>
            </a:endParaRPr>
          </a:p>
          <a:p>
            <a:pPr marL="0" lvl="0" indent="0" algn="l" rtl="0">
              <a:spcBef>
                <a:spcPts val="0"/>
              </a:spcBef>
              <a:spcAft>
                <a:spcPts val="0"/>
              </a:spcAft>
              <a:buNone/>
            </a:pPr>
            <a:r>
              <a:rPr lang="en" sz="1900">
                <a:solidFill>
                  <a:srgbClr val="FFFFFF"/>
                </a:solidFill>
                <a:latin typeface="Lato"/>
                <a:ea typeface="Lato"/>
                <a:cs typeface="Lato"/>
                <a:sym typeface="Lato"/>
              </a:rPr>
              <a:t>(Dest)</a:t>
            </a:r>
            <a:endParaRPr sz="1900">
              <a:solidFill>
                <a:srgbClr val="FFFFFF"/>
              </a:solidFill>
              <a:latin typeface="Lato"/>
              <a:ea typeface="Lato"/>
              <a:cs typeface="Lato"/>
              <a:sym typeface="Lato"/>
            </a:endParaRPr>
          </a:p>
        </p:txBody>
      </p:sp>
      <p:sp>
        <p:nvSpPr>
          <p:cNvPr id="229" name="Google Shape;229;p19"/>
          <p:cNvSpPr txBox="1"/>
          <p:nvPr/>
        </p:nvSpPr>
        <p:spPr>
          <a:xfrm>
            <a:off x="7798975" y="2416250"/>
            <a:ext cx="1249800" cy="1062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FFFFF"/>
                </a:solidFill>
                <a:latin typeface="Lato"/>
                <a:ea typeface="Lato"/>
                <a:cs typeface="Lato"/>
                <a:sym typeface="Lato"/>
              </a:rPr>
              <a:t>San Jose</a:t>
            </a:r>
            <a:endParaRPr sz="1900">
              <a:solidFill>
                <a:srgbClr val="FFFFFF"/>
              </a:solidFill>
              <a:latin typeface="Lato"/>
              <a:ea typeface="Lato"/>
              <a:cs typeface="Lato"/>
              <a:sym typeface="Lato"/>
            </a:endParaRPr>
          </a:p>
          <a:p>
            <a:pPr marL="0" lvl="0" indent="0" algn="l" rtl="0">
              <a:spcBef>
                <a:spcPts val="0"/>
              </a:spcBef>
              <a:spcAft>
                <a:spcPts val="0"/>
              </a:spcAft>
              <a:buNone/>
            </a:pPr>
            <a:r>
              <a:rPr lang="en" sz="1900">
                <a:solidFill>
                  <a:srgbClr val="FFFFFF"/>
                </a:solidFill>
                <a:latin typeface="Lato"/>
                <a:ea typeface="Lato"/>
                <a:cs typeface="Lato"/>
                <a:sym typeface="Lato"/>
              </a:rPr>
              <a:t>(Departure)</a:t>
            </a:r>
            <a:endParaRPr sz="1900">
              <a:solidFill>
                <a:srgbClr val="FFFFFF"/>
              </a:solidFill>
              <a:latin typeface="Lato"/>
              <a:ea typeface="Lato"/>
              <a:cs typeface="Lato"/>
              <a:sym typeface="Lato"/>
            </a:endParaRPr>
          </a:p>
        </p:txBody>
      </p:sp>
      <p:sp>
        <p:nvSpPr>
          <p:cNvPr id="230" name="Google Shape;230;p19"/>
          <p:cNvSpPr txBox="1"/>
          <p:nvPr/>
        </p:nvSpPr>
        <p:spPr>
          <a:xfrm>
            <a:off x="1351675" y="980850"/>
            <a:ext cx="584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FFFF"/>
              </a:solidFill>
              <a:latin typeface="Lato"/>
              <a:ea typeface="Lato"/>
              <a:cs typeface="Lato"/>
              <a:sym typeface="Lato"/>
            </a:endParaRPr>
          </a:p>
        </p:txBody>
      </p:sp>
      <p:sp>
        <p:nvSpPr>
          <p:cNvPr id="231" name="Google Shape;231;p19"/>
          <p:cNvSpPr txBox="1"/>
          <p:nvPr/>
        </p:nvSpPr>
        <p:spPr>
          <a:xfrm>
            <a:off x="825350" y="1866025"/>
            <a:ext cx="56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FFFF"/>
              </a:solidFill>
              <a:latin typeface="Lato"/>
              <a:ea typeface="Lato"/>
              <a:cs typeface="Lato"/>
              <a:sym typeface="Lato"/>
            </a:endParaRPr>
          </a:p>
        </p:txBody>
      </p:sp>
      <p:sp>
        <p:nvSpPr>
          <p:cNvPr id="232" name="Google Shape;232;p19"/>
          <p:cNvSpPr txBox="1"/>
          <p:nvPr/>
        </p:nvSpPr>
        <p:spPr>
          <a:xfrm>
            <a:off x="956925" y="4275750"/>
            <a:ext cx="6985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rgbClr val="FFFFFF"/>
              </a:solidFill>
              <a:latin typeface="Lato"/>
              <a:ea typeface="Lato"/>
              <a:cs typeface="Lato"/>
              <a:sym typeface="Lato"/>
            </a:endParaRPr>
          </a:p>
        </p:txBody>
      </p:sp>
      <p:sp>
        <p:nvSpPr>
          <p:cNvPr id="233" name="Google Shape;233;p19"/>
          <p:cNvSpPr txBox="1"/>
          <p:nvPr/>
        </p:nvSpPr>
        <p:spPr>
          <a:xfrm>
            <a:off x="4700925" y="375525"/>
            <a:ext cx="4400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FFFFFF"/>
                </a:solidFill>
                <a:latin typeface="Lato"/>
                <a:ea typeface="Lato"/>
                <a:cs typeface="Lato"/>
                <a:sym typeface="Lato"/>
              </a:rPr>
              <a:t>Will Traffic move faster with a connection removed?</a:t>
            </a:r>
            <a:endParaRPr sz="1800">
              <a:solidFill>
                <a:srgbClr val="FFFFFF"/>
              </a:solidFill>
              <a:latin typeface="Lato"/>
              <a:ea typeface="Lato"/>
              <a:cs typeface="Lato"/>
              <a:sym typeface="Lato"/>
            </a:endParaRPr>
          </a:p>
          <a:p>
            <a:pPr marL="0" lvl="0" indent="0" algn="l" rtl="0">
              <a:spcBef>
                <a:spcPts val="0"/>
              </a:spcBef>
              <a:spcAft>
                <a:spcPts val="0"/>
              </a:spcAft>
              <a:buNone/>
            </a:pPr>
            <a:r>
              <a:rPr lang="en" sz="1800">
                <a:solidFill>
                  <a:srgbClr val="FFFFFF"/>
                </a:solidFill>
                <a:latin typeface="Lato"/>
                <a:ea typeface="Lato"/>
                <a:cs typeface="Lato"/>
                <a:sym typeface="Lato"/>
              </a:rPr>
              <a:t>If yes: paradox occurs in SF Road Network</a:t>
            </a:r>
            <a:endParaRPr sz="1800">
              <a:solidFill>
                <a:srgbClr val="FFFFFF"/>
              </a:solidFill>
              <a:latin typeface="Lato"/>
              <a:ea typeface="Lato"/>
              <a:cs typeface="Lato"/>
              <a:sym typeface="Lato"/>
            </a:endParaRPr>
          </a:p>
          <a:p>
            <a:pPr marL="0" lvl="0" indent="0" algn="l" rtl="0">
              <a:spcBef>
                <a:spcPts val="0"/>
              </a:spcBef>
              <a:spcAft>
                <a:spcPts val="0"/>
              </a:spcAft>
              <a:buNone/>
            </a:pPr>
            <a:r>
              <a:rPr lang="en" sz="1800">
                <a:solidFill>
                  <a:srgbClr val="FFFFFF"/>
                </a:solidFill>
                <a:latin typeface="Lato"/>
                <a:ea typeface="Lato"/>
                <a:cs typeface="Lato"/>
                <a:sym typeface="Lato"/>
              </a:rPr>
              <a:t>If no: paradox doesn’t occur</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Modeling Methods</a:t>
            </a:r>
            <a:endParaRPr/>
          </a:p>
        </p:txBody>
      </p:sp>
      <p:sp>
        <p:nvSpPr>
          <p:cNvPr id="239" name="Google Shape;239;p20"/>
          <p:cNvSpPr txBox="1">
            <a:spLocks noGrp="1"/>
          </p:cNvSpPr>
          <p:nvPr>
            <p:ph type="body" idx="1"/>
          </p:nvPr>
        </p:nvSpPr>
        <p:spPr>
          <a:xfrm>
            <a:off x="1297500" y="1590925"/>
            <a:ext cx="7038900" cy="2911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sz="1900">
              <a:solidFill>
                <a:srgbClr val="000000"/>
              </a:solidFill>
              <a:latin typeface="Arial"/>
              <a:ea typeface="Arial"/>
              <a:cs typeface="Arial"/>
              <a:sym typeface="Arial"/>
            </a:endParaRPr>
          </a:p>
          <a:p>
            <a:pPr marL="0" lvl="0" indent="0" algn="l" rtl="0">
              <a:spcBef>
                <a:spcPts val="0"/>
              </a:spcBef>
              <a:spcAft>
                <a:spcPts val="1200"/>
              </a:spcAft>
              <a:buNone/>
            </a:pPr>
            <a:endParaRPr/>
          </a:p>
        </p:txBody>
      </p:sp>
      <p:cxnSp>
        <p:nvCxnSpPr>
          <p:cNvPr id="240" name="Google Shape;240;p20"/>
          <p:cNvCxnSpPr/>
          <p:nvPr/>
        </p:nvCxnSpPr>
        <p:spPr>
          <a:xfrm>
            <a:off x="6363575" y="2165050"/>
            <a:ext cx="1411800" cy="669900"/>
          </a:xfrm>
          <a:prstGeom prst="straightConnector1">
            <a:avLst/>
          </a:prstGeom>
          <a:noFill/>
          <a:ln w="76200" cap="flat" cmpd="sng">
            <a:solidFill>
              <a:srgbClr val="FF9900"/>
            </a:solidFill>
            <a:prstDash val="solid"/>
            <a:round/>
            <a:headEnd type="none" w="med" len="med"/>
            <a:tailEnd type="none" w="med" len="med"/>
          </a:ln>
        </p:spPr>
      </p:cxnSp>
      <p:cxnSp>
        <p:nvCxnSpPr>
          <p:cNvPr id="241" name="Google Shape;241;p20"/>
          <p:cNvCxnSpPr/>
          <p:nvPr/>
        </p:nvCxnSpPr>
        <p:spPr>
          <a:xfrm rot="10800000" flipH="1">
            <a:off x="6339675" y="2858675"/>
            <a:ext cx="1435500" cy="981000"/>
          </a:xfrm>
          <a:prstGeom prst="straightConnector1">
            <a:avLst/>
          </a:prstGeom>
          <a:noFill/>
          <a:ln w="76200" cap="flat" cmpd="sng">
            <a:solidFill>
              <a:srgbClr val="6AA84F"/>
            </a:solidFill>
            <a:prstDash val="solid"/>
            <a:round/>
            <a:headEnd type="none" w="med" len="med"/>
            <a:tailEnd type="none" w="med" len="med"/>
          </a:ln>
        </p:spPr>
      </p:cxnSp>
      <p:cxnSp>
        <p:nvCxnSpPr>
          <p:cNvPr id="242" name="Google Shape;242;p20"/>
          <p:cNvCxnSpPr/>
          <p:nvPr/>
        </p:nvCxnSpPr>
        <p:spPr>
          <a:xfrm>
            <a:off x="4617200" y="1758350"/>
            <a:ext cx="1722600" cy="406800"/>
          </a:xfrm>
          <a:prstGeom prst="straightConnector1">
            <a:avLst/>
          </a:prstGeom>
          <a:noFill/>
          <a:ln w="76200" cap="flat" cmpd="sng">
            <a:solidFill>
              <a:srgbClr val="FFFF00"/>
            </a:solidFill>
            <a:prstDash val="solid"/>
            <a:round/>
            <a:headEnd type="none" w="med" len="med"/>
            <a:tailEnd type="none" w="med" len="med"/>
          </a:ln>
        </p:spPr>
      </p:cxnSp>
      <p:cxnSp>
        <p:nvCxnSpPr>
          <p:cNvPr id="243" name="Google Shape;243;p20"/>
          <p:cNvCxnSpPr/>
          <p:nvPr/>
        </p:nvCxnSpPr>
        <p:spPr>
          <a:xfrm rot="10800000" flipH="1">
            <a:off x="4700925" y="3827700"/>
            <a:ext cx="1674600" cy="191400"/>
          </a:xfrm>
          <a:prstGeom prst="straightConnector1">
            <a:avLst/>
          </a:prstGeom>
          <a:noFill/>
          <a:ln w="76200" cap="flat" cmpd="sng">
            <a:solidFill>
              <a:srgbClr val="990000"/>
            </a:solidFill>
            <a:prstDash val="solid"/>
            <a:round/>
            <a:headEnd type="none" w="med" len="med"/>
            <a:tailEnd type="none" w="med" len="med"/>
          </a:ln>
        </p:spPr>
      </p:cxnSp>
      <p:cxnSp>
        <p:nvCxnSpPr>
          <p:cNvPr id="244" name="Google Shape;244;p20"/>
          <p:cNvCxnSpPr/>
          <p:nvPr/>
        </p:nvCxnSpPr>
        <p:spPr>
          <a:xfrm>
            <a:off x="2942550" y="1662675"/>
            <a:ext cx="1734600" cy="107700"/>
          </a:xfrm>
          <a:prstGeom prst="straightConnector1">
            <a:avLst/>
          </a:prstGeom>
          <a:noFill/>
          <a:ln w="76200" cap="flat" cmpd="sng">
            <a:solidFill>
              <a:srgbClr val="0000FF"/>
            </a:solidFill>
            <a:prstDash val="solid"/>
            <a:round/>
            <a:headEnd type="none" w="med" len="med"/>
            <a:tailEnd type="none" w="med" len="med"/>
          </a:ln>
        </p:spPr>
      </p:cxnSp>
      <p:cxnSp>
        <p:nvCxnSpPr>
          <p:cNvPr id="245" name="Google Shape;245;p20"/>
          <p:cNvCxnSpPr/>
          <p:nvPr/>
        </p:nvCxnSpPr>
        <p:spPr>
          <a:xfrm>
            <a:off x="2906675" y="4019100"/>
            <a:ext cx="1830000" cy="0"/>
          </a:xfrm>
          <a:prstGeom prst="straightConnector1">
            <a:avLst/>
          </a:prstGeom>
          <a:noFill/>
          <a:ln w="76200" cap="flat" cmpd="sng">
            <a:solidFill>
              <a:srgbClr val="00FFFF"/>
            </a:solidFill>
            <a:prstDash val="solid"/>
            <a:round/>
            <a:headEnd type="none" w="med" len="med"/>
            <a:tailEnd type="none" w="med" len="med"/>
          </a:ln>
        </p:spPr>
      </p:cxnSp>
      <p:cxnSp>
        <p:nvCxnSpPr>
          <p:cNvPr id="246" name="Google Shape;246;p20"/>
          <p:cNvCxnSpPr/>
          <p:nvPr/>
        </p:nvCxnSpPr>
        <p:spPr>
          <a:xfrm>
            <a:off x="2990425" y="1662675"/>
            <a:ext cx="0" cy="2368500"/>
          </a:xfrm>
          <a:prstGeom prst="straightConnector1">
            <a:avLst/>
          </a:prstGeom>
          <a:noFill/>
          <a:ln w="76200" cap="flat" cmpd="sng">
            <a:solidFill>
              <a:srgbClr val="E6B8AF"/>
            </a:solidFill>
            <a:prstDash val="solid"/>
            <a:round/>
            <a:headEnd type="none" w="med" len="med"/>
            <a:tailEnd type="none" w="med" len="med"/>
          </a:ln>
        </p:spPr>
      </p:cxnSp>
      <p:cxnSp>
        <p:nvCxnSpPr>
          <p:cNvPr id="247" name="Google Shape;247;p20"/>
          <p:cNvCxnSpPr/>
          <p:nvPr/>
        </p:nvCxnSpPr>
        <p:spPr>
          <a:xfrm>
            <a:off x="1387550" y="2954525"/>
            <a:ext cx="1602900" cy="1064700"/>
          </a:xfrm>
          <a:prstGeom prst="straightConnector1">
            <a:avLst/>
          </a:prstGeom>
          <a:noFill/>
          <a:ln w="76200" cap="flat" cmpd="sng">
            <a:solidFill>
              <a:srgbClr val="274E13"/>
            </a:solidFill>
            <a:prstDash val="solid"/>
            <a:round/>
            <a:headEnd type="none" w="med" len="med"/>
            <a:tailEnd type="none" w="med" len="med"/>
          </a:ln>
        </p:spPr>
      </p:cxnSp>
      <p:cxnSp>
        <p:nvCxnSpPr>
          <p:cNvPr id="248" name="Google Shape;248;p20"/>
          <p:cNvCxnSpPr/>
          <p:nvPr/>
        </p:nvCxnSpPr>
        <p:spPr>
          <a:xfrm>
            <a:off x="1459325" y="1602850"/>
            <a:ext cx="1572900" cy="72600"/>
          </a:xfrm>
          <a:prstGeom prst="straightConnector1">
            <a:avLst/>
          </a:prstGeom>
          <a:noFill/>
          <a:ln w="76200" cap="flat" cmpd="sng">
            <a:solidFill>
              <a:srgbClr val="FFFFFF"/>
            </a:solidFill>
            <a:prstDash val="solid"/>
            <a:round/>
            <a:headEnd type="none" w="med" len="med"/>
            <a:tailEnd type="none" w="med" len="med"/>
          </a:ln>
        </p:spPr>
      </p:cxnSp>
      <p:cxnSp>
        <p:nvCxnSpPr>
          <p:cNvPr id="249" name="Google Shape;249;p20"/>
          <p:cNvCxnSpPr/>
          <p:nvPr/>
        </p:nvCxnSpPr>
        <p:spPr>
          <a:xfrm flipH="1">
            <a:off x="1363650" y="1590925"/>
            <a:ext cx="119700" cy="1375500"/>
          </a:xfrm>
          <a:prstGeom prst="straightConnector1">
            <a:avLst/>
          </a:prstGeom>
          <a:noFill/>
          <a:ln w="76200" cap="flat" cmpd="sng">
            <a:solidFill>
              <a:srgbClr val="FFD966"/>
            </a:solidFill>
            <a:prstDash val="solid"/>
            <a:round/>
            <a:headEnd type="none" w="med" len="med"/>
            <a:tailEnd type="none" w="med" len="med"/>
          </a:ln>
        </p:spPr>
      </p:cxnSp>
      <p:sp>
        <p:nvSpPr>
          <p:cNvPr id="250" name="Google Shape;250;p20"/>
          <p:cNvSpPr txBox="1"/>
          <p:nvPr/>
        </p:nvSpPr>
        <p:spPr>
          <a:xfrm>
            <a:off x="7810950" y="2452125"/>
            <a:ext cx="119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FFFF"/>
              </a:solidFill>
              <a:latin typeface="Lato"/>
              <a:ea typeface="Lato"/>
              <a:cs typeface="Lato"/>
              <a:sym typeface="Lato"/>
            </a:endParaRPr>
          </a:p>
        </p:txBody>
      </p:sp>
      <p:sp>
        <p:nvSpPr>
          <p:cNvPr id="251" name="Google Shape;251;p20"/>
          <p:cNvSpPr txBox="1"/>
          <p:nvPr/>
        </p:nvSpPr>
        <p:spPr>
          <a:xfrm>
            <a:off x="47850" y="2484025"/>
            <a:ext cx="1249800" cy="1062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FFFFF"/>
                </a:solidFill>
                <a:latin typeface="Lato"/>
                <a:ea typeface="Lato"/>
                <a:cs typeface="Lato"/>
                <a:sym typeface="Lato"/>
              </a:rPr>
              <a:t>San Francisco</a:t>
            </a:r>
            <a:endParaRPr sz="1900">
              <a:solidFill>
                <a:srgbClr val="FFFFFF"/>
              </a:solidFill>
              <a:latin typeface="Lato"/>
              <a:ea typeface="Lato"/>
              <a:cs typeface="Lato"/>
              <a:sym typeface="Lato"/>
            </a:endParaRPr>
          </a:p>
          <a:p>
            <a:pPr marL="0" lvl="0" indent="0" algn="l" rtl="0">
              <a:spcBef>
                <a:spcPts val="0"/>
              </a:spcBef>
              <a:spcAft>
                <a:spcPts val="0"/>
              </a:spcAft>
              <a:buNone/>
            </a:pPr>
            <a:r>
              <a:rPr lang="en" sz="1900">
                <a:solidFill>
                  <a:srgbClr val="FFFFFF"/>
                </a:solidFill>
                <a:latin typeface="Lato"/>
                <a:ea typeface="Lato"/>
                <a:cs typeface="Lato"/>
                <a:sym typeface="Lato"/>
              </a:rPr>
              <a:t>(Dest)</a:t>
            </a:r>
            <a:endParaRPr sz="1900">
              <a:solidFill>
                <a:srgbClr val="FFFFFF"/>
              </a:solidFill>
              <a:latin typeface="Lato"/>
              <a:ea typeface="Lato"/>
              <a:cs typeface="Lato"/>
              <a:sym typeface="Lato"/>
            </a:endParaRPr>
          </a:p>
        </p:txBody>
      </p:sp>
      <p:sp>
        <p:nvSpPr>
          <p:cNvPr id="252" name="Google Shape;252;p20"/>
          <p:cNvSpPr txBox="1"/>
          <p:nvPr/>
        </p:nvSpPr>
        <p:spPr>
          <a:xfrm>
            <a:off x="7798975" y="2416250"/>
            <a:ext cx="1249800" cy="1062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FFFFF"/>
                </a:solidFill>
                <a:latin typeface="Lato"/>
                <a:ea typeface="Lato"/>
                <a:cs typeface="Lato"/>
                <a:sym typeface="Lato"/>
              </a:rPr>
              <a:t>San Jose</a:t>
            </a:r>
            <a:endParaRPr sz="1900">
              <a:solidFill>
                <a:srgbClr val="FFFFFF"/>
              </a:solidFill>
              <a:latin typeface="Lato"/>
              <a:ea typeface="Lato"/>
              <a:cs typeface="Lato"/>
              <a:sym typeface="Lato"/>
            </a:endParaRPr>
          </a:p>
          <a:p>
            <a:pPr marL="0" lvl="0" indent="0" algn="l" rtl="0">
              <a:spcBef>
                <a:spcPts val="0"/>
              </a:spcBef>
              <a:spcAft>
                <a:spcPts val="0"/>
              </a:spcAft>
              <a:buNone/>
            </a:pPr>
            <a:r>
              <a:rPr lang="en" sz="1900">
                <a:solidFill>
                  <a:srgbClr val="FFFFFF"/>
                </a:solidFill>
                <a:latin typeface="Lato"/>
                <a:ea typeface="Lato"/>
                <a:cs typeface="Lato"/>
                <a:sym typeface="Lato"/>
              </a:rPr>
              <a:t>(Departure)</a:t>
            </a:r>
            <a:endParaRPr sz="1900">
              <a:solidFill>
                <a:srgbClr val="FFFFFF"/>
              </a:solidFill>
              <a:latin typeface="Lato"/>
              <a:ea typeface="Lato"/>
              <a:cs typeface="Lato"/>
              <a:sym typeface="Lato"/>
            </a:endParaRPr>
          </a:p>
        </p:txBody>
      </p:sp>
      <p:sp>
        <p:nvSpPr>
          <p:cNvPr id="253" name="Google Shape;253;p20"/>
          <p:cNvSpPr txBox="1"/>
          <p:nvPr/>
        </p:nvSpPr>
        <p:spPr>
          <a:xfrm>
            <a:off x="1351675" y="980850"/>
            <a:ext cx="584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FFFF"/>
              </a:solidFill>
              <a:latin typeface="Lato"/>
              <a:ea typeface="Lato"/>
              <a:cs typeface="Lato"/>
              <a:sym typeface="Lato"/>
            </a:endParaRPr>
          </a:p>
        </p:txBody>
      </p:sp>
      <p:sp>
        <p:nvSpPr>
          <p:cNvPr id="254" name="Google Shape;254;p20"/>
          <p:cNvSpPr txBox="1"/>
          <p:nvPr/>
        </p:nvSpPr>
        <p:spPr>
          <a:xfrm>
            <a:off x="825350" y="1866025"/>
            <a:ext cx="56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FFFF"/>
              </a:solidFill>
              <a:latin typeface="Lato"/>
              <a:ea typeface="Lato"/>
              <a:cs typeface="Lato"/>
              <a:sym typeface="Lato"/>
            </a:endParaRPr>
          </a:p>
        </p:txBody>
      </p:sp>
      <p:sp>
        <p:nvSpPr>
          <p:cNvPr id="255" name="Google Shape;255;p20"/>
          <p:cNvSpPr txBox="1"/>
          <p:nvPr/>
        </p:nvSpPr>
        <p:spPr>
          <a:xfrm>
            <a:off x="956925" y="4275750"/>
            <a:ext cx="6985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rgbClr val="FFFFFF"/>
              </a:solidFill>
              <a:latin typeface="Lato"/>
              <a:ea typeface="Lato"/>
              <a:cs typeface="Lato"/>
              <a:sym typeface="Lato"/>
            </a:endParaRPr>
          </a:p>
        </p:txBody>
      </p:sp>
      <p:sp>
        <p:nvSpPr>
          <p:cNvPr id="256" name="Google Shape;256;p20"/>
          <p:cNvSpPr txBox="1"/>
          <p:nvPr/>
        </p:nvSpPr>
        <p:spPr>
          <a:xfrm>
            <a:off x="4700925" y="375525"/>
            <a:ext cx="4400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FFFFFF"/>
                </a:solidFill>
                <a:latin typeface="Lato"/>
                <a:ea typeface="Lato"/>
                <a:cs typeface="Lato"/>
                <a:sym typeface="Lato"/>
              </a:rPr>
              <a:t>Will Traffic move faster with a connection removed?</a:t>
            </a:r>
            <a:endParaRPr sz="1800">
              <a:solidFill>
                <a:srgbClr val="FFFFFF"/>
              </a:solidFill>
              <a:latin typeface="Lato"/>
              <a:ea typeface="Lato"/>
              <a:cs typeface="Lato"/>
              <a:sym typeface="Lato"/>
            </a:endParaRPr>
          </a:p>
          <a:p>
            <a:pPr marL="0" lvl="0" indent="0" algn="l" rtl="0">
              <a:spcBef>
                <a:spcPts val="0"/>
              </a:spcBef>
              <a:spcAft>
                <a:spcPts val="0"/>
              </a:spcAft>
              <a:buNone/>
            </a:pPr>
            <a:r>
              <a:rPr lang="en" sz="1800">
                <a:solidFill>
                  <a:srgbClr val="FFFFFF"/>
                </a:solidFill>
                <a:latin typeface="Lato"/>
                <a:ea typeface="Lato"/>
                <a:cs typeface="Lato"/>
                <a:sym typeface="Lato"/>
              </a:rPr>
              <a:t>If yes: paradox occurs in SF Road Network</a:t>
            </a:r>
            <a:endParaRPr sz="1800">
              <a:solidFill>
                <a:srgbClr val="FFFFFF"/>
              </a:solidFill>
              <a:latin typeface="Lato"/>
              <a:ea typeface="Lato"/>
              <a:cs typeface="Lato"/>
              <a:sym typeface="Lato"/>
            </a:endParaRPr>
          </a:p>
          <a:p>
            <a:pPr marL="0" lvl="0" indent="0" algn="l" rtl="0">
              <a:spcBef>
                <a:spcPts val="0"/>
              </a:spcBef>
              <a:spcAft>
                <a:spcPts val="0"/>
              </a:spcAft>
              <a:buNone/>
            </a:pPr>
            <a:r>
              <a:rPr lang="en" sz="1800">
                <a:solidFill>
                  <a:srgbClr val="FFFFFF"/>
                </a:solidFill>
                <a:latin typeface="Lato"/>
                <a:ea typeface="Lato"/>
                <a:cs typeface="Lato"/>
                <a:sym typeface="Lato"/>
              </a:rPr>
              <a:t>If no: paradox doesn’t occur</a:t>
            </a:r>
            <a:endParaRPr sz="1800"/>
          </a:p>
        </p:txBody>
      </p:sp>
      <p:cxnSp>
        <p:nvCxnSpPr>
          <p:cNvPr id="257" name="Google Shape;257;p20"/>
          <p:cNvCxnSpPr/>
          <p:nvPr/>
        </p:nvCxnSpPr>
        <p:spPr>
          <a:xfrm>
            <a:off x="4677000" y="1770325"/>
            <a:ext cx="59700" cy="2248800"/>
          </a:xfrm>
          <a:prstGeom prst="straightConnector1">
            <a:avLst/>
          </a:prstGeom>
          <a:noFill/>
          <a:ln w="76200" cap="flat" cmpd="sng">
            <a:solidFill>
              <a:srgbClr val="CCCCCC"/>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Modeling Methods</a:t>
            </a:r>
            <a:endParaRPr/>
          </a:p>
        </p:txBody>
      </p:sp>
      <p:sp>
        <p:nvSpPr>
          <p:cNvPr id="263" name="Google Shape;263;p21"/>
          <p:cNvSpPr txBox="1">
            <a:spLocks noGrp="1"/>
          </p:cNvSpPr>
          <p:nvPr>
            <p:ph type="body" idx="1"/>
          </p:nvPr>
        </p:nvSpPr>
        <p:spPr>
          <a:xfrm>
            <a:off x="1297500" y="1591475"/>
            <a:ext cx="7038900" cy="2911200"/>
          </a:xfrm>
          <a:prstGeom prst="rect">
            <a:avLst/>
          </a:prstGeom>
        </p:spPr>
        <p:txBody>
          <a:bodyPr spcFirstLastPara="1" wrap="square" lIns="91425" tIns="91425" rIns="91425" bIns="91425" anchor="t" anchorCtr="0">
            <a:normAutofit/>
          </a:bodyPr>
          <a:lstStyle/>
          <a:p>
            <a:pPr marL="0" lvl="0" indent="457200" algn="l" rtl="0">
              <a:lnSpc>
                <a:spcPct val="200000"/>
              </a:lnSpc>
              <a:spcBef>
                <a:spcPts val="0"/>
              </a:spcBef>
              <a:spcAft>
                <a:spcPts val="0"/>
              </a:spcAft>
              <a:buNone/>
            </a:pPr>
            <a:r>
              <a:rPr lang="en" sz="1800" i="1">
                <a:solidFill>
                  <a:srgbClr val="FFFFFF"/>
                </a:solidFill>
                <a:latin typeface="Times New Roman"/>
                <a:ea typeface="Times New Roman"/>
                <a:cs typeface="Times New Roman"/>
                <a:sym typeface="Times New Roman"/>
              </a:rPr>
              <a:t>T</a:t>
            </a:r>
            <a:r>
              <a:rPr lang="en" sz="1800" i="1" baseline="-25000">
                <a:solidFill>
                  <a:srgbClr val="FFFFFF"/>
                </a:solidFill>
                <a:latin typeface="Times New Roman"/>
                <a:ea typeface="Times New Roman"/>
                <a:cs typeface="Times New Roman"/>
                <a:sym typeface="Times New Roman"/>
              </a:rPr>
              <a:t>x</a:t>
            </a:r>
            <a:r>
              <a:rPr lang="en" sz="1800" i="1">
                <a:solidFill>
                  <a:srgbClr val="FFFFFF"/>
                </a:solidFill>
                <a:latin typeface="Times New Roman"/>
                <a:ea typeface="Times New Roman"/>
                <a:cs typeface="Times New Roman"/>
                <a:sym typeface="Times New Roman"/>
              </a:rPr>
              <a:t> = A</a:t>
            </a:r>
            <a:r>
              <a:rPr lang="en" sz="1800" i="1" baseline="-25000">
                <a:solidFill>
                  <a:srgbClr val="FFFFFF"/>
                </a:solidFill>
                <a:latin typeface="Times New Roman"/>
                <a:ea typeface="Times New Roman"/>
                <a:cs typeface="Times New Roman"/>
                <a:sym typeface="Times New Roman"/>
              </a:rPr>
              <a:t>x</a:t>
            </a:r>
            <a:r>
              <a:rPr lang="en" sz="1800" i="1">
                <a:solidFill>
                  <a:srgbClr val="FFFFFF"/>
                </a:solidFill>
                <a:latin typeface="Times New Roman"/>
                <a:ea typeface="Times New Roman"/>
                <a:cs typeface="Times New Roman"/>
                <a:sym typeface="Times New Roman"/>
              </a:rPr>
              <a:t> + B</a:t>
            </a:r>
            <a:r>
              <a:rPr lang="en" sz="1800" i="1" baseline="-25000">
                <a:solidFill>
                  <a:srgbClr val="FFFFFF"/>
                </a:solidFill>
                <a:latin typeface="Times New Roman"/>
                <a:ea typeface="Times New Roman"/>
                <a:cs typeface="Times New Roman"/>
                <a:sym typeface="Times New Roman"/>
              </a:rPr>
              <a:t>x</a:t>
            </a:r>
            <a:r>
              <a:rPr lang="en" sz="1800" i="1">
                <a:solidFill>
                  <a:srgbClr val="FFFFFF"/>
                </a:solidFill>
                <a:latin typeface="Times New Roman"/>
                <a:ea typeface="Times New Roman"/>
                <a:cs typeface="Times New Roman"/>
                <a:sym typeface="Times New Roman"/>
              </a:rPr>
              <a:t> * F</a:t>
            </a:r>
            <a:r>
              <a:rPr lang="en" sz="1800" i="1" baseline="-25000">
                <a:solidFill>
                  <a:srgbClr val="FFFFFF"/>
                </a:solidFill>
                <a:latin typeface="Times New Roman"/>
                <a:ea typeface="Times New Roman"/>
                <a:cs typeface="Times New Roman"/>
                <a:sym typeface="Times New Roman"/>
              </a:rPr>
              <a:t>x</a:t>
            </a:r>
            <a:r>
              <a:rPr lang="en" sz="1800" i="1">
                <a:solidFill>
                  <a:srgbClr val="FFFFFF"/>
                </a:solidFill>
                <a:latin typeface="Times New Roman"/>
                <a:ea typeface="Times New Roman"/>
                <a:cs typeface="Times New Roman"/>
                <a:sym typeface="Times New Roman"/>
              </a:rPr>
              <a:t> </a:t>
            </a:r>
            <a:endParaRPr sz="1800">
              <a:solidFill>
                <a:srgbClr val="FFFFFF"/>
              </a:solidFill>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T</a:t>
            </a:r>
            <a:r>
              <a:rPr lang="en" sz="1200" i="1" baseline="-25000">
                <a:solidFill>
                  <a:srgbClr val="FFFFFF"/>
                </a:solidFill>
                <a:latin typeface="Times New Roman"/>
                <a:ea typeface="Times New Roman"/>
                <a:cs typeface="Times New Roman"/>
                <a:sym typeface="Times New Roman"/>
              </a:rPr>
              <a:t>x</a:t>
            </a:r>
            <a:r>
              <a:rPr lang="en" sz="1200" baseline="-25000">
                <a:solidFill>
                  <a:srgbClr val="FFFFFF"/>
                </a:solidFill>
                <a:latin typeface="Times New Roman"/>
                <a:ea typeface="Times New Roman"/>
                <a:cs typeface="Times New Roman"/>
                <a:sym typeface="Times New Roman"/>
              </a:rPr>
              <a:t> </a:t>
            </a:r>
            <a:r>
              <a:rPr lang="en" sz="1100">
                <a:solidFill>
                  <a:srgbClr val="FFFFFF"/>
                </a:solidFill>
                <a:latin typeface="Arial"/>
                <a:ea typeface="Arial"/>
                <a:cs typeface="Arial"/>
                <a:sym typeface="Arial"/>
              </a:rPr>
              <a:t> </a:t>
            </a:r>
            <a:r>
              <a:rPr lang="en" sz="1200">
                <a:solidFill>
                  <a:srgbClr val="FFFFFF"/>
                </a:solidFill>
                <a:latin typeface="Times New Roman"/>
                <a:ea typeface="Times New Roman"/>
                <a:cs typeface="Times New Roman"/>
                <a:sym typeface="Times New Roman"/>
              </a:rPr>
              <a:t>: the amount of time a traveler takes to travel through highway segment x</a:t>
            </a:r>
            <a:endParaRPr sz="1200">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A</a:t>
            </a:r>
            <a:r>
              <a:rPr lang="en" sz="1200" i="1" baseline="-25000">
                <a:solidFill>
                  <a:srgbClr val="FFFFFF"/>
                </a:solidFill>
                <a:latin typeface="Times New Roman"/>
                <a:ea typeface="Times New Roman"/>
                <a:cs typeface="Times New Roman"/>
                <a:sym typeface="Times New Roman"/>
              </a:rPr>
              <a:t>x</a:t>
            </a:r>
            <a:r>
              <a:rPr lang="en" sz="1200">
                <a:solidFill>
                  <a:srgbClr val="FFFFFF"/>
                </a:solidFill>
                <a:latin typeface="Times New Roman"/>
                <a:ea typeface="Times New Roman"/>
                <a:cs typeface="Times New Roman"/>
                <a:sym typeface="Times New Roman"/>
              </a:rPr>
              <a:t> : the free-flow travel time on highway x</a:t>
            </a:r>
            <a:endParaRPr sz="1200">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B</a:t>
            </a:r>
            <a:r>
              <a:rPr lang="en" sz="1200" i="1" baseline="-25000">
                <a:solidFill>
                  <a:srgbClr val="FFFFFF"/>
                </a:solidFill>
                <a:latin typeface="Times New Roman"/>
                <a:ea typeface="Times New Roman"/>
                <a:cs typeface="Times New Roman"/>
                <a:sym typeface="Times New Roman"/>
              </a:rPr>
              <a:t>x </a:t>
            </a:r>
            <a:r>
              <a:rPr lang="en" sz="1200">
                <a:solidFill>
                  <a:srgbClr val="FFFFFF"/>
                </a:solidFill>
                <a:latin typeface="Times New Roman"/>
                <a:ea typeface="Times New Roman"/>
                <a:cs typeface="Times New Roman"/>
                <a:sym typeface="Times New Roman"/>
              </a:rPr>
              <a:t>: the delay parameter of highway x(increase in travel time per car increase on highway x)</a:t>
            </a:r>
            <a:endParaRPr sz="1200">
              <a:solidFill>
                <a:srgbClr val="FFFFFF"/>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i="1">
                <a:solidFill>
                  <a:srgbClr val="FFFFFF"/>
                </a:solidFill>
                <a:latin typeface="Times New Roman"/>
                <a:ea typeface="Times New Roman"/>
                <a:cs typeface="Times New Roman"/>
                <a:sym typeface="Times New Roman"/>
              </a:rPr>
              <a:t>F</a:t>
            </a:r>
            <a:r>
              <a:rPr lang="en" sz="1200" i="1" baseline="-25000">
                <a:solidFill>
                  <a:srgbClr val="FFFFFF"/>
                </a:solidFill>
                <a:latin typeface="Times New Roman"/>
                <a:ea typeface="Times New Roman"/>
                <a:cs typeface="Times New Roman"/>
                <a:sym typeface="Times New Roman"/>
              </a:rPr>
              <a:t>x</a:t>
            </a:r>
            <a:r>
              <a:rPr lang="en" sz="1200">
                <a:solidFill>
                  <a:srgbClr val="FFFFFF"/>
                </a:solidFill>
                <a:latin typeface="Times New Roman"/>
                <a:ea typeface="Times New Roman"/>
                <a:cs typeface="Times New Roman"/>
                <a:sym typeface="Times New Roman"/>
              </a:rPr>
              <a:t>: the number of cars that travels on highway x</a:t>
            </a:r>
            <a:endParaRPr sz="1200">
              <a:solidFill>
                <a:srgbClr val="FFFFFF"/>
              </a:solidFill>
              <a:latin typeface="Times New Roman"/>
              <a:ea typeface="Times New Roman"/>
              <a:cs typeface="Times New Roman"/>
              <a:sym typeface="Times New Roman"/>
            </a:endParaRPr>
          </a:p>
          <a:p>
            <a:pPr marL="0" lvl="0" indent="0" algn="l" rtl="0">
              <a:spcBef>
                <a:spcPts val="0"/>
              </a:spcBef>
              <a:spcAft>
                <a:spcPts val="1200"/>
              </a:spcAft>
              <a:buNone/>
            </a:pPr>
            <a:endParaRPr/>
          </a:p>
        </p:txBody>
      </p:sp>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1408</Words>
  <Application>Microsoft Office PowerPoint</Application>
  <PresentationFormat>全屏显示(16:9)</PresentationFormat>
  <Paragraphs>280</Paragraphs>
  <Slides>22</Slides>
  <Notes>22</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22</vt:i4>
      </vt:variant>
    </vt:vector>
  </HeadingPairs>
  <TitlesOfParts>
    <vt:vector size="28" baseType="lpstr">
      <vt:lpstr>Montserrat</vt:lpstr>
      <vt:lpstr>Lato</vt:lpstr>
      <vt:lpstr>Impact</vt:lpstr>
      <vt:lpstr>Arial</vt:lpstr>
      <vt:lpstr>Times New Roman</vt:lpstr>
      <vt:lpstr>Focus</vt:lpstr>
      <vt:lpstr>Detection and Analysis of Braess’s Paradox in Bay Area’s Highway Network</vt:lpstr>
      <vt:lpstr>Introduction</vt:lpstr>
      <vt:lpstr>Introduction</vt:lpstr>
      <vt:lpstr>Introduction</vt:lpstr>
      <vt:lpstr>PowerPoint 演示文稿</vt:lpstr>
      <vt:lpstr>Modeling Methods</vt:lpstr>
      <vt:lpstr>Modeling Methods</vt:lpstr>
      <vt:lpstr>Modeling Methods</vt:lpstr>
      <vt:lpstr>Modeling Methods</vt:lpstr>
      <vt:lpstr>Modeling Methods</vt:lpstr>
      <vt:lpstr>Modeling Methods</vt:lpstr>
      <vt:lpstr>Modeling Methods</vt:lpstr>
      <vt:lpstr>Modeling Methods</vt:lpstr>
      <vt:lpstr>Modeling Methods</vt:lpstr>
      <vt:lpstr>Modeling Methods</vt:lpstr>
      <vt:lpstr>Results &amp; Discussion</vt:lpstr>
      <vt:lpstr>Results &amp; Discussion</vt:lpstr>
      <vt:lpstr>Results &amp; Discussion</vt:lpstr>
      <vt:lpstr>Results &amp; Discussion</vt:lpstr>
      <vt:lpstr>Results &amp; Discussion</vt:lpstr>
      <vt:lpstr>Further improvements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Detection and Analysis of Braess’s Paradox in Bay Area’s Highway Network</dc:title>
  <dc:creator>dong wei</dc:creator>
  <cp:lastModifiedBy>laohuang403@outlook.com</cp:lastModifiedBy>
  <cp:revision>2</cp:revision>
  <dcterms:modified xsi:type="dcterms:W3CDTF">2021-03-07T16:49:21Z</dcterms:modified>
</cp:coreProperties>
</file>