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roxima Nova"/>
      <p:regular r:id="rId16"/>
      <p:bold r:id="rId17"/>
      <p:italic r:id="rId18"/>
      <p:boldItalic r:id="rId19"/>
    </p:embeddedFont>
    <p:embeddedFont>
      <p:font typeface="Zhi Mang Xing"/>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ZhiMangXing-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bold.fntdata"/><Relationship Id="rId16" Type="http://schemas.openxmlformats.org/officeDocument/2006/relationships/font" Target="fonts/ProximaNova-regular.fntdata"/><Relationship Id="rId5" Type="http://schemas.openxmlformats.org/officeDocument/2006/relationships/notesMaster" Target="notesMasters/notesMaster1.xml"/><Relationship Id="rId19" Type="http://schemas.openxmlformats.org/officeDocument/2006/relationships/font" Target="fonts/ProximaNova-boldItalic.fntdata"/><Relationship Id="rId6" Type="http://schemas.openxmlformats.org/officeDocument/2006/relationships/slide" Target="slides/slide1.xml"/><Relationship Id="rId18"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c54458125c_1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c54458125c_1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c54458125c_1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c54458125c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c54458125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c54458125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c54458125c_1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c54458125c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c54458125c_1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54458125c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c54458125c_1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c54458125c_1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54458125c_1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54458125c_1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c54458125c_1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c54458125c_1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54458125c_1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54458125c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SzPts val="990"/>
              <a:buNone/>
            </a:pPr>
            <a:r>
              <a:rPr lang="en" sz="3420">
                <a:latin typeface="Georgia"/>
                <a:ea typeface="Georgia"/>
                <a:cs typeface="Georgia"/>
                <a:sym typeface="Georgia"/>
              </a:rPr>
              <a:t>FEA </a:t>
            </a:r>
            <a:r>
              <a:rPr lang="en" sz="3420">
                <a:latin typeface="Georgia"/>
                <a:ea typeface="Georgia"/>
                <a:cs typeface="Georgia"/>
                <a:sym typeface="Georgia"/>
              </a:rPr>
              <a:t>Analysis</a:t>
            </a:r>
            <a:r>
              <a:rPr lang="en" sz="3420">
                <a:latin typeface="Georgia"/>
                <a:ea typeface="Georgia"/>
                <a:cs typeface="Georgia"/>
                <a:sym typeface="Georgia"/>
              </a:rPr>
              <a:t> on 100% Frontal Collision</a:t>
            </a:r>
            <a:endParaRPr sz="3420">
              <a:latin typeface="Georgia"/>
              <a:ea typeface="Georgia"/>
              <a:cs typeface="Georgia"/>
              <a:sym typeface="Georgia"/>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sz="1800">
                <a:latin typeface="Georgia"/>
                <a:ea typeface="Georgia"/>
                <a:cs typeface="Georgia"/>
                <a:sym typeface="Georgia"/>
              </a:rPr>
              <a:t>Michael Li (Yunze), Mike Yan (Yi)</a:t>
            </a:r>
            <a:endParaRPr i="1" sz="1800">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Georgia"/>
                <a:ea typeface="Georgia"/>
                <a:cs typeface="Georgia"/>
                <a:sym typeface="Georgia"/>
              </a:rPr>
              <a:t>Thank you very much!</a:t>
            </a:r>
            <a:endParaRPr>
              <a:latin typeface="Georgia"/>
              <a:ea typeface="Georgia"/>
              <a:cs typeface="Georgia"/>
              <a:sym typeface="Georgia"/>
            </a:endParaRPr>
          </a:p>
        </p:txBody>
      </p:sp>
      <p:sp>
        <p:nvSpPr>
          <p:cNvPr id="124" name="Google Shape;124;p22"/>
          <p:cNvSpPr txBox="1"/>
          <p:nvPr>
            <p:ph type="title"/>
          </p:nvPr>
        </p:nvSpPr>
        <p:spPr>
          <a:xfrm>
            <a:off x="935725" y="1028700"/>
            <a:ext cx="37821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solidFill>
                  <a:srgbClr val="434343"/>
                </a:solidFill>
                <a:latin typeface="Georgia"/>
                <a:ea typeface="Georgia"/>
                <a:cs typeface="Georgia"/>
                <a:sym typeface="Georgia"/>
              </a:rPr>
              <a:t>Muchas gracias</a:t>
            </a:r>
            <a:r>
              <a:rPr lang="en" sz="2800">
                <a:solidFill>
                  <a:srgbClr val="434343"/>
                </a:solidFill>
                <a:latin typeface="Georgia"/>
                <a:ea typeface="Georgia"/>
                <a:cs typeface="Georgia"/>
                <a:sym typeface="Georgia"/>
              </a:rPr>
              <a:t>!</a:t>
            </a:r>
            <a:endParaRPr sz="2800">
              <a:solidFill>
                <a:srgbClr val="434343"/>
              </a:solidFill>
              <a:latin typeface="Georgia"/>
              <a:ea typeface="Georgia"/>
              <a:cs typeface="Georgia"/>
              <a:sym typeface="Georgia"/>
            </a:endParaRPr>
          </a:p>
        </p:txBody>
      </p:sp>
      <p:sp>
        <p:nvSpPr>
          <p:cNvPr id="125" name="Google Shape;125;p22"/>
          <p:cNvSpPr txBox="1"/>
          <p:nvPr>
            <p:ph type="title"/>
          </p:nvPr>
        </p:nvSpPr>
        <p:spPr>
          <a:xfrm>
            <a:off x="1540200" y="2974038"/>
            <a:ext cx="40527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solidFill>
                  <a:srgbClr val="434343"/>
                </a:solidFill>
                <a:latin typeface="Georgia"/>
                <a:ea typeface="Georgia"/>
                <a:cs typeface="Georgia"/>
                <a:sym typeface="Georgia"/>
              </a:rPr>
              <a:t>Merci beaucoup!</a:t>
            </a:r>
            <a:endParaRPr sz="2800">
              <a:solidFill>
                <a:srgbClr val="434343"/>
              </a:solidFill>
              <a:latin typeface="Georgia"/>
              <a:ea typeface="Georgia"/>
              <a:cs typeface="Georgia"/>
              <a:sym typeface="Georgia"/>
            </a:endParaRPr>
          </a:p>
        </p:txBody>
      </p:sp>
      <p:sp>
        <p:nvSpPr>
          <p:cNvPr id="126" name="Google Shape;126;p22"/>
          <p:cNvSpPr txBox="1"/>
          <p:nvPr>
            <p:ph type="title"/>
          </p:nvPr>
        </p:nvSpPr>
        <p:spPr>
          <a:xfrm>
            <a:off x="3765700" y="3971275"/>
            <a:ext cx="40527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434343"/>
                </a:solidFill>
                <a:latin typeface="Zhi Mang Xing"/>
                <a:ea typeface="Zhi Mang Xing"/>
                <a:cs typeface="Zhi Mang Xing"/>
                <a:sym typeface="Zhi Mang Xing"/>
              </a:rPr>
              <a:t>谢谢</a:t>
            </a:r>
            <a:r>
              <a:rPr lang="en">
                <a:solidFill>
                  <a:srgbClr val="434343"/>
                </a:solidFill>
                <a:latin typeface="Georgia"/>
                <a:ea typeface="Georgia"/>
                <a:cs typeface="Georgia"/>
                <a:sym typeface="Georgia"/>
              </a:rPr>
              <a:t>!</a:t>
            </a:r>
            <a:endParaRPr>
              <a:solidFill>
                <a:srgbClr val="434343"/>
              </a:solidFill>
              <a:latin typeface="Georgia"/>
              <a:ea typeface="Georgia"/>
              <a:cs typeface="Georgia"/>
              <a:sym typeface="Georgia"/>
            </a:endParaRPr>
          </a:p>
        </p:txBody>
      </p:sp>
      <p:sp>
        <p:nvSpPr>
          <p:cNvPr id="127" name="Google Shape;127;p22"/>
          <p:cNvSpPr txBox="1"/>
          <p:nvPr>
            <p:ph type="title"/>
          </p:nvPr>
        </p:nvSpPr>
        <p:spPr>
          <a:xfrm>
            <a:off x="3614975" y="381000"/>
            <a:ext cx="26481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solidFill>
                  <a:srgbClr val="434343"/>
                </a:solidFill>
                <a:latin typeface="Georgia"/>
                <a:ea typeface="Georgia"/>
                <a:cs typeface="Georgia"/>
                <a:sym typeface="Georgia"/>
              </a:rPr>
              <a:t>Bene facis</a:t>
            </a:r>
            <a:r>
              <a:rPr lang="en" sz="2800">
                <a:solidFill>
                  <a:srgbClr val="434343"/>
                </a:solidFill>
                <a:latin typeface="Georgia"/>
                <a:ea typeface="Georgia"/>
                <a:cs typeface="Georgia"/>
                <a:sym typeface="Georgia"/>
              </a:rPr>
              <a:t>!</a:t>
            </a:r>
            <a:endParaRPr sz="2800">
              <a:solidFill>
                <a:srgbClr val="434343"/>
              </a:solidFill>
              <a:latin typeface="Georgia"/>
              <a:ea typeface="Georgia"/>
              <a:cs typeface="Georgia"/>
              <a:sym typeface="Georgia"/>
            </a:endParaRPr>
          </a:p>
        </p:txBody>
      </p:sp>
      <p:sp>
        <p:nvSpPr>
          <p:cNvPr id="128" name="Google Shape;128;p22"/>
          <p:cNvSpPr txBox="1"/>
          <p:nvPr>
            <p:ph type="title"/>
          </p:nvPr>
        </p:nvSpPr>
        <p:spPr>
          <a:xfrm>
            <a:off x="4985850" y="3192475"/>
            <a:ext cx="4052700" cy="778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2800">
                <a:solidFill>
                  <a:srgbClr val="434343"/>
                </a:solidFill>
                <a:latin typeface="Georgia"/>
                <a:ea typeface="Georgia"/>
                <a:cs typeface="Georgia"/>
                <a:sym typeface="Georgia"/>
              </a:rPr>
              <a:t>ありがとうございました</a:t>
            </a:r>
            <a:r>
              <a:rPr lang="en" sz="2800">
                <a:solidFill>
                  <a:srgbClr val="434343"/>
                </a:solidFill>
                <a:latin typeface="Georgia"/>
                <a:ea typeface="Georgia"/>
                <a:cs typeface="Georgia"/>
                <a:sym typeface="Georgia"/>
              </a:rPr>
              <a:t>!</a:t>
            </a:r>
            <a:endParaRPr sz="2800">
              <a:solidFill>
                <a:srgbClr val="434343"/>
              </a:solidFill>
              <a:latin typeface="Georgia"/>
              <a:ea typeface="Georgia"/>
              <a:cs typeface="Georgia"/>
              <a:sym typeface="Georgia"/>
            </a:endParaRPr>
          </a:p>
        </p:txBody>
      </p:sp>
      <p:sp>
        <p:nvSpPr>
          <p:cNvPr id="129" name="Google Shape;129;p22"/>
          <p:cNvSpPr txBox="1"/>
          <p:nvPr>
            <p:ph type="title"/>
          </p:nvPr>
        </p:nvSpPr>
        <p:spPr>
          <a:xfrm>
            <a:off x="5248975" y="1219200"/>
            <a:ext cx="40527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solidFill>
                  <a:srgbClr val="434343"/>
                </a:solidFill>
                <a:latin typeface="Georgia"/>
                <a:ea typeface="Georgia"/>
                <a:cs typeface="Georgia"/>
                <a:sym typeface="Georgia"/>
              </a:rPr>
              <a:t>Спасибо!</a:t>
            </a:r>
            <a:endParaRPr sz="2800">
              <a:solidFill>
                <a:srgbClr val="434343"/>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latin typeface="Georgia"/>
                <a:ea typeface="Georgia"/>
                <a:cs typeface="Georgia"/>
                <a:sym typeface="Georgia"/>
              </a:rPr>
              <a:t>Purpose</a:t>
            </a:r>
            <a:endParaRPr sz="2820">
              <a:latin typeface="Georgia"/>
              <a:ea typeface="Georgia"/>
              <a:cs typeface="Georgia"/>
              <a:sym typeface="Georgia"/>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Georgia"/>
                <a:ea typeface="Georgia"/>
                <a:cs typeface="Georgia"/>
                <a:sym typeface="Georgia"/>
              </a:rPr>
              <a:t>Through this experiment, we aspire to </a:t>
            </a:r>
            <a:r>
              <a:rPr b="1" lang="en" sz="2000" u="sng">
                <a:latin typeface="Georgia"/>
                <a:ea typeface="Georgia"/>
                <a:cs typeface="Georgia"/>
                <a:sym typeface="Georgia"/>
              </a:rPr>
              <a:t>refine the safety contraptions</a:t>
            </a:r>
            <a:r>
              <a:rPr lang="en">
                <a:latin typeface="Georgia"/>
                <a:ea typeface="Georgia"/>
                <a:cs typeface="Georgia"/>
                <a:sym typeface="Georgia"/>
              </a:rPr>
              <a:t> of an automobile to </a:t>
            </a:r>
            <a:r>
              <a:rPr b="1" lang="en" sz="2000" u="sng">
                <a:latin typeface="Georgia"/>
                <a:ea typeface="Georgia"/>
                <a:cs typeface="Georgia"/>
                <a:sym typeface="Georgia"/>
              </a:rPr>
              <a:t>reduce the extent of damage</a:t>
            </a:r>
            <a:r>
              <a:rPr lang="en">
                <a:latin typeface="Georgia"/>
                <a:ea typeface="Georgia"/>
                <a:cs typeface="Georgia"/>
                <a:sym typeface="Georgia"/>
              </a:rPr>
              <a:t> caused in an 100% frontal collision, </a:t>
            </a:r>
            <a:r>
              <a:rPr b="1" lang="en" sz="2000" u="sng">
                <a:latin typeface="Georgia"/>
                <a:ea typeface="Georgia"/>
                <a:cs typeface="Georgia"/>
                <a:sym typeface="Georgia"/>
              </a:rPr>
              <a:t>enhancing passengers and drivers’ safety</a:t>
            </a:r>
            <a:r>
              <a:rPr lang="en">
                <a:latin typeface="Georgia"/>
                <a:ea typeface="Georgia"/>
                <a:cs typeface="Georgia"/>
                <a:sym typeface="Georgia"/>
              </a:rPr>
              <a:t> when travelling, all while</a:t>
            </a:r>
            <a:r>
              <a:rPr b="1" lang="en" sz="2000" u="sng">
                <a:latin typeface="Georgia"/>
                <a:ea typeface="Georgia"/>
                <a:cs typeface="Georgia"/>
                <a:sym typeface="Georgia"/>
              </a:rPr>
              <a:t> reducing the weight</a:t>
            </a:r>
            <a:r>
              <a:rPr lang="en">
                <a:latin typeface="Georgia"/>
                <a:ea typeface="Georgia"/>
                <a:cs typeface="Georgia"/>
                <a:sym typeface="Georgia"/>
              </a:rPr>
              <a:t> of the vehicle to improve energy efficiency and general performance.</a:t>
            </a:r>
            <a:endParaRPr>
              <a:latin typeface="Georgia"/>
              <a:ea typeface="Georgia"/>
              <a:cs typeface="Georgia"/>
              <a:sym typeface="Georgia"/>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latin typeface="Georgia"/>
                <a:ea typeface="Georgia"/>
                <a:cs typeface="Georgia"/>
                <a:sym typeface="Georgia"/>
              </a:rPr>
              <a:t>Hypothesis</a:t>
            </a:r>
            <a:endParaRPr sz="2820">
              <a:latin typeface="Georgia"/>
              <a:ea typeface="Georgia"/>
              <a:cs typeface="Georgia"/>
              <a:sym typeface="Georgia"/>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Georgia"/>
                <a:ea typeface="Georgia"/>
                <a:cs typeface="Georgia"/>
                <a:sym typeface="Georgia"/>
              </a:rPr>
              <a:t>Changing the </a:t>
            </a:r>
            <a:r>
              <a:rPr b="1" lang="en" sz="2000" u="sng">
                <a:latin typeface="Georgia"/>
                <a:ea typeface="Georgia"/>
                <a:cs typeface="Georgia"/>
                <a:sym typeface="Georgia"/>
              </a:rPr>
              <a:t>aluminum alloy</a:t>
            </a:r>
            <a:r>
              <a:rPr lang="en">
                <a:latin typeface="Georgia"/>
                <a:ea typeface="Georgia"/>
                <a:cs typeface="Georgia"/>
                <a:sym typeface="Georgia"/>
              </a:rPr>
              <a:t> material used for the front bumper of an automobile to </a:t>
            </a:r>
            <a:r>
              <a:rPr b="1" lang="en" sz="2000" u="sng">
                <a:latin typeface="Georgia"/>
                <a:ea typeface="Georgia"/>
                <a:cs typeface="Georgia"/>
                <a:sym typeface="Georgia"/>
              </a:rPr>
              <a:t>composite carbon fiber</a:t>
            </a:r>
            <a:r>
              <a:rPr lang="en">
                <a:latin typeface="Georgia"/>
                <a:ea typeface="Georgia"/>
                <a:cs typeface="Georgia"/>
                <a:sym typeface="Georgia"/>
              </a:rPr>
              <a:t> material will improve its performance during an 100% frontal collision.</a:t>
            </a:r>
            <a:endParaRPr>
              <a:latin typeface="Georgia"/>
              <a:ea typeface="Georgia"/>
              <a:cs typeface="Georgia"/>
              <a:sym typeface="Georgia"/>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latin typeface="Georgia"/>
                <a:ea typeface="Georgia"/>
                <a:cs typeface="Georgia"/>
                <a:sym typeface="Georgia"/>
              </a:rPr>
              <a:t>Softwares Used</a:t>
            </a:r>
            <a:endParaRPr sz="2820">
              <a:latin typeface="Georgia"/>
              <a:ea typeface="Georgia"/>
              <a:cs typeface="Georgia"/>
              <a:sym typeface="Georgia"/>
            </a:endParaRPr>
          </a:p>
        </p:txBody>
      </p:sp>
      <p:sp>
        <p:nvSpPr>
          <p:cNvPr id="78" name="Google Shape;78;p16"/>
          <p:cNvSpPr txBox="1"/>
          <p:nvPr>
            <p:ph idx="1" type="body"/>
          </p:nvPr>
        </p:nvSpPr>
        <p:spPr>
          <a:xfrm>
            <a:off x="311700" y="1152475"/>
            <a:ext cx="8933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Georgia"/>
                <a:ea typeface="Georgia"/>
                <a:cs typeface="Georgia"/>
                <a:sym typeface="Georgia"/>
              </a:rPr>
              <a:t>- </a:t>
            </a:r>
            <a:r>
              <a:rPr b="1" lang="en" u="sng">
                <a:latin typeface="Georgia"/>
                <a:ea typeface="Georgia"/>
                <a:cs typeface="Georgia"/>
                <a:sym typeface="Georgia"/>
              </a:rPr>
              <a:t>HyperWorks</a:t>
            </a:r>
            <a:r>
              <a:rPr lang="en">
                <a:latin typeface="Georgia"/>
                <a:ea typeface="Georgia"/>
                <a:cs typeface="Georgia"/>
                <a:sym typeface="Georgia"/>
              </a:rPr>
              <a:t> - Modify and organize finite element models</a:t>
            </a:r>
            <a:endParaRPr>
              <a:latin typeface="Georgia"/>
              <a:ea typeface="Georgia"/>
              <a:cs typeface="Georgia"/>
              <a:sym typeface="Georgia"/>
            </a:endParaRPr>
          </a:p>
          <a:p>
            <a:pPr indent="0" lvl="0" marL="0" rtl="0" algn="l">
              <a:spcBef>
                <a:spcPts val="1200"/>
              </a:spcBef>
              <a:spcAft>
                <a:spcPts val="0"/>
              </a:spcAft>
              <a:buNone/>
            </a:pPr>
            <a:r>
              <a:rPr lang="en">
                <a:latin typeface="Georgia"/>
                <a:ea typeface="Georgia"/>
                <a:cs typeface="Georgia"/>
                <a:sym typeface="Georgia"/>
              </a:rPr>
              <a:t>	- </a:t>
            </a:r>
            <a:r>
              <a:rPr b="1" lang="en" u="sng">
                <a:latin typeface="Georgia"/>
                <a:ea typeface="Georgia"/>
                <a:cs typeface="Georgia"/>
                <a:sym typeface="Georgia"/>
              </a:rPr>
              <a:t>HyperMesh</a:t>
            </a:r>
            <a:r>
              <a:rPr lang="en">
                <a:latin typeface="Georgia"/>
                <a:ea typeface="Georgia"/>
                <a:cs typeface="Georgia"/>
                <a:sym typeface="Georgia"/>
              </a:rPr>
              <a:t> - Preprocessor for generating finite element models</a:t>
            </a:r>
            <a:endParaRPr>
              <a:latin typeface="Georgia"/>
              <a:ea typeface="Georgia"/>
              <a:cs typeface="Georgia"/>
              <a:sym typeface="Georgia"/>
            </a:endParaRPr>
          </a:p>
          <a:p>
            <a:pPr indent="0" lvl="0" marL="0" rtl="0" algn="l">
              <a:spcBef>
                <a:spcPts val="1200"/>
              </a:spcBef>
              <a:spcAft>
                <a:spcPts val="0"/>
              </a:spcAft>
              <a:buNone/>
            </a:pPr>
            <a:r>
              <a:rPr lang="en">
                <a:latin typeface="Georgia"/>
                <a:ea typeface="Georgia"/>
                <a:cs typeface="Georgia"/>
                <a:sym typeface="Georgia"/>
              </a:rPr>
              <a:t>	- </a:t>
            </a:r>
            <a:r>
              <a:rPr b="1" lang="en" u="sng">
                <a:latin typeface="Georgia"/>
                <a:ea typeface="Georgia"/>
                <a:cs typeface="Georgia"/>
                <a:sym typeface="Georgia"/>
              </a:rPr>
              <a:t>HyperView</a:t>
            </a:r>
            <a:r>
              <a:rPr lang="en">
                <a:latin typeface="Georgia"/>
                <a:ea typeface="Georgia"/>
                <a:cs typeface="Georgia"/>
                <a:sym typeface="Georgia"/>
              </a:rPr>
              <a:t> - Post-processor for generating data in a comprehensible format.</a:t>
            </a:r>
            <a:endParaRPr>
              <a:latin typeface="Georgia"/>
              <a:ea typeface="Georgia"/>
              <a:cs typeface="Georgia"/>
              <a:sym typeface="Georgia"/>
            </a:endParaRPr>
          </a:p>
          <a:p>
            <a:pPr indent="0" lvl="0" marL="0" rtl="0" algn="l">
              <a:spcBef>
                <a:spcPts val="1200"/>
              </a:spcBef>
              <a:spcAft>
                <a:spcPts val="0"/>
              </a:spcAft>
              <a:buNone/>
            </a:pPr>
            <a:r>
              <a:rPr lang="en">
                <a:latin typeface="Georgia"/>
                <a:ea typeface="Georgia"/>
                <a:cs typeface="Georgia"/>
                <a:sym typeface="Georgia"/>
              </a:rPr>
              <a:t>	- </a:t>
            </a:r>
            <a:r>
              <a:rPr b="1" lang="en" u="sng">
                <a:latin typeface="Georgia"/>
                <a:ea typeface="Georgia"/>
                <a:cs typeface="Georgia"/>
                <a:sym typeface="Georgia"/>
              </a:rPr>
              <a:t>HyperGraph</a:t>
            </a:r>
            <a:r>
              <a:rPr lang="en">
                <a:latin typeface="Georgia"/>
                <a:ea typeface="Georgia"/>
                <a:cs typeface="Georgia"/>
                <a:sym typeface="Georgia"/>
              </a:rPr>
              <a:t> - Graph generator</a:t>
            </a:r>
            <a:endParaRPr>
              <a:latin typeface="Georgia"/>
              <a:ea typeface="Georgia"/>
              <a:cs typeface="Georgia"/>
              <a:sym typeface="Georgia"/>
            </a:endParaRPr>
          </a:p>
          <a:p>
            <a:pPr indent="0" lvl="0" marL="0" rtl="0" algn="l">
              <a:spcBef>
                <a:spcPts val="1200"/>
              </a:spcBef>
              <a:spcAft>
                <a:spcPts val="0"/>
              </a:spcAft>
              <a:buNone/>
            </a:pPr>
            <a:r>
              <a:rPr lang="en">
                <a:latin typeface="Georgia"/>
                <a:ea typeface="Georgia"/>
                <a:cs typeface="Georgia"/>
                <a:sym typeface="Georgia"/>
              </a:rPr>
              <a:t>- </a:t>
            </a:r>
            <a:r>
              <a:rPr b="1" lang="en" u="sng">
                <a:latin typeface="Georgia"/>
                <a:ea typeface="Georgia"/>
                <a:cs typeface="Georgia"/>
                <a:sym typeface="Georgia"/>
              </a:rPr>
              <a:t>LS_DYNA</a:t>
            </a:r>
            <a:r>
              <a:rPr lang="en">
                <a:latin typeface="Georgia"/>
                <a:ea typeface="Georgia"/>
                <a:cs typeface="Georgia"/>
                <a:sym typeface="Georgia"/>
              </a:rPr>
              <a:t> - Force and motion analysis software</a:t>
            </a:r>
            <a:endParaRPr>
              <a:latin typeface="Georgia"/>
              <a:ea typeface="Georgia"/>
              <a:cs typeface="Georgia"/>
              <a:sym typeface="Georgia"/>
            </a:endParaRPr>
          </a:p>
          <a:p>
            <a:pPr indent="0" lvl="0" marL="0" rtl="0" algn="l">
              <a:spcBef>
                <a:spcPts val="1200"/>
              </a:spcBef>
              <a:spcAft>
                <a:spcPts val="0"/>
              </a:spcAft>
              <a:buNone/>
            </a:pPr>
            <a:r>
              <a:t/>
            </a:r>
            <a:endParaRPr sz="100">
              <a:latin typeface="Georgia"/>
              <a:ea typeface="Georgia"/>
              <a:cs typeface="Georgia"/>
              <a:sym typeface="Georgia"/>
            </a:endParaRPr>
          </a:p>
          <a:p>
            <a:pPr indent="0" lvl="0" marL="0" rtl="0" algn="l">
              <a:spcBef>
                <a:spcPts val="1200"/>
              </a:spcBef>
              <a:spcAft>
                <a:spcPts val="1200"/>
              </a:spcAft>
              <a:buNone/>
            </a:pPr>
            <a:r>
              <a:rPr i="1" lang="en" sz="1300">
                <a:latin typeface="Georgia"/>
                <a:ea typeface="Georgia"/>
                <a:cs typeface="Georgia"/>
                <a:sym typeface="Georgia"/>
              </a:rPr>
              <a:t>* Details in the paper.</a:t>
            </a:r>
            <a:endParaRPr i="1" sz="1300">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latin typeface="Georgia"/>
                <a:ea typeface="Georgia"/>
                <a:cs typeface="Georgia"/>
                <a:sym typeface="Georgia"/>
              </a:rPr>
              <a:t>Plan and Procedure</a:t>
            </a:r>
            <a:endParaRPr sz="2820">
              <a:latin typeface="Georgia"/>
              <a:ea typeface="Georgia"/>
              <a:cs typeface="Georgia"/>
              <a:sym typeface="Georgia"/>
            </a:endParaRPr>
          </a:p>
        </p:txBody>
      </p:sp>
      <p:pic>
        <p:nvPicPr>
          <p:cNvPr id="84" name="Google Shape;84;p17"/>
          <p:cNvPicPr preferRelativeResize="0"/>
          <p:nvPr/>
        </p:nvPicPr>
        <p:blipFill>
          <a:blip r:embed="rId3">
            <a:alphaModFix/>
          </a:blip>
          <a:stretch>
            <a:fillRect/>
          </a:stretch>
        </p:blipFill>
        <p:spPr>
          <a:xfrm>
            <a:off x="855965" y="1017726"/>
            <a:ext cx="7236610" cy="3854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0" y="1299900"/>
            <a:ext cx="2916925" cy="1707775"/>
          </a:xfrm>
          <a:prstGeom prst="rect">
            <a:avLst/>
          </a:prstGeom>
          <a:noFill/>
          <a:ln>
            <a:noFill/>
          </a:ln>
        </p:spPr>
      </p:pic>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latin typeface="Georgia"/>
                <a:ea typeface="Georgia"/>
                <a:cs typeface="Georgia"/>
                <a:sym typeface="Georgia"/>
              </a:rPr>
              <a:t>Results</a:t>
            </a:r>
            <a:endParaRPr sz="2820">
              <a:latin typeface="Georgia"/>
              <a:ea typeface="Georgia"/>
              <a:cs typeface="Georgia"/>
              <a:sym typeface="Georgia"/>
            </a:endParaRPr>
          </a:p>
        </p:txBody>
      </p:sp>
      <p:pic>
        <p:nvPicPr>
          <p:cNvPr id="91" name="Google Shape;91;p18"/>
          <p:cNvPicPr preferRelativeResize="0"/>
          <p:nvPr/>
        </p:nvPicPr>
        <p:blipFill>
          <a:blip r:embed="rId4">
            <a:alphaModFix/>
          </a:blip>
          <a:stretch>
            <a:fillRect/>
          </a:stretch>
        </p:blipFill>
        <p:spPr>
          <a:xfrm>
            <a:off x="2675975" y="0"/>
            <a:ext cx="2863350" cy="2189626"/>
          </a:xfrm>
          <a:prstGeom prst="rect">
            <a:avLst/>
          </a:prstGeom>
          <a:noFill/>
          <a:ln>
            <a:noFill/>
          </a:ln>
        </p:spPr>
      </p:pic>
      <p:pic>
        <p:nvPicPr>
          <p:cNvPr id="92" name="Google Shape;92;p18"/>
          <p:cNvPicPr preferRelativeResize="0"/>
          <p:nvPr/>
        </p:nvPicPr>
        <p:blipFill>
          <a:blip r:embed="rId5">
            <a:alphaModFix/>
          </a:blip>
          <a:stretch>
            <a:fillRect/>
          </a:stretch>
        </p:blipFill>
        <p:spPr>
          <a:xfrm>
            <a:off x="5881950" y="0"/>
            <a:ext cx="2737038" cy="2189626"/>
          </a:xfrm>
          <a:prstGeom prst="rect">
            <a:avLst/>
          </a:prstGeom>
          <a:noFill/>
          <a:ln>
            <a:noFill/>
          </a:ln>
        </p:spPr>
      </p:pic>
      <p:pic>
        <p:nvPicPr>
          <p:cNvPr id="93" name="Google Shape;93;p18"/>
          <p:cNvPicPr preferRelativeResize="0"/>
          <p:nvPr/>
        </p:nvPicPr>
        <p:blipFill>
          <a:blip r:embed="rId6">
            <a:alphaModFix/>
          </a:blip>
          <a:stretch>
            <a:fillRect/>
          </a:stretch>
        </p:blipFill>
        <p:spPr>
          <a:xfrm>
            <a:off x="5356950" y="2557800"/>
            <a:ext cx="3787042" cy="2176749"/>
          </a:xfrm>
          <a:prstGeom prst="rect">
            <a:avLst/>
          </a:prstGeom>
          <a:noFill/>
          <a:ln>
            <a:noFill/>
          </a:ln>
        </p:spPr>
      </p:pic>
      <p:pic>
        <p:nvPicPr>
          <p:cNvPr id="94" name="Google Shape;94;p18"/>
          <p:cNvPicPr preferRelativeResize="0"/>
          <p:nvPr/>
        </p:nvPicPr>
        <p:blipFill>
          <a:blip r:embed="rId7">
            <a:alphaModFix/>
          </a:blip>
          <a:stretch>
            <a:fillRect/>
          </a:stretch>
        </p:blipFill>
        <p:spPr>
          <a:xfrm>
            <a:off x="2752175" y="2493298"/>
            <a:ext cx="2737051" cy="2176752"/>
          </a:xfrm>
          <a:prstGeom prst="rect">
            <a:avLst/>
          </a:prstGeom>
          <a:noFill/>
          <a:ln>
            <a:noFill/>
          </a:ln>
        </p:spPr>
      </p:pic>
      <p:sp>
        <p:nvSpPr>
          <p:cNvPr id="95" name="Google Shape;95;p18"/>
          <p:cNvSpPr txBox="1"/>
          <p:nvPr/>
        </p:nvSpPr>
        <p:spPr>
          <a:xfrm>
            <a:off x="3372900" y="2093100"/>
            <a:ext cx="239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Georgia"/>
                <a:ea typeface="Georgia"/>
                <a:cs typeface="Georgia"/>
                <a:sym typeface="Georgia"/>
              </a:rPr>
              <a:t>Peak Impact Force </a:t>
            </a:r>
            <a:r>
              <a:rPr lang="en" sz="1200">
                <a:solidFill>
                  <a:srgbClr val="202124"/>
                </a:solidFill>
                <a:highlight>
                  <a:srgbClr val="FFFFFF"/>
                </a:highlight>
                <a:latin typeface="Georgia"/>
                <a:ea typeface="Georgia"/>
                <a:cs typeface="Georgia"/>
                <a:sym typeface="Georgia"/>
              </a:rPr>
              <a:t>↓↓</a:t>
            </a:r>
            <a:endParaRPr>
              <a:latin typeface="Georgia"/>
              <a:ea typeface="Georgia"/>
              <a:cs typeface="Georgia"/>
              <a:sym typeface="Georgia"/>
            </a:endParaRPr>
          </a:p>
        </p:txBody>
      </p:sp>
      <p:sp>
        <p:nvSpPr>
          <p:cNvPr id="96" name="Google Shape;96;p18"/>
          <p:cNvSpPr txBox="1"/>
          <p:nvPr/>
        </p:nvSpPr>
        <p:spPr>
          <a:xfrm>
            <a:off x="6483650" y="2093100"/>
            <a:ext cx="239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Georgia"/>
                <a:ea typeface="Georgia"/>
                <a:cs typeface="Georgia"/>
                <a:sym typeface="Georgia"/>
              </a:rPr>
              <a:t>Bumper Intrusion</a:t>
            </a:r>
            <a:r>
              <a:rPr lang="en">
                <a:latin typeface="Georgia"/>
                <a:ea typeface="Georgia"/>
                <a:cs typeface="Georgia"/>
                <a:sym typeface="Georgia"/>
              </a:rPr>
              <a:t> </a:t>
            </a:r>
            <a:r>
              <a:rPr lang="en" sz="1200">
                <a:solidFill>
                  <a:srgbClr val="202124"/>
                </a:solidFill>
                <a:highlight>
                  <a:srgbClr val="FFFFFF"/>
                </a:highlight>
                <a:latin typeface="Georgia"/>
                <a:ea typeface="Georgia"/>
                <a:cs typeface="Georgia"/>
                <a:sym typeface="Georgia"/>
              </a:rPr>
              <a:t>↑↑</a:t>
            </a:r>
            <a:endParaRPr>
              <a:latin typeface="Georgia"/>
              <a:ea typeface="Georgia"/>
              <a:cs typeface="Georgia"/>
              <a:sym typeface="Georgia"/>
            </a:endParaRPr>
          </a:p>
        </p:txBody>
      </p:sp>
      <p:sp>
        <p:nvSpPr>
          <p:cNvPr id="97" name="Google Shape;97;p18"/>
          <p:cNvSpPr txBox="1"/>
          <p:nvPr/>
        </p:nvSpPr>
        <p:spPr>
          <a:xfrm>
            <a:off x="3091025" y="4670050"/>
            <a:ext cx="239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Georgia"/>
                <a:ea typeface="Georgia"/>
                <a:cs typeface="Georgia"/>
                <a:sym typeface="Georgia"/>
              </a:rPr>
              <a:t>Peak Energy Absorption </a:t>
            </a:r>
            <a:r>
              <a:rPr lang="en" sz="1200">
                <a:solidFill>
                  <a:srgbClr val="202124"/>
                </a:solidFill>
                <a:highlight>
                  <a:srgbClr val="FFFFFF"/>
                </a:highlight>
                <a:latin typeface="Georgia"/>
                <a:ea typeface="Georgia"/>
                <a:cs typeface="Georgia"/>
                <a:sym typeface="Georgia"/>
              </a:rPr>
              <a:t>↑↑</a:t>
            </a:r>
            <a:endParaRPr>
              <a:latin typeface="Georgia"/>
              <a:ea typeface="Georgia"/>
              <a:cs typeface="Georgia"/>
              <a:sym typeface="Georgia"/>
            </a:endParaRPr>
          </a:p>
        </p:txBody>
      </p:sp>
      <p:sp>
        <p:nvSpPr>
          <p:cNvPr id="98" name="Google Shape;98;p18"/>
          <p:cNvSpPr txBox="1"/>
          <p:nvPr/>
        </p:nvSpPr>
        <p:spPr>
          <a:xfrm>
            <a:off x="6018350" y="4670050"/>
            <a:ext cx="2863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Georgia"/>
                <a:ea typeface="Georgia"/>
                <a:cs typeface="Georgia"/>
                <a:sym typeface="Georgia"/>
              </a:rPr>
              <a:t>Upward Displacement of SCH</a:t>
            </a:r>
            <a:r>
              <a:rPr lang="en">
                <a:latin typeface="Georgia"/>
                <a:ea typeface="Georgia"/>
                <a:cs typeface="Georgia"/>
                <a:sym typeface="Georgia"/>
              </a:rPr>
              <a:t> </a:t>
            </a:r>
            <a:r>
              <a:rPr lang="en" sz="1200">
                <a:solidFill>
                  <a:srgbClr val="202124"/>
                </a:solidFill>
                <a:highlight>
                  <a:srgbClr val="FFFFFF"/>
                </a:highlight>
                <a:latin typeface="Georgia"/>
                <a:ea typeface="Georgia"/>
                <a:cs typeface="Georgia"/>
                <a:sym typeface="Georgia"/>
              </a:rPr>
              <a:t>↓↓</a:t>
            </a:r>
            <a:endParaRPr>
              <a:latin typeface="Georgia"/>
              <a:ea typeface="Georgia"/>
              <a:cs typeface="Georgia"/>
              <a:sym typeface="Georgia"/>
            </a:endParaRPr>
          </a:p>
          <a:p>
            <a:pPr indent="0" lvl="0" marL="0" rtl="0" algn="l">
              <a:spcBef>
                <a:spcPts val="0"/>
              </a:spcBef>
              <a:spcAft>
                <a:spcPts val="0"/>
              </a:spcAft>
              <a:buNone/>
            </a:pPr>
            <a:r>
              <a:t/>
            </a:r>
            <a:endParaRPr sz="1200">
              <a:solidFill>
                <a:srgbClr val="202124"/>
              </a:solidFill>
              <a:highlight>
                <a:srgbClr val="FFFFFF"/>
              </a:highlight>
              <a:latin typeface="Georgia"/>
              <a:ea typeface="Georgia"/>
              <a:cs typeface="Georgia"/>
              <a:sym typeface="Georgia"/>
            </a:endParaRPr>
          </a:p>
        </p:txBody>
      </p:sp>
      <p:sp>
        <p:nvSpPr>
          <p:cNvPr id="99" name="Google Shape;99;p18"/>
          <p:cNvSpPr txBox="1"/>
          <p:nvPr/>
        </p:nvSpPr>
        <p:spPr>
          <a:xfrm>
            <a:off x="26700" y="2939875"/>
            <a:ext cx="28635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Georgia"/>
                <a:ea typeface="Georgia"/>
                <a:cs typeface="Georgia"/>
                <a:sym typeface="Georgia"/>
              </a:rPr>
              <a:t>Backward</a:t>
            </a:r>
            <a:r>
              <a:rPr lang="en">
                <a:latin typeface="Georgia"/>
                <a:ea typeface="Georgia"/>
                <a:cs typeface="Georgia"/>
                <a:sym typeface="Georgia"/>
              </a:rPr>
              <a:t> Displacement</a:t>
            </a:r>
            <a:endParaRPr>
              <a:latin typeface="Georgia"/>
              <a:ea typeface="Georgia"/>
              <a:cs typeface="Georgia"/>
              <a:sym typeface="Georgia"/>
            </a:endParaRPr>
          </a:p>
          <a:p>
            <a:pPr indent="0" lvl="0" marL="0" rtl="0" algn="ctr">
              <a:spcBef>
                <a:spcPts val="0"/>
              </a:spcBef>
              <a:spcAft>
                <a:spcPts val="0"/>
              </a:spcAft>
              <a:buNone/>
            </a:pPr>
            <a:r>
              <a:rPr lang="en">
                <a:latin typeface="Georgia"/>
                <a:ea typeface="Georgia"/>
                <a:cs typeface="Georgia"/>
                <a:sym typeface="Georgia"/>
              </a:rPr>
              <a:t>of SCH </a:t>
            </a:r>
            <a:r>
              <a:rPr lang="en" sz="1200">
                <a:solidFill>
                  <a:srgbClr val="202124"/>
                </a:solidFill>
                <a:highlight>
                  <a:srgbClr val="FFFFFF"/>
                </a:highlight>
                <a:latin typeface="Georgia"/>
                <a:ea typeface="Georgia"/>
                <a:cs typeface="Georgia"/>
                <a:sym typeface="Georgia"/>
              </a:rPr>
              <a:t>↓↓</a:t>
            </a:r>
            <a:endParaRPr>
              <a:latin typeface="Georgia"/>
              <a:ea typeface="Georgia"/>
              <a:cs typeface="Georgia"/>
              <a:sym typeface="Georgia"/>
            </a:endParaRPr>
          </a:p>
          <a:p>
            <a:pPr indent="0" lvl="0" marL="0" rtl="0" algn="ctr">
              <a:spcBef>
                <a:spcPts val="0"/>
              </a:spcBef>
              <a:spcAft>
                <a:spcPts val="0"/>
              </a:spcAft>
              <a:buNone/>
            </a:pPr>
            <a:r>
              <a:t/>
            </a:r>
            <a:endParaRPr sz="1200">
              <a:solidFill>
                <a:srgbClr val="202124"/>
              </a:solidFill>
              <a:highlight>
                <a:srgbClr val="FFFFFF"/>
              </a:highlight>
              <a:latin typeface="Georgia"/>
              <a:ea typeface="Georgia"/>
              <a:cs typeface="Georgia"/>
              <a:sym typeface="Georgia"/>
            </a:endParaRPr>
          </a:p>
        </p:txBody>
      </p:sp>
      <p:sp>
        <p:nvSpPr>
          <p:cNvPr id="100" name="Google Shape;100;p18"/>
          <p:cNvSpPr txBox="1"/>
          <p:nvPr/>
        </p:nvSpPr>
        <p:spPr>
          <a:xfrm>
            <a:off x="26713" y="3999950"/>
            <a:ext cx="2863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Georgia"/>
                <a:ea typeface="Georgia"/>
                <a:cs typeface="Georgia"/>
                <a:sym typeface="Georgia"/>
              </a:rPr>
              <a:t>**Mass reduced by 43.19%** </a:t>
            </a:r>
            <a:endParaRPr b="1" sz="1200">
              <a:solidFill>
                <a:srgbClr val="202124"/>
              </a:solidFill>
              <a:highlight>
                <a:srgbClr val="FFFFFF"/>
              </a:highlight>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latin typeface="Georgia"/>
                <a:ea typeface="Georgia"/>
                <a:cs typeface="Georgia"/>
                <a:sym typeface="Georgia"/>
              </a:rPr>
              <a:t>Analysis</a:t>
            </a:r>
            <a:endParaRPr sz="2820">
              <a:latin typeface="Georgia"/>
              <a:ea typeface="Georgia"/>
              <a:cs typeface="Georgia"/>
              <a:sym typeface="Georgia"/>
            </a:endParaRPr>
          </a:p>
        </p:txBody>
      </p:sp>
      <p:sp>
        <p:nvSpPr>
          <p:cNvPr id="106" name="Google Shape;106;p19"/>
          <p:cNvSpPr txBox="1"/>
          <p:nvPr>
            <p:ph idx="1" type="body"/>
          </p:nvPr>
        </p:nvSpPr>
        <p:spPr>
          <a:xfrm>
            <a:off x="311700" y="1152475"/>
            <a:ext cx="8933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Georgia"/>
                <a:ea typeface="Georgia"/>
                <a:cs typeface="Georgia"/>
                <a:sym typeface="Georgia"/>
              </a:rPr>
              <a:t>- It is clear from the results that the change in several safety measures are subtle. However, most of the </a:t>
            </a:r>
            <a:r>
              <a:rPr b="1" lang="en" u="sng">
                <a:latin typeface="Georgia"/>
                <a:ea typeface="Georgia"/>
                <a:cs typeface="Georgia"/>
                <a:sym typeface="Georgia"/>
              </a:rPr>
              <a:t>changes are generally beneficial</a:t>
            </a:r>
            <a:r>
              <a:rPr lang="en">
                <a:latin typeface="Georgia"/>
                <a:ea typeface="Georgia"/>
                <a:cs typeface="Georgia"/>
                <a:sym typeface="Georgia"/>
              </a:rPr>
              <a:t>.</a:t>
            </a:r>
            <a:endParaRPr>
              <a:latin typeface="Georgia"/>
              <a:ea typeface="Georgia"/>
              <a:cs typeface="Georgia"/>
              <a:sym typeface="Georgia"/>
            </a:endParaRPr>
          </a:p>
          <a:p>
            <a:pPr indent="0" lvl="0" marL="0" rtl="0" algn="l">
              <a:spcBef>
                <a:spcPts val="1200"/>
              </a:spcBef>
              <a:spcAft>
                <a:spcPts val="0"/>
              </a:spcAft>
              <a:buNone/>
            </a:pPr>
            <a:r>
              <a:rPr lang="en">
                <a:latin typeface="Georgia"/>
                <a:ea typeface="Georgia"/>
                <a:cs typeface="Georgia"/>
                <a:sym typeface="Georgia"/>
              </a:rPr>
              <a:t>- Plus, all the changes are taking place under the condition that the </a:t>
            </a:r>
            <a:r>
              <a:rPr b="1" lang="en" u="sng">
                <a:latin typeface="Georgia"/>
                <a:ea typeface="Georgia"/>
                <a:cs typeface="Georgia"/>
                <a:sym typeface="Georgia"/>
              </a:rPr>
              <a:t>mass of the bumper is reduced by 43.19%</a:t>
            </a:r>
            <a:r>
              <a:rPr lang="en">
                <a:latin typeface="Georgia"/>
                <a:ea typeface="Georgia"/>
                <a:cs typeface="Georgia"/>
                <a:sym typeface="Georgia"/>
              </a:rPr>
              <a:t>, which is a considerable improvement.</a:t>
            </a:r>
            <a:endParaRPr>
              <a:latin typeface="Georgia"/>
              <a:ea typeface="Georgia"/>
              <a:cs typeface="Georgia"/>
              <a:sym typeface="Georgia"/>
            </a:endParaRPr>
          </a:p>
          <a:p>
            <a:pPr indent="0" lvl="0" marL="0" rtl="0" algn="l">
              <a:spcBef>
                <a:spcPts val="1200"/>
              </a:spcBef>
              <a:spcAft>
                <a:spcPts val="1200"/>
              </a:spcAft>
              <a:buNone/>
            </a:pPr>
            <a:r>
              <a:rPr lang="en">
                <a:latin typeface="Georgia"/>
                <a:ea typeface="Georgia"/>
                <a:cs typeface="Georgia"/>
                <a:sym typeface="Georgia"/>
              </a:rPr>
              <a:t>- A decreased mass can largely </a:t>
            </a:r>
            <a:r>
              <a:rPr b="1" lang="en" u="sng">
                <a:latin typeface="Georgia"/>
                <a:ea typeface="Georgia"/>
                <a:cs typeface="Georgia"/>
                <a:sym typeface="Georgia"/>
              </a:rPr>
              <a:t>improve both </a:t>
            </a:r>
            <a:r>
              <a:rPr b="1" lang="en" u="sng">
                <a:latin typeface="Georgia"/>
                <a:ea typeface="Georgia"/>
                <a:cs typeface="Georgia"/>
                <a:sym typeface="Georgia"/>
              </a:rPr>
              <a:t>energy efficiency</a:t>
            </a:r>
            <a:r>
              <a:rPr lang="en">
                <a:latin typeface="Georgia"/>
                <a:ea typeface="Georgia"/>
                <a:cs typeface="Georgia"/>
                <a:sym typeface="Georgia"/>
              </a:rPr>
              <a:t> of the automobile since a lower mass means </a:t>
            </a:r>
            <a:r>
              <a:rPr lang="en">
                <a:latin typeface="Georgia"/>
                <a:ea typeface="Georgia"/>
                <a:cs typeface="Georgia"/>
                <a:sym typeface="Georgia"/>
              </a:rPr>
              <a:t>lower petrol or electricity usage</a:t>
            </a:r>
            <a:r>
              <a:rPr lang="en">
                <a:latin typeface="Georgia"/>
                <a:ea typeface="Georgia"/>
                <a:cs typeface="Georgia"/>
                <a:sym typeface="Georgia"/>
              </a:rPr>
              <a:t> </a:t>
            </a:r>
            <a:r>
              <a:rPr b="1" lang="en" u="sng">
                <a:latin typeface="Georgia"/>
                <a:ea typeface="Georgia"/>
                <a:cs typeface="Georgia"/>
                <a:sym typeface="Georgia"/>
              </a:rPr>
              <a:t>and the </a:t>
            </a:r>
            <a:r>
              <a:rPr b="1" lang="en" u="sng">
                <a:latin typeface="Georgia"/>
                <a:ea typeface="Georgia"/>
                <a:cs typeface="Georgia"/>
                <a:sym typeface="Georgia"/>
              </a:rPr>
              <a:t>general performance.</a:t>
            </a:r>
            <a:endParaRPr b="1" u="sng">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latin typeface="Georgia"/>
                <a:ea typeface="Georgia"/>
                <a:cs typeface="Georgia"/>
                <a:sym typeface="Georgia"/>
              </a:rPr>
              <a:t>Summary/Conclusion</a:t>
            </a:r>
            <a:endParaRPr sz="2820">
              <a:latin typeface="Georgia"/>
              <a:ea typeface="Georgia"/>
              <a:cs typeface="Georgia"/>
              <a:sym typeface="Georgia"/>
            </a:endParaRPr>
          </a:p>
        </p:txBody>
      </p:sp>
      <p:sp>
        <p:nvSpPr>
          <p:cNvPr id="112" name="Google Shape;112;p20"/>
          <p:cNvSpPr txBox="1"/>
          <p:nvPr>
            <p:ph idx="1" type="body"/>
          </p:nvPr>
        </p:nvSpPr>
        <p:spPr>
          <a:xfrm>
            <a:off x="311700" y="1152475"/>
            <a:ext cx="8933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Georgia"/>
                <a:ea typeface="Georgia"/>
                <a:cs typeface="Georgia"/>
                <a:sym typeface="Georgia"/>
              </a:rPr>
              <a:t>- T</a:t>
            </a:r>
            <a:r>
              <a:rPr lang="en">
                <a:latin typeface="Georgia"/>
                <a:ea typeface="Georgia"/>
                <a:cs typeface="Georgia"/>
                <a:sym typeface="Georgia"/>
              </a:rPr>
              <a:t>he </a:t>
            </a:r>
            <a:r>
              <a:rPr b="1" lang="en" u="sng">
                <a:latin typeface="Georgia"/>
                <a:ea typeface="Georgia"/>
                <a:cs typeface="Georgia"/>
                <a:sym typeface="Georgia"/>
              </a:rPr>
              <a:t>substitution is successful</a:t>
            </a:r>
            <a:r>
              <a:rPr lang="en">
                <a:latin typeface="Georgia"/>
                <a:ea typeface="Georgia"/>
                <a:cs typeface="Georgia"/>
                <a:sym typeface="Georgia"/>
              </a:rPr>
              <a:t> because it subtly increased the bumper performance while lowering its weight significantly, improving the performance of the automobile from a holistic perspective.</a:t>
            </a:r>
            <a:endParaRPr>
              <a:latin typeface="Georgia"/>
              <a:ea typeface="Georgia"/>
              <a:cs typeface="Georgia"/>
              <a:sym typeface="Georgia"/>
            </a:endParaRPr>
          </a:p>
          <a:p>
            <a:pPr indent="0" lvl="0" marL="0" rtl="0" algn="l">
              <a:spcBef>
                <a:spcPts val="1200"/>
              </a:spcBef>
              <a:spcAft>
                <a:spcPts val="1200"/>
              </a:spcAft>
              <a:buNone/>
            </a:pPr>
            <a:r>
              <a:rPr lang="en">
                <a:latin typeface="Georgia"/>
                <a:ea typeface="Georgia"/>
                <a:cs typeface="Georgia"/>
                <a:sym typeface="Georgia"/>
              </a:rPr>
              <a:t>- Usually the bumper uses metal (most frequently, aluminum alloy) as the main material. </a:t>
            </a:r>
            <a:r>
              <a:rPr b="1" lang="en" u="sng">
                <a:latin typeface="Georgia"/>
                <a:ea typeface="Georgia"/>
                <a:cs typeface="Georgia"/>
                <a:sym typeface="Georgia"/>
              </a:rPr>
              <a:t>Composite material, as shown in this study, is proven to be a potential substitute</a:t>
            </a:r>
            <a:r>
              <a:rPr lang="en">
                <a:latin typeface="Georgia"/>
                <a:ea typeface="Georgia"/>
                <a:cs typeface="Georgia"/>
                <a:sym typeface="Georgia"/>
              </a:rPr>
              <a:t> for metal in the automobile industry, and should be further investigated for its application in other parts of a vehicle.</a:t>
            </a:r>
            <a:endParaRPr>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latin typeface="Georgia"/>
                <a:ea typeface="Georgia"/>
                <a:cs typeface="Georgia"/>
                <a:sym typeface="Georgia"/>
              </a:rPr>
              <a:t>Future Work</a:t>
            </a:r>
            <a:endParaRPr sz="2820">
              <a:latin typeface="Georgia"/>
              <a:ea typeface="Georgia"/>
              <a:cs typeface="Georgia"/>
              <a:sym typeface="Georgia"/>
            </a:endParaRPr>
          </a:p>
        </p:txBody>
      </p:sp>
      <p:sp>
        <p:nvSpPr>
          <p:cNvPr id="118" name="Google Shape;118;p21"/>
          <p:cNvSpPr txBox="1"/>
          <p:nvPr>
            <p:ph idx="1" type="body"/>
          </p:nvPr>
        </p:nvSpPr>
        <p:spPr>
          <a:xfrm>
            <a:off x="311700" y="1152475"/>
            <a:ext cx="8933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Georgia"/>
                <a:ea typeface="Georgia"/>
                <a:cs typeface="Georgia"/>
                <a:sym typeface="Georgia"/>
              </a:rPr>
              <a:t>- Though substituting aluminum alloy to carbon fiber composite material did indeed improve the </a:t>
            </a:r>
            <a:r>
              <a:rPr lang="en">
                <a:latin typeface="Georgia"/>
                <a:ea typeface="Georgia"/>
                <a:cs typeface="Georgia"/>
                <a:sym typeface="Georgia"/>
              </a:rPr>
              <a:t>safety, it </a:t>
            </a:r>
            <a:r>
              <a:rPr b="1" lang="en" u="sng">
                <a:latin typeface="Georgia"/>
                <a:ea typeface="Georgia"/>
                <a:cs typeface="Georgia"/>
                <a:sym typeface="Georgia"/>
              </a:rPr>
              <a:t>does not exhibit a significant change</a:t>
            </a:r>
            <a:r>
              <a:rPr lang="en">
                <a:latin typeface="Georgia"/>
                <a:ea typeface="Georgia"/>
                <a:cs typeface="Georgia"/>
                <a:sym typeface="Georgia"/>
              </a:rPr>
              <a:t>.</a:t>
            </a:r>
            <a:endParaRPr>
              <a:latin typeface="Georgia"/>
              <a:ea typeface="Georgia"/>
              <a:cs typeface="Georgia"/>
              <a:sym typeface="Georgia"/>
            </a:endParaRPr>
          </a:p>
          <a:p>
            <a:pPr indent="0" lvl="0" marL="0" rtl="0" algn="l">
              <a:spcBef>
                <a:spcPts val="1200"/>
              </a:spcBef>
              <a:spcAft>
                <a:spcPts val="0"/>
              </a:spcAft>
              <a:buNone/>
            </a:pPr>
            <a:r>
              <a:rPr lang="en">
                <a:latin typeface="Georgia"/>
                <a:ea typeface="Georgia"/>
                <a:cs typeface="Georgia"/>
                <a:sym typeface="Georgia"/>
              </a:rPr>
              <a:t>- More studies can be done to further investigate in the direction of </a:t>
            </a:r>
            <a:r>
              <a:rPr b="1" lang="en" u="sng">
                <a:latin typeface="Georgia"/>
                <a:ea typeface="Georgia"/>
                <a:cs typeface="Georgia"/>
                <a:sym typeface="Georgia"/>
              </a:rPr>
              <a:t>exploring more types of materials</a:t>
            </a:r>
            <a:r>
              <a:rPr lang="en">
                <a:latin typeface="Georgia"/>
                <a:ea typeface="Georgia"/>
                <a:cs typeface="Georgia"/>
                <a:sym typeface="Georgia"/>
              </a:rPr>
              <a:t> that could be used in the </a:t>
            </a:r>
            <a:r>
              <a:rPr b="1" lang="en" u="sng">
                <a:latin typeface="Georgia"/>
                <a:ea typeface="Georgia"/>
                <a:cs typeface="Georgia"/>
                <a:sym typeface="Georgia"/>
              </a:rPr>
              <a:t>fundamental structure of the frontal part</a:t>
            </a:r>
            <a:r>
              <a:rPr lang="en">
                <a:latin typeface="Georgia"/>
                <a:ea typeface="Georgia"/>
                <a:cs typeface="Georgia"/>
                <a:sym typeface="Georgia"/>
              </a:rPr>
              <a:t> and other safety-related parts of an automobile.</a:t>
            </a:r>
            <a:endParaRPr>
              <a:latin typeface="Georgia"/>
              <a:ea typeface="Georgia"/>
              <a:cs typeface="Georgia"/>
              <a:sym typeface="Georgia"/>
            </a:endParaRPr>
          </a:p>
          <a:p>
            <a:pPr indent="0" lvl="0" marL="0" rtl="0" algn="l">
              <a:spcBef>
                <a:spcPts val="1200"/>
              </a:spcBef>
              <a:spcAft>
                <a:spcPts val="1200"/>
              </a:spcAft>
              <a:buNone/>
            </a:pPr>
            <a:r>
              <a:rPr lang="en">
                <a:latin typeface="Georgia"/>
                <a:ea typeface="Georgia"/>
                <a:cs typeface="Georgia"/>
                <a:sym typeface="Georgia"/>
              </a:rPr>
              <a:t>- It is possible that the fundamental structure of the frontal part of an automobile can be improved to absorb more impact forces. It is also possible that another type of composite material has a better performance than carbon fiber.</a:t>
            </a:r>
            <a:endParaRPr>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