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Lst>
  <p:sldSz cy="6858000" cx="12192000"/>
  <p:notesSz cx="6858000" cy="9144000"/>
  <p:embeddedFontLst>
    <p:embeddedFont>
      <p:font typeface="Spectral"/>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font" Target="fonts/Spectral-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Spectral-italic.fntdata"/><Relationship Id="rId50" Type="http://schemas.openxmlformats.org/officeDocument/2006/relationships/font" Target="fonts/Spectral-bold.fntdata"/><Relationship Id="rId52" Type="http://schemas.openxmlformats.org/officeDocument/2006/relationships/font" Target="fonts/Spectral-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c57dda078d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c57dda078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question is, how to measure this spectrum using photometry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c57dda078d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c57dda078d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Spectrum with very low resolution</a:t>
            </a:r>
            <a:endParaRPr/>
          </a:p>
          <a:p>
            <a:pPr indent="0" lvl="0" marL="0" rtl="0" algn="l">
              <a:spcBef>
                <a:spcPts val="0"/>
              </a:spcBef>
              <a:spcAft>
                <a:spcPts val="0"/>
              </a:spcAft>
              <a:buNone/>
            </a:pPr>
            <a:r>
              <a:rPr lang="en-US"/>
              <a:t>sdss photometric redshift</a:t>
            </a:r>
            <a:endParaRPr/>
          </a:p>
          <a:p>
            <a:pPr indent="0" lvl="0" marL="0" rtl="0" algn="l">
              <a:spcBef>
                <a:spcPts val="0"/>
              </a:spcBef>
              <a:spcAft>
                <a:spcPts val="0"/>
              </a:spcAft>
              <a:buNone/>
            </a:pPr>
            <a:r>
              <a:rPr lang="en-US"/>
              <a:t>-&gt; ccd(device that counts photons)</a:t>
            </a:r>
            <a:endParaRPr/>
          </a:p>
          <a:p>
            <a:pPr indent="0" lvl="0" marL="0" rtl="0" algn="l">
              <a:spcBef>
                <a:spcPts val="0"/>
              </a:spcBef>
              <a:spcAft>
                <a:spcPts val="0"/>
              </a:spcAft>
              <a:buNone/>
            </a:pPr>
            <a:r>
              <a:rPr lang="en-US"/>
              <a:t>you can convolve the spectrum with the transmission curve to get a simulated photometric results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c57dda078d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c57dda078d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Spectrum with very low resolution</a:t>
            </a:r>
            <a:endParaRPr/>
          </a:p>
          <a:p>
            <a:pPr indent="0" lvl="0" marL="0" rtl="0" algn="l">
              <a:spcBef>
                <a:spcPts val="0"/>
              </a:spcBef>
              <a:spcAft>
                <a:spcPts val="0"/>
              </a:spcAft>
              <a:buNone/>
            </a:pPr>
            <a:r>
              <a:rPr lang="en-US"/>
              <a:t>The magnitude can be seen as convolving the passband transimmsion curve with the SED; if the zeropoint for  filters are defined at vega.(of course, SDSS uses AB magnitude system, so it’s different(normalized at a constant energy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c57dda078d_0_1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c57dda078d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what is magnitude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c585d5a712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c585d5a71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specigfcally, classification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c585d5a712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c585d5a71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what we just talked about are photometric surveys(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c585d5a712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c585d5a71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c585d5a712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c585d5a71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c585d5a712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c585d5a712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e.g color-&gt; temperature of stars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c54493a850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c54493a85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c54493a850_1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c54493a85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stellar locus on the color-color diagram</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c54493a850_3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c54493a850_3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(v set is not necessary, but we didn’t know that, plan to use more than 1 algo</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very robust method</a:t>
            </a:r>
            <a:endParaRPr/>
          </a:p>
        </p:txBody>
      </p:sp>
      <p:sp>
        <p:nvSpPr>
          <p:cNvPr id="299" name="Google Shape;29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c54493a850_3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c54493a850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List of parameters in the model</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c54493a850_3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c54493a850_3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c54493a850_3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c54493a850_3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c54493a850_3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c54493a850_3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best set of hyp is selected and tested on the test set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c54493a850_3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c54493a850_3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850">
                <a:solidFill>
                  <a:schemeClr val="dk1"/>
                </a:solidFill>
                <a:highlight>
                  <a:srgbClr val="E4E8EE"/>
                </a:highlight>
                <a:latin typeface="Times New Roman"/>
                <a:ea typeface="Times New Roman"/>
                <a:cs typeface="Times New Roman"/>
                <a:sym typeface="Times New Roman"/>
              </a:rPr>
              <a:t>Precision is defined as</a:t>
            </a:r>
            <a:endParaRPr sz="850">
              <a:solidFill>
                <a:schemeClr val="dk1"/>
              </a:solidFill>
              <a:highlight>
                <a:srgbClr val="E4E8EE"/>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850">
                <a:solidFill>
                  <a:schemeClr val="dk1"/>
                </a:solidFill>
                <a:highlight>
                  <a:srgbClr val="E4E8EE"/>
                </a:highlight>
                <a:latin typeface="Times New Roman"/>
                <a:ea typeface="Times New Roman"/>
                <a:cs typeface="Times New Roman"/>
                <a:sym typeface="Times New Roman"/>
              </a:rPr>
              <a:t>the fraction of correctly classified instances among those</a:t>
            </a:r>
            <a:endParaRPr sz="850">
              <a:solidFill>
                <a:schemeClr val="dk1"/>
              </a:solidFill>
              <a:highlight>
                <a:srgbClr val="E4E8EE"/>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850">
                <a:solidFill>
                  <a:schemeClr val="dk1"/>
                </a:solidFill>
                <a:highlight>
                  <a:srgbClr val="E4E8EE"/>
                </a:highlight>
                <a:latin typeface="Times New Roman"/>
                <a:ea typeface="Times New Roman"/>
                <a:cs typeface="Times New Roman"/>
                <a:sym typeface="Times New Roman"/>
              </a:rPr>
              <a:t>identified as such; Recall is defined as the fraction of the</a:t>
            </a:r>
            <a:endParaRPr sz="850">
              <a:solidFill>
                <a:schemeClr val="dk1"/>
              </a:solidFill>
              <a:highlight>
                <a:srgbClr val="E4E8EE"/>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850">
                <a:solidFill>
                  <a:schemeClr val="dk1"/>
                </a:solidFill>
                <a:highlight>
                  <a:srgbClr val="E4E8EE"/>
                </a:highlight>
                <a:latin typeface="Times New Roman"/>
                <a:ea typeface="Times New Roman"/>
                <a:cs typeface="Times New Roman"/>
                <a:sym typeface="Times New Roman"/>
              </a:rPr>
              <a:t>total amount of instances that is successfully retrieved;</a:t>
            </a:r>
            <a:endParaRPr sz="850">
              <a:solidFill>
                <a:schemeClr val="dk1"/>
              </a:solidFill>
              <a:highlight>
                <a:srgbClr val="E4E8EE"/>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850">
                <a:solidFill>
                  <a:schemeClr val="dk1"/>
                </a:solidFill>
                <a:highlight>
                  <a:srgbClr val="E4E8EE"/>
                </a:highlight>
                <a:latin typeface="Times New Roman"/>
                <a:ea typeface="Times New Roman"/>
                <a:cs typeface="Times New Roman"/>
                <a:sym typeface="Times New Roman"/>
              </a:rPr>
              <a:t>F</a:t>
            </a:r>
            <a:endParaRPr sz="850">
              <a:solidFill>
                <a:schemeClr val="dk1"/>
              </a:solidFill>
              <a:highlight>
                <a:srgbClr val="E4E8EE"/>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600">
                <a:solidFill>
                  <a:schemeClr val="dk1"/>
                </a:solidFill>
                <a:highlight>
                  <a:srgbClr val="E4E8EE"/>
                </a:highlight>
                <a:latin typeface="Times New Roman"/>
                <a:ea typeface="Times New Roman"/>
                <a:cs typeface="Times New Roman"/>
                <a:sym typeface="Times New Roman"/>
              </a:rPr>
              <a:t>1</a:t>
            </a:r>
            <a:endParaRPr sz="600">
              <a:solidFill>
                <a:schemeClr val="dk1"/>
              </a:solidFill>
              <a:highlight>
                <a:srgbClr val="E4E8EE"/>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850">
                <a:solidFill>
                  <a:schemeClr val="dk1"/>
                </a:solidFill>
                <a:highlight>
                  <a:srgbClr val="E4E8EE"/>
                </a:highlight>
                <a:latin typeface="Times New Roman"/>
                <a:ea typeface="Times New Roman"/>
                <a:cs typeface="Times New Roman"/>
                <a:sym typeface="Times New Roman"/>
              </a:rPr>
              <a:t>score is defined as the harmonic mean of precision and</a:t>
            </a:r>
            <a:endParaRPr sz="850">
              <a:solidFill>
                <a:schemeClr val="dk1"/>
              </a:solidFill>
              <a:highlight>
                <a:srgbClr val="E4E8EE"/>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850">
                <a:solidFill>
                  <a:schemeClr val="dk1"/>
                </a:solidFill>
                <a:highlight>
                  <a:srgbClr val="E4E8EE"/>
                </a:highlight>
                <a:latin typeface="Times New Roman"/>
                <a:ea typeface="Times New Roman"/>
                <a:cs typeface="Times New Roman"/>
                <a:sym typeface="Times New Roman"/>
              </a:rPr>
              <a:t>recall:</a:t>
            </a:r>
            <a:endParaRPr sz="850">
              <a:solidFill>
                <a:schemeClr val="dk1"/>
              </a:solidFill>
              <a:highlight>
                <a:srgbClr val="E4E8EE"/>
              </a:highlight>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c54493a850_3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c54493a850_3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850">
                <a:solidFill>
                  <a:schemeClr val="dk1"/>
                </a:solidFill>
                <a:highlight>
                  <a:srgbClr val="E4E8EE"/>
                </a:highlight>
                <a:latin typeface="Times New Roman"/>
                <a:ea typeface="Times New Roman"/>
                <a:cs typeface="Times New Roman"/>
                <a:sym typeface="Times New Roman"/>
              </a:rPr>
              <a:t>The</a:t>
            </a:r>
            <a:endParaRPr sz="850">
              <a:solidFill>
                <a:schemeClr val="dk1"/>
              </a:solidFill>
              <a:highlight>
                <a:srgbClr val="E4E8EE"/>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850">
                <a:solidFill>
                  <a:schemeClr val="dk1"/>
                </a:solidFill>
                <a:highlight>
                  <a:srgbClr val="E4E8EE"/>
                </a:highlight>
                <a:latin typeface="Times New Roman"/>
                <a:ea typeface="Times New Roman"/>
                <a:cs typeface="Times New Roman"/>
                <a:sym typeface="Times New Roman"/>
              </a:rPr>
              <a:t>population of star dominates brighter magnitudes(g&lt;18)</a:t>
            </a:r>
            <a:endParaRPr sz="850">
              <a:solidFill>
                <a:schemeClr val="dk1"/>
              </a:solidFill>
              <a:highlight>
                <a:srgbClr val="E4E8EE"/>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850">
                <a:solidFill>
                  <a:schemeClr val="dk1"/>
                </a:solidFill>
                <a:highlight>
                  <a:srgbClr val="E4E8EE"/>
                </a:highlight>
                <a:latin typeface="Times New Roman"/>
                <a:ea typeface="Times New Roman"/>
                <a:cs typeface="Times New Roman"/>
                <a:sym typeface="Times New Roman"/>
              </a:rPr>
              <a:t>which explains the very high precision and recall. At</a:t>
            </a:r>
            <a:endParaRPr sz="850">
              <a:solidFill>
                <a:schemeClr val="dk1"/>
              </a:solidFill>
              <a:highlight>
                <a:srgbClr val="E4E8EE"/>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850">
                <a:solidFill>
                  <a:schemeClr val="dk1"/>
                </a:solidFill>
                <a:highlight>
                  <a:srgbClr val="E4E8EE"/>
                </a:highlight>
                <a:latin typeface="Times New Roman"/>
                <a:ea typeface="Times New Roman"/>
                <a:cs typeface="Times New Roman"/>
                <a:sym typeface="Times New Roman"/>
              </a:rPr>
              <a:t>fainter magnitudes, the precision and recall of star be-</a:t>
            </a:r>
            <a:endParaRPr sz="850">
              <a:solidFill>
                <a:schemeClr val="dk1"/>
              </a:solidFill>
              <a:highlight>
                <a:srgbClr val="E4E8EE"/>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850">
                <a:solidFill>
                  <a:schemeClr val="dk1"/>
                </a:solidFill>
                <a:highlight>
                  <a:srgbClr val="E4E8EE"/>
                </a:highlight>
                <a:latin typeface="Times New Roman"/>
                <a:ea typeface="Times New Roman"/>
                <a:cs typeface="Times New Roman"/>
                <a:sym typeface="Times New Roman"/>
              </a:rPr>
              <a:t>gin to drop due to the decrease of the density of stars. As</a:t>
            </a:r>
            <a:endParaRPr sz="850">
              <a:solidFill>
                <a:schemeClr val="dk1"/>
              </a:solidFill>
              <a:highlight>
                <a:srgbClr val="E4E8EE"/>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850">
                <a:solidFill>
                  <a:schemeClr val="dk1"/>
                </a:solidFill>
                <a:highlight>
                  <a:srgbClr val="E4E8EE"/>
                </a:highlight>
                <a:latin typeface="Times New Roman"/>
                <a:ea typeface="Times New Roman"/>
                <a:cs typeface="Times New Roman"/>
                <a:sym typeface="Times New Roman"/>
              </a:rPr>
              <a:t>for galaxy and quasar, their precision and recall increases</a:t>
            </a:r>
            <a:endParaRPr sz="850">
              <a:solidFill>
                <a:schemeClr val="dk1"/>
              </a:solidFill>
              <a:highlight>
                <a:srgbClr val="E4E8EE"/>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850">
                <a:solidFill>
                  <a:schemeClr val="dk1"/>
                </a:solidFill>
                <a:highlight>
                  <a:srgbClr val="E4E8EE"/>
                </a:highlight>
                <a:latin typeface="Times New Roman"/>
                <a:ea typeface="Times New Roman"/>
                <a:cs typeface="Times New Roman"/>
                <a:sym typeface="Times New Roman"/>
              </a:rPr>
              <a:t>with sample size. For the majority of galaxies, with mag-</a:t>
            </a:r>
            <a:endParaRPr sz="850">
              <a:solidFill>
                <a:schemeClr val="dk1"/>
              </a:solidFill>
              <a:highlight>
                <a:srgbClr val="E4E8EE"/>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850">
                <a:solidFill>
                  <a:schemeClr val="dk1"/>
                </a:solidFill>
                <a:highlight>
                  <a:srgbClr val="E4E8EE"/>
                </a:highlight>
                <a:latin typeface="Times New Roman"/>
                <a:ea typeface="Times New Roman"/>
                <a:cs typeface="Times New Roman"/>
                <a:sym typeface="Times New Roman"/>
              </a:rPr>
              <a:t>ntiude g&gt;17.5, the precision and recall are above 0.90.</a:t>
            </a:r>
            <a:endParaRPr sz="850">
              <a:solidFill>
                <a:schemeClr val="dk1"/>
              </a:solidFill>
              <a:highlight>
                <a:srgbClr val="E4E8EE"/>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850">
                <a:solidFill>
                  <a:schemeClr val="dk1"/>
                </a:solidFill>
                <a:highlight>
                  <a:srgbClr val="E4E8EE"/>
                </a:highlight>
                <a:latin typeface="Times New Roman"/>
                <a:ea typeface="Times New Roman"/>
                <a:cs typeface="Times New Roman"/>
                <a:sym typeface="Times New Roman"/>
              </a:rPr>
              <a:t>Quasars, having larger density at faiter magnitudes, have</a:t>
            </a:r>
            <a:endParaRPr sz="850">
              <a:solidFill>
                <a:schemeClr val="dk1"/>
              </a:solidFill>
              <a:highlight>
                <a:srgbClr val="E4E8EE"/>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850">
                <a:solidFill>
                  <a:schemeClr val="dk1"/>
                </a:solidFill>
                <a:highlight>
                  <a:srgbClr val="E4E8EE"/>
                </a:highlight>
                <a:latin typeface="Times New Roman"/>
                <a:ea typeface="Times New Roman"/>
                <a:cs typeface="Times New Roman"/>
                <a:sym typeface="Times New Roman"/>
              </a:rPr>
              <a:t>precision over 0.80 at g&gt;18 while the recall is around 0.7</a:t>
            </a:r>
            <a:endParaRPr sz="850">
              <a:solidFill>
                <a:schemeClr val="dk1"/>
              </a:solidFill>
              <a:highlight>
                <a:srgbClr val="E4E8EE"/>
              </a:highlight>
              <a:latin typeface="Times New Roman"/>
              <a:ea typeface="Times New Roman"/>
              <a:cs typeface="Times New Roman"/>
              <a:sym typeface="Times New Roman"/>
            </a:endParaRPr>
          </a:p>
          <a:p>
            <a:pPr indent="0" lvl="0" marL="0" rtl="0" algn="l">
              <a:spcBef>
                <a:spcPts val="0"/>
              </a:spcBef>
              <a:spcAft>
                <a:spcPts val="0"/>
              </a:spcAft>
              <a:buNone/>
            </a:pPr>
            <a:r>
              <a:t/>
            </a:r>
            <a:endParaRPr sz="850">
              <a:solidFill>
                <a:schemeClr val="dk1"/>
              </a:solidFill>
              <a:highlight>
                <a:srgbClr val="E4E8EE"/>
              </a:highlight>
              <a:latin typeface="Times New Roman"/>
              <a:ea typeface="Times New Roman"/>
              <a:cs typeface="Times New Roman"/>
              <a:sym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c54493a850_3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c54493a850_3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first, stars missed as galaxies</a:t>
            </a:r>
            <a:endParaRPr/>
          </a:p>
          <a:p>
            <a:pPr indent="0" lvl="0" marL="0" rtl="0" algn="l">
              <a:spcBef>
                <a:spcPts val="0"/>
              </a:spcBef>
              <a:spcAft>
                <a:spcPts val="0"/>
              </a:spcAft>
              <a:buClr>
                <a:schemeClr val="dk1"/>
              </a:buClr>
              <a:buSzPts val="1100"/>
              <a:buFont typeface="Arial"/>
              <a:buNone/>
            </a:pPr>
            <a:r>
              <a:rPr lang="en-US" sz="850">
                <a:solidFill>
                  <a:schemeClr val="dk1"/>
                </a:solidFill>
                <a:highlight>
                  <a:srgbClr val="E4E8EE"/>
                </a:highlight>
                <a:latin typeface="Times New Roman"/>
                <a:ea typeface="Times New Roman"/>
                <a:cs typeface="Times New Roman"/>
                <a:sym typeface="Times New Roman"/>
              </a:rPr>
              <a:t>e cross-matched all missed</a:t>
            </a:r>
            <a:endParaRPr sz="850">
              <a:solidFill>
                <a:schemeClr val="dk1"/>
              </a:solidFill>
              <a:highlight>
                <a:srgbClr val="E4E8EE"/>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850">
                <a:solidFill>
                  <a:schemeClr val="dk1"/>
                </a:solidFill>
                <a:highlight>
                  <a:srgbClr val="E4E8EE"/>
                </a:highlight>
                <a:latin typeface="Times New Roman"/>
                <a:ea typeface="Times New Roman"/>
                <a:cs typeface="Times New Roman"/>
                <a:sym typeface="Times New Roman"/>
              </a:rPr>
              <a:t>objects with photometric catalogue from SDSS data re-</a:t>
            </a:r>
            <a:endParaRPr sz="850">
              <a:solidFill>
                <a:schemeClr val="dk1"/>
              </a:solidFill>
              <a:highlight>
                <a:srgbClr val="E4E8EE"/>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850">
                <a:solidFill>
                  <a:schemeClr val="dk1"/>
                </a:solidFill>
                <a:highlight>
                  <a:srgbClr val="E4E8EE"/>
                </a:highlight>
                <a:latin typeface="Times New Roman"/>
                <a:ea typeface="Times New Roman"/>
                <a:cs typeface="Times New Roman"/>
                <a:sym typeface="Times New Roman"/>
              </a:rPr>
              <a:t>lease 16. . By visually inspecting the imaging data as well as their LAMOST spectra, we</a:t>
            </a:r>
            <a:endParaRPr sz="850">
              <a:solidFill>
                <a:schemeClr val="dk1"/>
              </a:solidFill>
              <a:highlight>
                <a:srgbClr val="E4E8EE"/>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850">
                <a:solidFill>
                  <a:schemeClr val="dk1"/>
                </a:solidFill>
                <a:highlight>
                  <a:srgbClr val="E4E8EE"/>
                </a:highlight>
                <a:latin typeface="Times New Roman"/>
                <a:ea typeface="Times New Roman"/>
                <a:cs typeface="Times New Roman"/>
                <a:sym typeface="Times New Roman"/>
              </a:rPr>
              <a:t>find that almost half of the stars missed as galaxies are in- correctly identified as stars by the LAMOST 1D pipeline, whereas our model gives the correct label. Listed in Fig- ure B1 is the spectra and image of several selected sources. This type of misclassification can also be caused by two stars aligned on almost the same line of sight such that the SAGE survey detects a superposition of the two SEDs.(see</a:t>
            </a:r>
            <a:endParaRPr sz="850">
              <a:solidFill>
                <a:schemeClr val="dk1"/>
              </a:solidFill>
              <a:highlight>
                <a:srgbClr val="E4E8EE"/>
              </a:highlight>
              <a:latin typeface="Times New Roman"/>
              <a:ea typeface="Times New Roman"/>
              <a:cs typeface="Times New Roman"/>
              <a:sym typeface="Times New Roman"/>
            </a:endParaRPr>
          </a:p>
          <a:p>
            <a:pPr indent="0" lvl="0" marL="0" rtl="0" algn="l">
              <a:spcBef>
                <a:spcPts val="0"/>
              </a:spcBef>
              <a:spcAft>
                <a:spcPts val="0"/>
              </a:spcAft>
              <a:buNone/>
            </a:pPr>
            <a:r>
              <a:rPr lang="en-US" sz="850">
                <a:solidFill>
                  <a:schemeClr val="dk1"/>
                </a:solidFill>
                <a:highlight>
                  <a:srgbClr val="E4E8EE"/>
                </a:highlight>
                <a:latin typeface="Times New Roman"/>
                <a:ea typeface="Times New Roman"/>
                <a:cs typeface="Times New Roman"/>
                <a:sym typeface="Times New Roman"/>
              </a:rPr>
              <a:t>the bottom row of This problem can only be addressed by improving the source extraction algorithm of the SAGE survey.It is not fea- sible for us to find all contaminated sources in the data</a:t>
            </a:r>
            <a:endParaRPr sz="850">
              <a:solidFill>
                <a:schemeClr val="dk1"/>
              </a:solidFill>
              <a:highlight>
                <a:srgbClr val="E4E8EE"/>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850">
                <a:solidFill>
                  <a:schemeClr val="dk1"/>
                </a:solidFill>
                <a:highlight>
                  <a:srgbClr val="E4E8EE"/>
                </a:highlight>
                <a:latin typeface="Times New Roman"/>
                <a:ea typeface="Times New Roman"/>
                <a:cs typeface="Times New Roman"/>
                <a:sym typeface="Times New Roman"/>
              </a:rPr>
              <a:t>set, though. Still, we correct the precision,recall and F</a:t>
            </a:r>
            <a:r>
              <a:rPr lang="en-US" sz="600">
                <a:solidFill>
                  <a:schemeClr val="dk1"/>
                </a:solidFill>
                <a:highlight>
                  <a:srgbClr val="E4E8EE"/>
                </a:highlight>
                <a:latin typeface="Times New Roman"/>
                <a:ea typeface="Times New Roman"/>
                <a:cs typeface="Times New Roman"/>
                <a:sym typeface="Times New Roman"/>
              </a:rPr>
              <a:t> </a:t>
            </a:r>
            <a:r>
              <a:rPr lang="en-US" sz="850">
                <a:solidFill>
                  <a:schemeClr val="dk1"/>
                </a:solidFill>
                <a:highlight>
                  <a:srgbClr val="E4E8EE"/>
                </a:highlight>
                <a:latin typeface="Times New Roman"/>
                <a:ea typeface="Times New Roman"/>
                <a:cs typeface="Times New Roman"/>
                <a:sym typeface="Times New Roman"/>
              </a:rPr>
              <a:t>scores by removing the ”false negatives”. (such error will not exist when we apply the model on unlabeled data)</a:t>
            </a:r>
            <a:endParaRPr sz="850">
              <a:solidFill>
                <a:schemeClr val="dk1"/>
              </a:solidFill>
              <a:highlight>
                <a:srgbClr val="E4E8EE"/>
              </a:highlight>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c57dda078d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c57dda078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c54493a850_3_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c54493a850_3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c54493a850_3_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c54493a850_3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galaxy are resolved sources… we only mag(or flux) or each source instead of their shape, ccd like taking a photo of the sky</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c54493a850_3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c54493a850_3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Spectral"/>
                <a:ea typeface="Spectral"/>
                <a:cs typeface="Spectral"/>
                <a:sym typeface="Spectral"/>
              </a:rPr>
              <a:t>redshift is a phenemenon where electromagnetic radiation from an object undergoes</a:t>
            </a:r>
            <a:endParaRPr>
              <a:solidFill>
                <a:schemeClr val="dk1"/>
              </a:solidFill>
              <a:latin typeface="Spectral"/>
              <a:ea typeface="Spectral"/>
              <a:cs typeface="Spectral"/>
              <a:sym typeface="Spectral"/>
            </a:endParaRPr>
          </a:p>
          <a:p>
            <a:pPr indent="0" lvl="0" marL="0" rtl="0" algn="l">
              <a:spcBef>
                <a:spcPts val="0"/>
              </a:spcBef>
              <a:spcAft>
                <a:spcPts val="0"/>
              </a:spcAft>
              <a:buClr>
                <a:schemeClr val="dk1"/>
              </a:buClr>
              <a:buSzPts val="1100"/>
              <a:buFont typeface="Arial"/>
              <a:buNone/>
            </a:pPr>
            <a:r>
              <a:rPr lang="en-US">
                <a:solidFill>
                  <a:schemeClr val="dk1"/>
                </a:solidFill>
                <a:latin typeface="Spectral"/>
                <a:ea typeface="Spectral"/>
                <a:cs typeface="Spectral"/>
                <a:sym typeface="Spectral"/>
              </a:rPr>
              <a:t>an increase in wavelength(red refers to longer wavelength)</a:t>
            </a:r>
            <a:endParaRPr>
              <a:solidFill>
                <a:schemeClr val="dk1"/>
              </a:solidFill>
              <a:latin typeface="Spectral"/>
              <a:ea typeface="Spectral"/>
              <a:cs typeface="Spectral"/>
              <a:sym typeface="Spectral"/>
            </a:endParaRPr>
          </a:p>
          <a:p>
            <a:pPr indent="0" lvl="0" marL="0" rtl="0" algn="l">
              <a:spcBef>
                <a:spcPts val="0"/>
              </a:spcBef>
              <a:spcAft>
                <a:spcPts val="0"/>
              </a:spcAft>
              <a:buClr>
                <a:schemeClr val="dk1"/>
              </a:buClr>
              <a:buSzPts val="1100"/>
              <a:buFont typeface="Arial"/>
              <a:buNone/>
            </a:pPr>
            <a:r>
              <a:rPr lang="en-US">
                <a:solidFill>
                  <a:schemeClr val="dk1"/>
                </a:solidFill>
                <a:latin typeface="Spectral"/>
                <a:ea typeface="Spectral"/>
                <a:cs typeface="Spectral"/>
                <a:sym typeface="Spectral"/>
              </a:rPr>
              <a:t>for example, percieved blue-&gt;red, ultraviolet-&gt;visible; visible-&gt;infrared</a:t>
            </a:r>
            <a:endParaRPr>
              <a:solidFill>
                <a:schemeClr val="dk1"/>
              </a:solidFill>
              <a:latin typeface="Spectral"/>
              <a:ea typeface="Spectral"/>
              <a:cs typeface="Spectral"/>
              <a:sym typeface="Spectral"/>
            </a:endParaRPr>
          </a:p>
          <a:p>
            <a:pPr indent="0" lvl="0" marL="0" rtl="0" algn="l">
              <a:spcBef>
                <a:spcPts val="0"/>
              </a:spcBef>
              <a:spcAft>
                <a:spcPts val="0"/>
              </a:spcAft>
              <a:buClr>
                <a:schemeClr val="dk1"/>
              </a:buClr>
              <a:buSzPts val="1100"/>
              <a:buFont typeface="Arial"/>
              <a:buNone/>
            </a:pPr>
            <a:r>
              <a:rPr lang="en-US">
                <a:solidFill>
                  <a:schemeClr val="dk1"/>
                </a:solidFill>
                <a:latin typeface="Spectral"/>
                <a:ea typeface="Spectral"/>
                <a:cs typeface="Spectral"/>
                <a:sym typeface="Spectral"/>
              </a:rPr>
              <a:t>SED of an object, such as blackbody</a:t>
            </a:r>
            <a:endParaRPr>
              <a:solidFill>
                <a:schemeClr val="dk1"/>
              </a:solidFill>
              <a:latin typeface="Spectral"/>
              <a:ea typeface="Spectral"/>
              <a:cs typeface="Spectral"/>
              <a:sym typeface="Spectral"/>
            </a:endParaRPr>
          </a:p>
          <a:p>
            <a:pPr indent="0" lvl="0" marL="0" rtl="0" algn="l">
              <a:spcBef>
                <a:spcPts val="0"/>
              </a:spcBef>
              <a:spcAft>
                <a:spcPts val="0"/>
              </a:spcAft>
              <a:buClr>
                <a:schemeClr val="dk1"/>
              </a:buClr>
              <a:buSzPts val="1100"/>
              <a:buFont typeface="Arial"/>
              <a:buNone/>
            </a:pPr>
            <a:r>
              <a:rPr lang="en-US">
                <a:solidFill>
                  <a:schemeClr val="dk1"/>
                </a:solidFill>
                <a:latin typeface="Spectral"/>
                <a:ea typeface="Spectral"/>
                <a:cs typeface="Spectral"/>
                <a:sym typeface="Spectral"/>
              </a:rPr>
              <a:t>Z denote the amount of redshift, relation between the emitted radiation and the </a:t>
            </a:r>
            <a:endParaRPr>
              <a:solidFill>
                <a:schemeClr val="dk1"/>
              </a:solidFill>
              <a:latin typeface="Spectral"/>
              <a:ea typeface="Spectral"/>
              <a:cs typeface="Spectral"/>
              <a:sym typeface="Spectral"/>
            </a:endParaRPr>
          </a:p>
          <a:p>
            <a:pPr indent="0" lvl="0" marL="0" rtl="0" algn="l">
              <a:spcBef>
                <a:spcPts val="0"/>
              </a:spcBef>
              <a:spcAft>
                <a:spcPts val="0"/>
              </a:spcAft>
              <a:buClr>
                <a:schemeClr val="dk1"/>
              </a:buClr>
              <a:buSzPts val="1100"/>
              <a:buFont typeface="Arial"/>
              <a:buNone/>
            </a:pPr>
            <a:r>
              <a:rPr lang="en-US">
                <a:solidFill>
                  <a:schemeClr val="dk1"/>
                </a:solidFill>
                <a:latin typeface="Spectral"/>
                <a:ea typeface="Spectral"/>
                <a:cs typeface="Spectral"/>
                <a:sym typeface="Spectral"/>
              </a:rPr>
              <a:t>observed </a:t>
            </a:r>
            <a:endParaRPr>
              <a:solidFill>
                <a:schemeClr val="dk1"/>
              </a:solidFill>
              <a:latin typeface="Spectral"/>
              <a:ea typeface="Spectral"/>
              <a:cs typeface="Spectral"/>
              <a:sym typeface="Spectral"/>
            </a:endParaRPr>
          </a:p>
          <a:p>
            <a:pPr indent="0" lvl="0" marL="0" rtl="0" algn="l">
              <a:spcBef>
                <a:spcPts val="0"/>
              </a:spcBef>
              <a:spcAft>
                <a:spcPts val="0"/>
              </a:spcAft>
              <a:buClr>
                <a:schemeClr val="dk1"/>
              </a:buClr>
              <a:buSzPts val="1100"/>
              <a:buFont typeface="Arial"/>
              <a:buNone/>
            </a:pPr>
            <a:r>
              <a:rPr lang="en-US">
                <a:solidFill>
                  <a:schemeClr val="dk1"/>
                </a:solidFill>
                <a:latin typeface="Spectral"/>
                <a:ea typeface="Spectral"/>
                <a:cs typeface="Spectral"/>
                <a:sym typeface="Spectral"/>
              </a:rPr>
              <a:t>hubble’s law, quasars have high redshift</a:t>
            </a:r>
            <a:endParaRPr>
              <a:solidFill>
                <a:schemeClr val="dk1"/>
              </a:solidFill>
              <a:latin typeface="Spectral"/>
              <a:ea typeface="Spectral"/>
              <a:cs typeface="Spectral"/>
              <a:sym typeface="Spectral"/>
            </a:endParaRPr>
          </a:p>
          <a:p>
            <a:pPr indent="0" lvl="0" marL="0" rtl="0" algn="l">
              <a:spcBef>
                <a:spcPts val="0"/>
              </a:spcBef>
              <a:spcAft>
                <a:spcPts val="0"/>
              </a:spcAft>
              <a:buNone/>
            </a:pPr>
            <a:r>
              <a:t/>
            </a:r>
            <a:endParaRPr sz="900">
              <a:latin typeface="Spectral"/>
              <a:ea typeface="Spectral"/>
              <a:cs typeface="Spectral"/>
              <a:sym typeface="Spectr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c54493a850_3_1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c54493a850_3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c54493a850_3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c54493a850_3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c54493a850_3_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c54493a850_3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colors of those quasars were similar to that of stars in the optical bands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c54493a850_3_1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c54493a850_3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colors of those quasars were similar to that of stars in the optical bands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c54493a850_3_1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c54493a850_3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c54493a850_3_1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c54493a850_3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z = 1.5</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c54493a850_3_1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c54493a850_3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c57dda078d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c57dda078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c54493a850_3_1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c54493a850_3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see next slide</a:t>
            </a:r>
            <a:endParaRPr/>
          </a:p>
        </p:txBody>
      </p:sp>
      <p:sp>
        <p:nvSpPr>
          <p:cNvPr id="433" name="Google Shape;43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c54493a850_3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(not enough time… runtime is too long</a:t>
            </a:r>
            <a:endParaRPr/>
          </a:p>
          <a:p>
            <a:pPr indent="0" lvl="0" marL="0" rtl="0" algn="l">
              <a:spcBef>
                <a:spcPts val="0"/>
              </a:spcBef>
              <a:spcAft>
                <a:spcPts val="0"/>
              </a:spcAft>
              <a:buNone/>
            </a:pPr>
            <a:r>
              <a:rPr lang="en-US"/>
              <a:t>retains all the information(including morphology...</a:t>
            </a:r>
            <a:endParaRPr/>
          </a:p>
        </p:txBody>
      </p:sp>
      <p:sp>
        <p:nvSpPr>
          <p:cNvPr id="445" name="Google Shape;445;gc54493a850_3_1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c54493a850_3_1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c54493a850_3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c57dda078d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c57dda078d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but we cannot detect radiations of allw avelenth</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c57dda078d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c57dda078d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due to the absorption of earth atmosphere</a:t>
            </a:r>
            <a:endParaRPr/>
          </a:p>
          <a:p>
            <a:pPr indent="0" lvl="0" marL="0" rtl="0" algn="l">
              <a:spcBef>
                <a:spcPts val="0"/>
              </a:spcBef>
              <a:spcAft>
                <a:spcPts val="0"/>
              </a:spcAft>
              <a:buNone/>
            </a:pPr>
            <a:r>
              <a:rPr lang="en-US" sz="1000">
                <a:solidFill>
                  <a:schemeClr val="dk1"/>
                </a:solidFill>
                <a:latin typeface="Trebuchet MS"/>
                <a:ea typeface="Trebuchet MS"/>
                <a:cs typeface="Trebuchet MS"/>
                <a:sym typeface="Trebuchet MS"/>
              </a:rPr>
              <a:t>Optical Astronomy: ultraviolet to near IR</a:t>
            </a:r>
            <a:endParaRPr sz="3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c57dda078d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c57dda078d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x axis: wavelengt(ultra to near-if)</a:t>
            </a:r>
            <a:endParaRPr/>
          </a:p>
          <a:p>
            <a:pPr indent="0" lvl="0" marL="0" rtl="0" algn="l">
              <a:spcBef>
                <a:spcPts val="0"/>
              </a:spcBef>
              <a:spcAft>
                <a:spcPts val="0"/>
              </a:spcAft>
              <a:buNone/>
            </a:pPr>
            <a:r>
              <a:rPr lang="en-US"/>
              <a:t>y axis: flux at each wavelength</a:t>
            </a:r>
            <a:endParaRPr/>
          </a:p>
          <a:p>
            <a:pPr indent="0" lvl="0" marL="0" rtl="0" algn="l">
              <a:spcBef>
                <a:spcPts val="0"/>
              </a:spcBef>
              <a:spcAft>
                <a:spcPts val="0"/>
              </a:spcAft>
              <a:buNone/>
            </a:pPr>
            <a:r>
              <a:rPr lang="en-US"/>
              <a:t>researcher use methods of spectroscopy to measure the spectrum of objects.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c57dda078d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c57dda078d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how is the shape of continuum determined</a:t>
            </a:r>
            <a:endParaRPr/>
          </a:p>
          <a:p>
            <a:pPr indent="0" lvl="0" marL="0" rtl="0" algn="l">
              <a:spcBef>
                <a:spcPts val="0"/>
              </a:spcBef>
              <a:spcAft>
                <a:spcPts val="0"/>
              </a:spcAft>
              <a:buNone/>
            </a:pPr>
            <a:r>
              <a:rPr lang="en-US"/>
              <a:t>also, emission from gas...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c57dda078d_0_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c57dda078d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from rings of diferent radius of accression disk</a:t>
            </a:r>
            <a:endParaRPr/>
          </a:p>
          <a:p>
            <a:pPr indent="0" lvl="0" marL="0" rtl="0" algn="l">
              <a:spcBef>
                <a:spcPts val="0"/>
              </a:spcBef>
              <a:spcAft>
                <a:spcPts val="0"/>
              </a:spcAft>
              <a:buNone/>
            </a:pPr>
            <a:r>
              <a:rPr lang="en-US"/>
              <a:t>Temperature increases inward </a:t>
            </a:r>
            <a:r>
              <a:rPr lang="en-US" sz="1000">
                <a:solidFill>
                  <a:schemeClr val="dk1"/>
                </a:solidFill>
              </a:rPr>
              <a:t>T- r</a:t>
            </a:r>
            <a:r>
              <a:rPr lang="en-US" sz="700">
                <a:solidFill>
                  <a:schemeClr val="dk1"/>
                </a:solidFill>
              </a:rPr>
              <a:t>3/4</a:t>
            </a:r>
            <a:r>
              <a:rPr lang="en-US" sz="1000">
                <a:solidFill>
                  <a:schemeClr val="dk1"/>
                </a:solidFill>
              </a:rPr>
              <a:t>,</a:t>
            </a:r>
            <a:endParaRPr sz="10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5" name="Google Shape;25;p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0" name="Shape 90"/>
        <p:cNvGrpSpPr/>
        <p:nvPr/>
      </p:nvGrpSpPr>
      <p:grpSpPr>
        <a:xfrm>
          <a:off x="0" y="0"/>
          <a:ext cx="0" cy="0"/>
          <a:chOff x="0" y="0"/>
          <a:chExt cx="0" cy="0"/>
        </a:xfrm>
      </p:grpSpPr>
      <p:sp>
        <p:nvSpPr>
          <p:cNvPr id="91" name="Google Shape;91;p11"/>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1"/>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3" name="Google Shape;93;p1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6" name="Shape 96"/>
        <p:cNvGrpSpPr/>
        <p:nvPr/>
      </p:nvGrpSpPr>
      <p:grpSpPr>
        <a:xfrm>
          <a:off x="0" y="0"/>
          <a:ext cx="0" cy="0"/>
          <a:chOff x="0" y="0"/>
          <a:chExt cx="0" cy="0"/>
        </a:xfrm>
      </p:grpSpPr>
      <p:sp>
        <p:nvSpPr>
          <p:cNvPr id="97" name="Google Shape;97;p12"/>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2"/>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99" name="Google Shape;99;p12"/>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0" name="Google Shape;100;p1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3" name="Google Shape;103;p12"/>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rgbClr val="BFE471"/>
                </a:solidFill>
                <a:latin typeface="Arial"/>
                <a:ea typeface="Arial"/>
                <a:cs typeface="Arial"/>
                <a:sym typeface="Arial"/>
              </a:rPr>
              <a:t>“</a:t>
            </a:r>
            <a:endParaRPr/>
          </a:p>
        </p:txBody>
      </p:sp>
      <p:sp>
        <p:nvSpPr>
          <p:cNvPr id="104" name="Google Shape;104;p12"/>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rgbClr val="BFE471"/>
                </a:solidFill>
                <a:latin typeface="Arial"/>
                <a:ea typeface="Arial"/>
                <a:cs typeface="Arial"/>
                <a:sym typeface="Arial"/>
              </a:rPr>
              <a:t>”</a:t>
            </a:r>
            <a:endParaRPr b="0" i="0" sz="1800" u="none" cap="none" strike="noStrike">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5" name="Shape 105"/>
        <p:cNvGrpSpPr/>
        <p:nvPr/>
      </p:nvGrpSpPr>
      <p:grpSpPr>
        <a:xfrm>
          <a:off x="0" y="0"/>
          <a:ext cx="0" cy="0"/>
          <a:chOff x="0" y="0"/>
          <a:chExt cx="0" cy="0"/>
        </a:xfrm>
      </p:grpSpPr>
      <p:sp>
        <p:nvSpPr>
          <p:cNvPr id="106" name="Google Shape;106;p13"/>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3"/>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8" name="Google Shape;108;p1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1" name="Shape 111"/>
        <p:cNvGrpSpPr/>
        <p:nvPr/>
      </p:nvGrpSpPr>
      <p:grpSpPr>
        <a:xfrm>
          <a:off x="0" y="0"/>
          <a:ext cx="0" cy="0"/>
          <a:chOff x="0" y="0"/>
          <a:chExt cx="0" cy="0"/>
        </a:xfrm>
      </p:grpSpPr>
      <p:sp>
        <p:nvSpPr>
          <p:cNvPr id="112" name="Google Shape;112;p14"/>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4"/>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4" name="Google Shape;114;p14"/>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5" name="Google Shape;115;p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p14"/>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rgbClr val="BFE471"/>
                </a:solidFill>
                <a:latin typeface="Arial"/>
                <a:ea typeface="Arial"/>
                <a:cs typeface="Arial"/>
                <a:sym typeface="Arial"/>
              </a:rPr>
              <a:t>“</a:t>
            </a:r>
            <a:endParaRPr/>
          </a:p>
        </p:txBody>
      </p:sp>
      <p:sp>
        <p:nvSpPr>
          <p:cNvPr id="119" name="Google Shape;119;p14"/>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0" name="Shape 120"/>
        <p:cNvGrpSpPr/>
        <p:nvPr/>
      </p:nvGrpSpPr>
      <p:grpSpPr>
        <a:xfrm>
          <a:off x="0" y="0"/>
          <a:ext cx="0" cy="0"/>
          <a:chOff x="0" y="0"/>
          <a:chExt cx="0" cy="0"/>
        </a:xfrm>
      </p:grpSpPr>
      <p:sp>
        <p:nvSpPr>
          <p:cNvPr id="121" name="Google Shape;121;p15"/>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5"/>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3" name="Google Shape;123;p15"/>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4" name="Google Shape;124;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1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6"/>
          <p:cNvSpPr txBox="1"/>
          <p:nvPr>
            <p:ph idx="1" type="body"/>
          </p:nvPr>
        </p:nvSpPr>
        <p:spPr>
          <a:xfrm rot="5400000">
            <a:off x="3035282"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0" name="Google Shape;130;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17"/>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7"/>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6" name="Google Shape;136;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9" name="Shape 139"/>
        <p:cNvGrpSpPr/>
        <p:nvPr/>
      </p:nvGrpSpPr>
      <p:grpSpPr>
        <a:xfrm>
          <a:off x="0" y="0"/>
          <a:ext cx="0" cy="0"/>
          <a:chOff x="0" y="0"/>
          <a:chExt cx="0" cy="0"/>
        </a:xfrm>
      </p:grpSpPr>
      <p:sp>
        <p:nvSpPr>
          <p:cNvPr id="140" name="Google Shape;140;p18"/>
          <p:cNvSpPr txBox="1"/>
          <p:nvPr>
            <p:ph type="title"/>
          </p:nvPr>
        </p:nvSpPr>
        <p:spPr>
          <a:xfrm>
            <a:off x="415600" y="593367"/>
            <a:ext cx="11360700" cy="763500"/>
          </a:xfrm>
          <a:prstGeom prst="rect">
            <a:avLst/>
          </a:prstGeom>
        </p:spPr>
        <p:txBody>
          <a:bodyPr anchorCtr="0" anchor="t" bIns="45700" lIns="91425" spcFirstLastPara="1" rIns="91425" wrap="square" tIns="45700">
            <a:norm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1" name="Google Shape;141;p18"/>
          <p:cNvSpPr txBox="1"/>
          <p:nvPr>
            <p:ph idx="1" type="body"/>
          </p:nvPr>
        </p:nvSpPr>
        <p:spPr>
          <a:xfrm>
            <a:off x="415600" y="1536633"/>
            <a:ext cx="11360700" cy="4555200"/>
          </a:xfrm>
          <a:prstGeom prst="rect">
            <a:avLst/>
          </a:prstGeom>
        </p:spPr>
        <p:txBody>
          <a:bodyPr anchorCtr="0" anchor="t" bIns="45700" lIns="91425" spcFirstLastPara="1" rIns="91425" wrap="square" tIns="45700">
            <a:normAutofit/>
          </a:bodyPr>
          <a:lstStyle>
            <a:lvl1pPr indent="-320040" lvl="0" marL="457200" rtl="0">
              <a:spcBef>
                <a:spcPts val="1000"/>
              </a:spcBef>
              <a:spcAft>
                <a:spcPts val="0"/>
              </a:spcAft>
              <a:buSzPts val="1440"/>
              <a:buChar char="►"/>
              <a:defRPr/>
            </a:lvl1pPr>
            <a:lvl2pPr indent="-309880" lvl="1" marL="914400" rtl="0">
              <a:spcBef>
                <a:spcPts val="1000"/>
              </a:spcBef>
              <a:spcAft>
                <a:spcPts val="0"/>
              </a:spcAft>
              <a:buSzPts val="1280"/>
              <a:buChar char="►"/>
              <a:defRPr/>
            </a:lvl2pPr>
            <a:lvl3pPr indent="-299719" lvl="2" marL="1371600" rtl="0">
              <a:spcBef>
                <a:spcPts val="1000"/>
              </a:spcBef>
              <a:spcAft>
                <a:spcPts val="0"/>
              </a:spcAft>
              <a:buSzPts val="1120"/>
              <a:buChar char="►"/>
              <a:defRPr/>
            </a:lvl3pPr>
            <a:lvl4pPr indent="-289560" lvl="3" marL="1828800" rtl="0">
              <a:spcBef>
                <a:spcPts val="1000"/>
              </a:spcBef>
              <a:spcAft>
                <a:spcPts val="0"/>
              </a:spcAft>
              <a:buSzPts val="960"/>
              <a:buChar char="►"/>
              <a:defRPr/>
            </a:lvl4pPr>
            <a:lvl5pPr indent="-289560" lvl="4" marL="2286000" rtl="0">
              <a:spcBef>
                <a:spcPts val="1000"/>
              </a:spcBef>
              <a:spcAft>
                <a:spcPts val="0"/>
              </a:spcAft>
              <a:buSzPts val="960"/>
              <a:buChar char="►"/>
              <a:defRPr/>
            </a:lvl5pPr>
            <a:lvl6pPr indent="-289560" lvl="5" marL="2743200" rtl="0">
              <a:spcBef>
                <a:spcPts val="1000"/>
              </a:spcBef>
              <a:spcAft>
                <a:spcPts val="0"/>
              </a:spcAft>
              <a:buSzPts val="960"/>
              <a:buChar char="►"/>
              <a:defRPr/>
            </a:lvl6pPr>
            <a:lvl7pPr indent="-289560" lvl="6" marL="3200400" rtl="0">
              <a:spcBef>
                <a:spcPts val="1000"/>
              </a:spcBef>
              <a:spcAft>
                <a:spcPts val="0"/>
              </a:spcAft>
              <a:buSzPts val="960"/>
              <a:buChar char="►"/>
              <a:defRPr/>
            </a:lvl7pPr>
            <a:lvl8pPr indent="-289559" lvl="7" marL="3657600" rtl="0">
              <a:spcBef>
                <a:spcPts val="1000"/>
              </a:spcBef>
              <a:spcAft>
                <a:spcPts val="0"/>
              </a:spcAft>
              <a:buSzPts val="960"/>
              <a:buChar char="►"/>
              <a:defRPr/>
            </a:lvl8pPr>
            <a:lvl9pPr indent="-289559" lvl="8" marL="4114800" rtl="0">
              <a:spcBef>
                <a:spcPts val="1000"/>
              </a:spcBef>
              <a:spcAft>
                <a:spcPts val="0"/>
              </a:spcAft>
              <a:buSzPts val="960"/>
              <a:buChar char="►"/>
              <a:defRPr/>
            </a:lvl9pPr>
          </a:lstStyle>
          <a:p/>
        </p:txBody>
      </p:sp>
      <p:sp>
        <p:nvSpPr>
          <p:cNvPr id="142" name="Google Shape;142;p18"/>
          <p:cNvSpPr txBox="1"/>
          <p:nvPr>
            <p:ph idx="12" type="sldNum"/>
          </p:nvPr>
        </p:nvSpPr>
        <p:spPr>
          <a:xfrm>
            <a:off x="11296610" y="6217622"/>
            <a:ext cx="731700" cy="5247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8" name="Shape 28"/>
        <p:cNvGrpSpPr/>
        <p:nvPr/>
      </p:nvGrpSpPr>
      <p:grpSpPr>
        <a:xfrm>
          <a:off x="0" y="0"/>
          <a:ext cx="0" cy="0"/>
          <a:chOff x="0" y="0"/>
          <a:chExt cx="0" cy="0"/>
        </a:xfrm>
      </p:grpSpPr>
      <p:grpSp>
        <p:nvGrpSpPr>
          <p:cNvPr id="29" name="Google Shape;29;p3"/>
          <p:cNvGrpSpPr/>
          <p:nvPr/>
        </p:nvGrpSpPr>
        <p:grpSpPr>
          <a:xfrm>
            <a:off x="0" y="-8467"/>
            <a:ext cx="12192000" cy="6866467"/>
            <a:chOff x="0" y="-8467"/>
            <a:chExt cx="12192000" cy="6866467"/>
          </a:xfrm>
        </p:grpSpPr>
        <p:cxnSp>
          <p:nvCxnSpPr>
            <p:cNvPr id="30" name="Google Shape;30;p3"/>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31" name="Google Shape;31;p3"/>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2" name="Google Shape;32;p3"/>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3" name="Google Shape;33;p3"/>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4" name="Google Shape;34;p3"/>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6" name="Google Shape;36;p3"/>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7" name="Google Shape;37;p3"/>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8" name="Google Shape;38;p3"/>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3"/>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42" name="Google Shape;42;p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4"/>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48" name="Google Shape;48;p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4" name="Google Shape;54;p5"/>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5" name="Google Shape;55;p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6"/>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1" name="Google Shape;61;p6"/>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2" name="Google Shape;62;p6"/>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3" name="Google Shape;63;p6"/>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4" name="Google Shape;64;p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9"/>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9"/>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9" name="Google Shape;79;p9"/>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80" name="Google Shape;80;p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10"/>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0"/>
          <p:cNvSpPr/>
          <p:nvPr>
            <p:ph idx="2" type="pic"/>
          </p:nvPr>
        </p:nvSpPr>
        <p:spPr>
          <a:xfrm>
            <a:off x="677334" y="609600"/>
            <a:ext cx="8596668" cy="3845718"/>
          </a:xfrm>
          <a:prstGeom prst="rect">
            <a:avLst/>
          </a:prstGeom>
          <a:noFill/>
          <a:ln>
            <a:noFill/>
          </a:ln>
        </p:spPr>
        <p:txBody>
          <a:bodyPr anchorCtr="0" anchor="t" bIns="45700" lIns="91425" spcFirstLastPara="1" rIns="91425" wrap="square" tIns="45700">
            <a:no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9pPr>
          </a:lstStyle>
          <a:p/>
        </p:txBody>
      </p:sp>
      <p:sp>
        <p:nvSpPr>
          <p:cNvPr id="86" name="Google Shape;86;p10"/>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7" name="Google Shape;87;p1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0" y="-8467"/>
            <a:ext cx="12192000" cy="6866467"/>
            <a:chOff x="0" y="-8467"/>
            <a:chExt cx="12192000" cy="6866467"/>
          </a:xfrm>
        </p:grpSpPr>
        <p:cxnSp>
          <p:nvCxnSpPr>
            <p:cNvPr id="7" name="Google Shape;7;p1"/>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8" name="Google Shape;8;p1"/>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9" name="Google Shape;9;p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1"/>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3" name="Google Shape;13;p1"/>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4" name="Google Shape;14;p1"/>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1"/>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1"/>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hyperlink" Target="https://arxiv.org/pdf/1207.7326.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4.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xml"/><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29.png"/><Relationship Id="rId6"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9"/>
          <p:cNvSpPr txBox="1"/>
          <p:nvPr>
            <p:ph type="ctrTitle"/>
          </p:nvPr>
        </p:nvSpPr>
        <p:spPr>
          <a:xfrm>
            <a:off x="718975" y="2404525"/>
            <a:ext cx="8555100" cy="1646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accent1"/>
              </a:buClr>
              <a:buSzPts val="5400"/>
              <a:buFont typeface="Trebuchet MS"/>
              <a:buNone/>
            </a:pPr>
            <a:r>
              <a:rPr lang="en-US" sz="3300"/>
              <a:t>Star, galaxy, quasar and star spectral types classification with broadband photometry</a:t>
            </a:r>
            <a:endParaRPr sz="3300"/>
          </a:p>
        </p:txBody>
      </p:sp>
      <p:sp>
        <p:nvSpPr>
          <p:cNvPr id="148" name="Google Shape;148;p19"/>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440"/>
              <a:buNone/>
            </a:pPr>
            <a:r>
              <a:rPr lang="en-US"/>
              <a:t>Zhixin Wang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8"/>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Passband: Spectrum -&gt; Photometry</a:t>
            </a:r>
            <a:endParaRPr/>
          </a:p>
        </p:txBody>
      </p:sp>
      <p:sp>
        <p:nvSpPr>
          <p:cNvPr id="208" name="Google Shape;208;p28"/>
          <p:cNvSpPr txBox="1"/>
          <p:nvPr>
            <p:ph idx="1" type="body"/>
          </p:nvPr>
        </p:nvSpPr>
        <p:spPr>
          <a:xfrm>
            <a:off x="677334" y="2160589"/>
            <a:ext cx="8596800" cy="3880800"/>
          </a:xfrm>
          <a:prstGeom prst="rect">
            <a:avLst/>
          </a:prstGeom>
        </p:spPr>
        <p:txBody>
          <a:bodyPr anchorCtr="0" anchor="t" bIns="45700" lIns="91425" spcFirstLastPara="1" rIns="91425" wrap="square" tIns="45700">
            <a:normAutofit/>
          </a:bodyPr>
          <a:lstStyle/>
          <a:p>
            <a:pPr indent="-381000" lvl="0" marL="342900" rtl="0" algn="l">
              <a:spcBef>
                <a:spcPts val="0"/>
              </a:spcBef>
              <a:spcAft>
                <a:spcPts val="0"/>
              </a:spcAft>
              <a:buSzPts val="2040"/>
              <a:buChar char="►"/>
            </a:pPr>
            <a:r>
              <a:rPr lang="en-US" sz="2400"/>
              <a:t>A filter </a:t>
            </a:r>
            <a:r>
              <a:rPr b="1" lang="en-US" sz="2400"/>
              <a:t>selectively </a:t>
            </a:r>
            <a:r>
              <a:rPr lang="en-US" sz="2400"/>
              <a:t>transmits light(only those within a range of wavelength can pass)</a:t>
            </a:r>
            <a:endParaRPr sz="2400"/>
          </a:p>
          <a:p>
            <a:pPr indent="-403860" lvl="0" marL="342900" rtl="0" algn="l">
              <a:spcBef>
                <a:spcPts val="0"/>
              </a:spcBef>
              <a:spcAft>
                <a:spcPts val="0"/>
              </a:spcAft>
              <a:buSzPts val="2400"/>
              <a:buChar char="►"/>
            </a:pPr>
            <a:r>
              <a:rPr lang="en-US" sz="2400"/>
              <a:t>The characteristic of a filter is described by its transmission curve</a:t>
            </a:r>
            <a:endParaRPr sz="2400"/>
          </a:p>
          <a:p>
            <a:pPr indent="-403860" lvl="0" marL="342900" rtl="0" algn="l">
              <a:spcBef>
                <a:spcPts val="0"/>
              </a:spcBef>
              <a:spcAft>
                <a:spcPts val="0"/>
              </a:spcAft>
              <a:buSzPts val="2400"/>
              <a:buChar char="►"/>
            </a:pPr>
            <a:r>
              <a:rPr b="1" lang="en-US" sz="2400"/>
              <a:t>Photometric system </a:t>
            </a:r>
            <a:r>
              <a:rPr lang="en-US" sz="2400"/>
              <a:t>is a set of well-defined passband that is usually used in observations.(i.e. observing an object through different filters)</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9"/>
          <p:cNvSpPr txBox="1"/>
          <p:nvPr>
            <p:ph type="title"/>
          </p:nvPr>
        </p:nvSpPr>
        <p:spPr>
          <a:xfrm>
            <a:off x="415600" y="593367"/>
            <a:ext cx="11360700" cy="7635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14" name="Google Shape;214;p29"/>
          <p:cNvSpPr txBox="1"/>
          <p:nvPr>
            <p:ph idx="1" type="body"/>
          </p:nvPr>
        </p:nvSpPr>
        <p:spPr>
          <a:xfrm>
            <a:off x="415600" y="1536633"/>
            <a:ext cx="11360700" cy="4555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15" name="Google Shape;215;p29"/>
          <p:cNvPicPr preferRelativeResize="0"/>
          <p:nvPr/>
        </p:nvPicPr>
        <p:blipFill>
          <a:blip r:embed="rId3">
            <a:alphaModFix/>
          </a:blip>
          <a:stretch>
            <a:fillRect/>
          </a:stretch>
        </p:blipFill>
        <p:spPr>
          <a:xfrm>
            <a:off x="2032000" y="0"/>
            <a:ext cx="8128000" cy="6096000"/>
          </a:xfrm>
          <a:prstGeom prst="rect">
            <a:avLst/>
          </a:prstGeom>
          <a:noFill/>
          <a:ln>
            <a:noFill/>
          </a:ln>
        </p:spPr>
      </p:pic>
      <p:sp>
        <p:nvSpPr>
          <p:cNvPr id="216" name="Google Shape;216;p29"/>
          <p:cNvSpPr/>
          <p:nvPr/>
        </p:nvSpPr>
        <p:spPr>
          <a:xfrm>
            <a:off x="3066600" y="6244667"/>
            <a:ext cx="6282000" cy="427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rPr lang="en-US" sz="1900"/>
              <a:t>                    Charge Coupled Device(CCD)</a:t>
            </a:r>
            <a:endParaRPr sz="19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0"/>
          <p:cNvSpPr txBox="1"/>
          <p:nvPr>
            <p:ph type="title"/>
          </p:nvPr>
        </p:nvSpPr>
        <p:spPr>
          <a:xfrm>
            <a:off x="554133" y="791156"/>
            <a:ext cx="15147600" cy="1017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22" name="Google Shape;222;p30"/>
          <p:cNvSpPr txBox="1"/>
          <p:nvPr>
            <p:ph idx="1" type="body"/>
          </p:nvPr>
        </p:nvSpPr>
        <p:spPr>
          <a:xfrm>
            <a:off x="554133" y="2048844"/>
            <a:ext cx="15147600" cy="60735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23" name="Google Shape;223;p30"/>
          <p:cNvPicPr preferRelativeResize="0"/>
          <p:nvPr/>
        </p:nvPicPr>
        <p:blipFill>
          <a:blip r:embed="rId3">
            <a:alphaModFix/>
          </a:blip>
          <a:stretch>
            <a:fillRect/>
          </a:stretch>
        </p:blipFill>
        <p:spPr>
          <a:xfrm>
            <a:off x="2032000" y="0"/>
            <a:ext cx="8128000" cy="6096000"/>
          </a:xfrm>
          <a:prstGeom prst="rect">
            <a:avLst/>
          </a:prstGeom>
          <a:noFill/>
          <a:ln>
            <a:noFill/>
          </a:ln>
        </p:spPr>
      </p:pic>
      <p:sp>
        <p:nvSpPr>
          <p:cNvPr id="224" name="Google Shape;224;p30"/>
          <p:cNvSpPr/>
          <p:nvPr/>
        </p:nvSpPr>
        <p:spPr>
          <a:xfrm>
            <a:off x="3066600" y="6244667"/>
            <a:ext cx="6282000" cy="427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rPr lang="en-US" sz="1900"/>
              <a:t>                    Charge Coupled Device(CCD)</a:t>
            </a:r>
            <a:endParaRPr sz="1900"/>
          </a:p>
        </p:txBody>
      </p:sp>
      <p:cxnSp>
        <p:nvCxnSpPr>
          <p:cNvPr id="225" name="Google Shape;225;p30"/>
          <p:cNvCxnSpPr/>
          <p:nvPr/>
        </p:nvCxnSpPr>
        <p:spPr>
          <a:xfrm>
            <a:off x="3086100" y="3641267"/>
            <a:ext cx="636900" cy="0"/>
          </a:xfrm>
          <a:prstGeom prst="straightConnector1">
            <a:avLst/>
          </a:prstGeom>
          <a:noFill/>
          <a:ln cap="flat" cmpd="sng" w="228600">
            <a:solidFill>
              <a:srgbClr val="00FFFF"/>
            </a:solidFill>
            <a:prstDash val="solid"/>
            <a:round/>
            <a:headEnd len="med" w="med" type="none"/>
            <a:tailEnd len="med" w="med" type="none"/>
          </a:ln>
        </p:spPr>
      </p:cxnSp>
      <p:cxnSp>
        <p:nvCxnSpPr>
          <p:cNvPr id="226" name="Google Shape;226;p30"/>
          <p:cNvCxnSpPr/>
          <p:nvPr/>
        </p:nvCxnSpPr>
        <p:spPr>
          <a:xfrm>
            <a:off x="3909800" y="2407567"/>
            <a:ext cx="1005300" cy="0"/>
          </a:xfrm>
          <a:prstGeom prst="straightConnector1">
            <a:avLst/>
          </a:prstGeom>
          <a:noFill/>
          <a:ln cap="flat" cmpd="sng" w="228600">
            <a:solidFill>
              <a:srgbClr val="00FFFF"/>
            </a:solidFill>
            <a:prstDash val="solid"/>
            <a:round/>
            <a:headEnd len="med" w="med" type="none"/>
            <a:tailEnd len="med" w="med" type="none"/>
          </a:ln>
        </p:spPr>
      </p:cxnSp>
      <p:cxnSp>
        <p:nvCxnSpPr>
          <p:cNvPr id="227" name="Google Shape;227;p30"/>
          <p:cNvCxnSpPr/>
          <p:nvPr/>
        </p:nvCxnSpPr>
        <p:spPr>
          <a:xfrm>
            <a:off x="5009167" y="3814233"/>
            <a:ext cx="1005300" cy="0"/>
          </a:xfrm>
          <a:prstGeom prst="straightConnector1">
            <a:avLst/>
          </a:prstGeom>
          <a:noFill/>
          <a:ln cap="flat" cmpd="sng" w="228600">
            <a:solidFill>
              <a:srgbClr val="00FFFF"/>
            </a:solidFill>
            <a:prstDash val="solid"/>
            <a:round/>
            <a:headEnd len="med" w="med" type="none"/>
            <a:tailEnd len="med" w="med" type="none"/>
          </a:ln>
        </p:spPr>
      </p:cxnSp>
      <p:cxnSp>
        <p:nvCxnSpPr>
          <p:cNvPr id="228" name="Google Shape;228;p30"/>
          <p:cNvCxnSpPr/>
          <p:nvPr/>
        </p:nvCxnSpPr>
        <p:spPr>
          <a:xfrm>
            <a:off x="6096000" y="4344000"/>
            <a:ext cx="1005300" cy="0"/>
          </a:xfrm>
          <a:prstGeom prst="straightConnector1">
            <a:avLst/>
          </a:prstGeom>
          <a:noFill/>
          <a:ln cap="flat" cmpd="sng" w="228600">
            <a:solidFill>
              <a:srgbClr val="00FFFF"/>
            </a:solidFill>
            <a:prstDash val="solid"/>
            <a:round/>
            <a:headEnd len="med" w="med" type="none"/>
            <a:tailEnd len="med" w="med" type="none"/>
          </a:ln>
        </p:spPr>
      </p:cxnSp>
      <p:cxnSp>
        <p:nvCxnSpPr>
          <p:cNvPr id="229" name="Google Shape;229;p30"/>
          <p:cNvCxnSpPr/>
          <p:nvPr/>
        </p:nvCxnSpPr>
        <p:spPr>
          <a:xfrm>
            <a:off x="7309700" y="4759500"/>
            <a:ext cx="1005300" cy="0"/>
          </a:xfrm>
          <a:prstGeom prst="straightConnector1">
            <a:avLst/>
          </a:prstGeom>
          <a:noFill/>
          <a:ln cap="flat" cmpd="sng" w="228600">
            <a:solidFill>
              <a:srgbClr val="00FFFF"/>
            </a:solidFill>
            <a:prstDash val="solid"/>
            <a:round/>
            <a:headEnd len="med" w="med" type="none"/>
            <a:tailEnd len="med" w="med" type="none"/>
          </a:ln>
        </p:spPr>
      </p:cxnSp>
      <p:pic>
        <p:nvPicPr>
          <p:cNvPr id="230" name="Google Shape;230;p30"/>
          <p:cNvPicPr preferRelativeResize="0"/>
          <p:nvPr/>
        </p:nvPicPr>
        <p:blipFill>
          <a:blip r:embed="rId4">
            <a:alphaModFix/>
          </a:blip>
          <a:stretch>
            <a:fillRect/>
          </a:stretch>
        </p:blipFill>
        <p:spPr>
          <a:xfrm>
            <a:off x="3834062" y="5485829"/>
            <a:ext cx="4747067" cy="148516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1"/>
          <p:cNvSpPr txBox="1"/>
          <p:nvPr>
            <p:ph type="title"/>
          </p:nvPr>
        </p:nvSpPr>
        <p:spPr>
          <a:xfrm>
            <a:off x="415600" y="593367"/>
            <a:ext cx="11360700" cy="7635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Photometric data &amp; Label</a:t>
            </a:r>
            <a:endParaRPr/>
          </a:p>
        </p:txBody>
      </p:sp>
      <p:sp>
        <p:nvSpPr>
          <p:cNvPr id="236" name="Google Shape;236;p31"/>
          <p:cNvSpPr txBox="1"/>
          <p:nvPr>
            <p:ph idx="1" type="body"/>
          </p:nvPr>
        </p:nvSpPr>
        <p:spPr>
          <a:xfrm>
            <a:off x="415600" y="1536633"/>
            <a:ext cx="11360700" cy="4555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37" name="Google Shape;237;p31"/>
          <p:cNvPicPr preferRelativeResize="0"/>
          <p:nvPr/>
        </p:nvPicPr>
        <p:blipFill rotWithShape="1">
          <a:blip r:embed="rId3">
            <a:alphaModFix/>
          </a:blip>
          <a:srcRect b="0" l="0" r="18287" t="0"/>
          <a:stretch/>
        </p:blipFill>
        <p:spPr>
          <a:xfrm>
            <a:off x="0" y="1536625"/>
            <a:ext cx="9962699" cy="4353751"/>
          </a:xfrm>
          <a:prstGeom prst="rect">
            <a:avLst/>
          </a:prstGeom>
          <a:noFill/>
          <a:ln>
            <a:noFill/>
          </a:ln>
        </p:spPr>
      </p:pic>
      <p:sp>
        <p:nvSpPr>
          <p:cNvPr id="238" name="Google Shape;238;p31"/>
          <p:cNvSpPr/>
          <p:nvPr/>
        </p:nvSpPr>
        <p:spPr>
          <a:xfrm>
            <a:off x="78600" y="1473775"/>
            <a:ext cx="9884100" cy="4353900"/>
          </a:xfrm>
          <a:prstGeom prst="roundRect">
            <a:avLst>
              <a:gd fmla="val 16667" name="adj"/>
            </a:avLst>
          </a:prstGeom>
          <a:noFill/>
          <a:ln cap="flat" cmpd="sng" w="762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1"/>
          <p:cNvSpPr txBox="1"/>
          <p:nvPr/>
        </p:nvSpPr>
        <p:spPr>
          <a:xfrm>
            <a:off x="1906100" y="6070125"/>
            <a:ext cx="6425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Trebuchet MS"/>
                <a:ea typeface="Trebuchet MS"/>
                <a:cs typeface="Trebuchet MS"/>
                <a:sym typeface="Trebuchet MS"/>
              </a:rPr>
              <a:t>Photometric data from SAGE survey</a:t>
            </a:r>
            <a:endParaRPr sz="2400">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2"/>
          <p:cNvSpPr txBox="1"/>
          <p:nvPr>
            <p:ph type="title"/>
          </p:nvPr>
        </p:nvSpPr>
        <p:spPr>
          <a:xfrm>
            <a:off x="415600" y="593367"/>
            <a:ext cx="11360700" cy="7635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Machine learning</a:t>
            </a:r>
            <a:endParaRPr/>
          </a:p>
        </p:txBody>
      </p:sp>
      <p:sp>
        <p:nvSpPr>
          <p:cNvPr id="245" name="Google Shape;245;p32"/>
          <p:cNvSpPr txBox="1"/>
          <p:nvPr>
            <p:ph idx="1" type="body"/>
          </p:nvPr>
        </p:nvSpPr>
        <p:spPr>
          <a:xfrm>
            <a:off x="415600" y="1536625"/>
            <a:ext cx="8841000" cy="4555200"/>
          </a:xfrm>
          <a:prstGeom prst="rect">
            <a:avLst/>
          </a:prstGeom>
        </p:spPr>
        <p:txBody>
          <a:bodyPr anchorCtr="0" anchor="t" bIns="45700" lIns="91425" spcFirstLastPara="1" rIns="91425" wrap="square" tIns="45700">
            <a:normAutofit/>
          </a:bodyPr>
          <a:lstStyle/>
          <a:p>
            <a:pPr indent="-381000" lvl="0" marL="342900" rtl="0" algn="l">
              <a:spcBef>
                <a:spcPts val="0"/>
              </a:spcBef>
              <a:spcAft>
                <a:spcPts val="0"/>
              </a:spcAft>
              <a:buSzPts val="2040"/>
              <a:buChar char="►"/>
            </a:pPr>
            <a:r>
              <a:rPr lang="en-US" sz="2400"/>
              <a:t>How can machines help us to classify astronomical objects?</a:t>
            </a:r>
            <a:endParaRPr sz="2400"/>
          </a:p>
          <a:p>
            <a:pPr indent="-403860" lvl="0" marL="342900" rtl="0" algn="l">
              <a:spcBef>
                <a:spcPts val="0"/>
              </a:spcBef>
              <a:spcAft>
                <a:spcPts val="0"/>
              </a:spcAft>
              <a:buSzPts val="2400"/>
              <a:buChar char="►"/>
            </a:pPr>
            <a:r>
              <a:rPr lang="en-US" sz="2400"/>
              <a:t>Supervised learning algorithm: Infer a function based on training data that predicts an output value based on the inputs.</a:t>
            </a:r>
            <a:endParaRPr sz="2400"/>
          </a:p>
          <a:p>
            <a:pPr indent="-403860" lvl="0" marL="342900" rtl="0" algn="l">
              <a:spcBef>
                <a:spcPts val="0"/>
              </a:spcBef>
              <a:spcAft>
                <a:spcPts val="0"/>
              </a:spcAft>
              <a:buSzPts val="2400"/>
              <a:buChar char="►"/>
            </a:pPr>
            <a:r>
              <a:rPr lang="en-US" sz="2400"/>
              <a:t>In our project…</a:t>
            </a:r>
            <a:endParaRPr sz="2400"/>
          </a:p>
          <a:p>
            <a:pPr indent="-346710" lvl="1" marL="742950" rtl="0" algn="l">
              <a:spcBef>
                <a:spcPts val="0"/>
              </a:spcBef>
              <a:spcAft>
                <a:spcPts val="0"/>
              </a:spcAft>
              <a:buSzPts val="2400"/>
              <a:buChar char="►"/>
            </a:pPr>
            <a:r>
              <a:rPr lang="en-US" sz="2400"/>
              <a:t>Task: classification</a:t>
            </a:r>
            <a:endParaRPr sz="2400"/>
          </a:p>
          <a:p>
            <a:pPr indent="-346710" lvl="1" marL="742950" rtl="0" algn="l">
              <a:spcBef>
                <a:spcPts val="0"/>
              </a:spcBef>
              <a:spcAft>
                <a:spcPts val="0"/>
              </a:spcAft>
              <a:buSzPts val="2400"/>
              <a:buChar char="►"/>
            </a:pPr>
            <a:r>
              <a:rPr lang="en-US" sz="2400"/>
              <a:t>Input: Magnitudes at </a:t>
            </a:r>
            <a:r>
              <a:rPr lang="en-US" sz="2400"/>
              <a:t>each passband</a:t>
            </a:r>
            <a:endParaRPr sz="2400"/>
          </a:p>
          <a:p>
            <a:pPr indent="-346710" lvl="1" marL="742950" rtl="0" algn="l">
              <a:spcBef>
                <a:spcPts val="0"/>
              </a:spcBef>
              <a:spcAft>
                <a:spcPts val="0"/>
              </a:spcAft>
              <a:buSzPts val="2400"/>
              <a:buChar char="►"/>
            </a:pPr>
            <a:r>
              <a:rPr lang="en-US" sz="2400"/>
              <a:t>O</a:t>
            </a:r>
            <a:r>
              <a:rPr lang="en-US" sz="2400"/>
              <a:t>utput: class label(star, galaxy, quasar)</a:t>
            </a:r>
            <a:endParaRPr sz="2400"/>
          </a:p>
          <a:p>
            <a:pPr indent="-346710" lvl="1" marL="742950" rtl="0" algn="l">
              <a:spcBef>
                <a:spcPts val="0"/>
              </a:spcBef>
              <a:spcAft>
                <a:spcPts val="0"/>
              </a:spcAft>
              <a:buSzPts val="2400"/>
              <a:buChar char="►"/>
            </a:pPr>
            <a:r>
              <a:rPr lang="en-US" sz="2400"/>
              <a:t>Algorithm: learn the function f(input) -&gt; output</a:t>
            </a:r>
            <a:endParaRPr sz="2400"/>
          </a:p>
          <a:p>
            <a:pPr indent="-403860" lvl="0" marL="342900" rtl="0" algn="l">
              <a:spcBef>
                <a:spcPts val="0"/>
              </a:spcBef>
              <a:spcAft>
                <a:spcPts val="0"/>
              </a:spcAft>
              <a:buSzPts val="2400"/>
              <a:buChar char="►"/>
            </a:pPr>
            <a:r>
              <a:rPr lang="en-US" sz="2400"/>
              <a:t>Where’s the training data?</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3"/>
          <p:cNvSpPr txBox="1"/>
          <p:nvPr>
            <p:ph type="title"/>
          </p:nvPr>
        </p:nvSpPr>
        <p:spPr>
          <a:xfrm>
            <a:off x="415600" y="593367"/>
            <a:ext cx="11360700" cy="7635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Spectroscopic survey</a:t>
            </a:r>
            <a:endParaRPr/>
          </a:p>
        </p:txBody>
      </p:sp>
      <p:sp>
        <p:nvSpPr>
          <p:cNvPr id="251" name="Google Shape;251;p33"/>
          <p:cNvSpPr txBox="1"/>
          <p:nvPr>
            <p:ph idx="1" type="body"/>
          </p:nvPr>
        </p:nvSpPr>
        <p:spPr>
          <a:xfrm>
            <a:off x="415600" y="1536625"/>
            <a:ext cx="9094500" cy="4555200"/>
          </a:xfrm>
          <a:prstGeom prst="rect">
            <a:avLst/>
          </a:prstGeom>
        </p:spPr>
        <p:txBody>
          <a:bodyPr anchorCtr="0" anchor="t" bIns="45700" lIns="91425" spcFirstLastPara="1" rIns="91425" wrap="square" tIns="45700">
            <a:normAutofit/>
          </a:bodyPr>
          <a:lstStyle/>
          <a:p>
            <a:pPr indent="-381000" lvl="0" marL="342900" rtl="0" algn="l">
              <a:spcBef>
                <a:spcPts val="0"/>
              </a:spcBef>
              <a:spcAft>
                <a:spcPts val="0"/>
              </a:spcAft>
              <a:buSzPts val="2040"/>
              <a:buChar char="►"/>
            </a:pPr>
            <a:r>
              <a:rPr lang="en-US" sz="2400"/>
              <a:t>Spectroscopic surveys directly measure the spectrum of the sources(instead of using certain passbands)</a:t>
            </a:r>
            <a:endParaRPr sz="2400"/>
          </a:p>
          <a:p>
            <a:pPr indent="-403860" lvl="0" marL="342900" rtl="0" algn="l">
              <a:spcBef>
                <a:spcPts val="0"/>
              </a:spcBef>
              <a:spcAft>
                <a:spcPts val="0"/>
              </a:spcAft>
              <a:buSzPts val="2400"/>
              <a:buChar char="►"/>
            </a:pPr>
            <a:r>
              <a:rPr lang="en-US" sz="2400"/>
              <a:t>Type of an object can be very accurately determined through template fitting techniques(e.g </a:t>
            </a:r>
            <a:r>
              <a:rPr lang="en-US" sz="2400" u="sng">
                <a:solidFill>
                  <a:schemeClr val="hlink"/>
                </a:solidFill>
                <a:hlinkClick r:id="rId3"/>
              </a:rPr>
              <a:t>https://arxiv.org/pdf/1207.7326.pdf</a:t>
            </a:r>
            <a:r>
              <a:rPr lang="en-US" sz="2400"/>
              <a:t>, for BOOS survey)</a:t>
            </a:r>
            <a:endParaRPr sz="2400"/>
          </a:p>
          <a:p>
            <a:pPr indent="-403860" lvl="0" marL="342900" rtl="0" algn="l">
              <a:spcBef>
                <a:spcPts val="0"/>
              </a:spcBef>
              <a:spcAft>
                <a:spcPts val="0"/>
              </a:spcAft>
              <a:buSzPts val="2400"/>
              <a:buChar char="►"/>
            </a:pPr>
            <a:r>
              <a:rPr lang="en-US" sz="2400"/>
              <a:t>Therefore, we consider the labels provided by the spectroscopic surveys as the ground truth</a:t>
            </a:r>
            <a:endParaRPr sz="2400"/>
          </a:p>
          <a:p>
            <a:pPr indent="-403860" lvl="0" marL="342900" rtl="0" algn="l">
              <a:spcBef>
                <a:spcPts val="0"/>
              </a:spcBef>
              <a:spcAft>
                <a:spcPts val="0"/>
              </a:spcAft>
              <a:buSzPts val="2400"/>
              <a:buChar char="►"/>
            </a:pPr>
            <a:r>
              <a:rPr lang="en-US" sz="2400"/>
              <a:t>The next step is to </a:t>
            </a:r>
            <a:r>
              <a:rPr b="1" lang="en-US" sz="2400"/>
              <a:t>cross-match </a:t>
            </a:r>
            <a:r>
              <a:rPr lang="en-US" sz="2400"/>
              <a:t>objects in the SAGE catalog with those in the spectroscopic survey</a:t>
            </a:r>
            <a:endParaRPr sz="2400"/>
          </a:p>
          <a:p>
            <a:pPr indent="0" lvl="0" marL="0" rtl="0" algn="l">
              <a:spcBef>
                <a:spcPts val="100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4"/>
          <p:cNvSpPr txBox="1"/>
          <p:nvPr>
            <p:ph type="title"/>
          </p:nvPr>
        </p:nvSpPr>
        <p:spPr>
          <a:xfrm>
            <a:off x="415600" y="593367"/>
            <a:ext cx="11360700" cy="7635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Cross-matching</a:t>
            </a:r>
            <a:endParaRPr/>
          </a:p>
        </p:txBody>
      </p:sp>
      <p:sp>
        <p:nvSpPr>
          <p:cNvPr id="257" name="Google Shape;257;p34"/>
          <p:cNvSpPr txBox="1"/>
          <p:nvPr>
            <p:ph idx="1" type="body"/>
          </p:nvPr>
        </p:nvSpPr>
        <p:spPr>
          <a:xfrm>
            <a:off x="415600" y="1536625"/>
            <a:ext cx="4668900" cy="4555200"/>
          </a:xfrm>
          <a:prstGeom prst="rect">
            <a:avLst/>
          </a:prstGeom>
        </p:spPr>
        <p:txBody>
          <a:bodyPr anchorCtr="0" anchor="t" bIns="45700" lIns="91425" spcFirstLastPara="1" rIns="91425" wrap="square" tIns="45700">
            <a:normAutofit/>
          </a:bodyPr>
          <a:lstStyle/>
          <a:p>
            <a:pPr indent="-381000" lvl="0" marL="342900" rtl="0" algn="l">
              <a:spcBef>
                <a:spcPts val="0"/>
              </a:spcBef>
              <a:spcAft>
                <a:spcPts val="0"/>
              </a:spcAft>
              <a:buSzPts val="2040"/>
              <a:buChar char="►"/>
            </a:pPr>
            <a:r>
              <a:rPr lang="en-US" sz="2400"/>
              <a:t>Cross-matching is done based on the celestial coordinates</a:t>
            </a:r>
            <a:endParaRPr sz="2400"/>
          </a:p>
          <a:p>
            <a:pPr indent="-403860" lvl="0" marL="342900" rtl="0" algn="l">
              <a:spcBef>
                <a:spcPts val="0"/>
              </a:spcBef>
              <a:spcAft>
                <a:spcPts val="0"/>
              </a:spcAft>
              <a:buSzPts val="2400"/>
              <a:buChar char="►"/>
            </a:pPr>
            <a:r>
              <a:rPr lang="en-US" sz="2400"/>
              <a:t>A Python package for the R tree algorithm is used</a:t>
            </a:r>
            <a:endParaRPr sz="2400"/>
          </a:p>
          <a:p>
            <a:pPr indent="-403860" lvl="0" marL="342900" rtl="0" algn="l">
              <a:spcBef>
                <a:spcPts val="0"/>
              </a:spcBef>
              <a:spcAft>
                <a:spcPts val="0"/>
              </a:spcAft>
              <a:buSzPts val="2400"/>
              <a:buChar char="►"/>
            </a:pPr>
            <a:r>
              <a:rPr lang="en-US" sz="2400"/>
              <a:t>A matching radius of 2 arcsec is used</a:t>
            </a:r>
            <a:endParaRPr sz="2400"/>
          </a:p>
          <a:p>
            <a:pPr indent="-403860" lvl="0" marL="342900" rtl="0" algn="l">
              <a:spcBef>
                <a:spcPts val="0"/>
              </a:spcBef>
              <a:spcAft>
                <a:spcPts val="0"/>
              </a:spcAft>
              <a:buSzPts val="2400"/>
              <a:buChar char="►"/>
            </a:pPr>
            <a:r>
              <a:rPr lang="en-US" sz="2400"/>
              <a:t>The SAGE catalog is matched with the spectrum observed in the LAMOST survey.</a:t>
            </a:r>
            <a:endParaRPr sz="2400"/>
          </a:p>
        </p:txBody>
      </p:sp>
      <p:pic>
        <p:nvPicPr>
          <p:cNvPr id="258" name="Google Shape;258;p34"/>
          <p:cNvPicPr preferRelativeResize="0"/>
          <p:nvPr/>
        </p:nvPicPr>
        <p:blipFill>
          <a:blip r:embed="rId3">
            <a:alphaModFix/>
          </a:blip>
          <a:stretch>
            <a:fillRect/>
          </a:stretch>
        </p:blipFill>
        <p:spPr>
          <a:xfrm>
            <a:off x="5371650" y="830829"/>
            <a:ext cx="5144886" cy="519633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5"/>
          <p:cNvSpPr txBox="1"/>
          <p:nvPr>
            <p:ph type="title"/>
          </p:nvPr>
        </p:nvSpPr>
        <p:spPr>
          <a:xfrm>
            <a:off x="415600" y="593367"/>
            <a:ext cx="11360700" cy="7635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Photometric data &amp; Label</a:t>
            </a:r>
            <a:endParaRPr/>
          </a:p>
        </p:txBody>
      </p:sp>
      <p:sp>
        <p:nvSpPr>
          <p:cNvPr id="264" name="Google Shape;264;p35"/>
          <p:cNvSpPr txBox="1"/>
          <p:nvPr>
            <p:ph idx="1" type="body"/>
          </p:nvPr>
        </p:nvSpPr>
        <p:spPr>
          <a:xfrm>
            <a:off x="415600" y="1536633"/>
            <a:ext cx="11360700" cy="4555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65" name="Google Shape;265;p35"/>
          <p:cNvPicPr preferRelativeResize="0"/>
          <p:nvPr/>
        </p:nvPicPr>
        <p:blipFill>
          <a:blip r:embed="rId3">
            <a:alphaModFix/>
          </a:blip>
          <a:stretch>
            <a:fillRect/>
          </a:stretch>
        </p:blipFill>
        <p:spPr>
          <a:xfrm>
            <a:off x="0" y="1536620"/>
            <a:ext cx="12192000" cy="4353760"/>
          </a:xfrm>
          <a:prstGeom prst="rect">
            <a:avLst/>
          </a:prstGeom>
          <a:noFill/>
          <a:ln>
            <a:noFill/>
          </a:ln>
        </p:spPr>
      </p:pic>
      <p:sp>
        <p:nvSpPr>
          <p:cNvPr id="266" name="Google Shape;266;p35"/>
          <p:cNvSpPr/>
          <p:nvPr/>
        </p:nvSpPr>
        <p:spPr>
          <a:xfrm>
            <a:off x="78600" y="1473775"/>
            <a:ext cx="9884100" cy="4353900"/>
          </a:xfrm>
          <a:prstGeom prst="roundRect">
            <a:avLst>
              <a:gd fmla="val 16667" name="adj"/>
            </a:avLst>
          </a:prstGeom>
          <a:noFill/>
          <a:ln cap="flat" cmpd="sng" w="762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5"/>
          <p:cNvSpPr txBox="1"/>
          <p:nvPr/>
        </p:nvSpPr>
        <p:spPr>
          <a:xfrm>
            <a:off x="1906100" y="6070125"/>
            <a:ext cx="6425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Trebuchet MS"/>
                <a:ea typeface="Trebuchet MS"/>
                <a:cs typeface="Trebuchet MS"/>
                <a:sym typeface="Trebuchet MS"/>
              </a:rPr>
              <a:t>Photometric data from SAGE survey</a:t>
            </a:r>
            <a:endParaRPr sz="2400">
              <a:latin typeface="Trebuchet MS"/>
              <a:ea typeface="Trebuchet MS"/>
              <a:cs typeface="Trebuchet MS"/>
              <a:sym typeface="Trebuchet MS"/>
            </a:endParaRPr>
          </a:p>
        </p:txBody>
      </p:sp>
      <p:sp>
        <p:nvSpPr>
          <p:cNvPr id="268" name="Google Shape;268;p35"/>
          <p:cNvSpPr/>
          <p:nvPr/>
        </p:nvSpPr>
        <p:spPr>
          <a:xfrm>
            <a:off x="9864700" y="1473775"/>
            <a:ext cx="2327400" cy="4417200"/>
          </a:xfrm>
          <a:prstGeom prst="roundRect">
            <a:avLst>
              <a:gd fmla="val 16667" name="adj"/>
            </a:avLst>
          </a:prstGeom>
          <a:noFill/>
          <a:ln cap="flat" cmpd="sng" w="762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5"/>
          <p:cNvSpPr txBox="1"/>
          <p:nvPr/>
        </p:nvSpPr>
        <p:spPr>
          <a:xfrm>
            <a:off x="9710425" y="6007875"/>
            <a:ext cx="6425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Trebuchet MS"/>
                <a:ea typeface="Trebuchet MS"/>
                <a:cs typeface="Trebuchet MS"/>
                <a:sym typeface="Trebuchet MS"/>
              </a:rPr>
              <a:t>Matched Labels</a:t>
            </a:r>
            <a:endParaRPr sz="2400">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6"/>
          <p:cNvSpPr txBox="1"/>
          <p:nvPr>
            <p:ph type="title"/>
          </p:nvPr>
        </p:nvSpPr>
        <p:spPr>
          <a:xfrm>
            <a:off x="415600" y="593367"/>
            <a:ext cx="11360700" cy="7635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Data Pre-processing</a:t>
            </a:r>
            <a:endParaRPr/>
          </a:p>
        </p:txBody>
      </p:sp>
      <p:sp>
        <p:nvSpPr>
          <p:cNvPr id="275" name="Google Shape;275;p36"/>
          <p:cNvSpPr txBox="1"/>
          <p:nvPr>
            <p:ph idx="1" type="body"/>
          </p:nvPr>
        </p:nvSpPr>
        <p:spPr>
          <a:xfrm>
            <a:off x="415600" y="1536625"/>
            <a:ext cx="9177900" cy="5494800"/>
          </a:xfrm>
          <a:prstGeom prst="rect">
            <a:avLst/>
          </a:prstGeom>
        </p:spPr>
        <p:txBody>
          <a:bodyPr anchorCtr="0" anchor="t" bIns="45700" lIns="91425" spcFirstLastPara="1" rIns="91425" wrap="square" tIns="45700">
            <a:normAutofit/>
          </a:bodyPr>
          <a:lstStyle/>
          <a:p>
            <a:pPr indent="-381000" lvl="0" marL="342900" rtl="0" algn="l">
              <a:spcBef>
                <a:spcPts val="0"/>
              </a:spcBef>
              <a:spcAft>
                <a:spcPts val="0"/>
              </a:spcAft>
              <a:buSzPts val="2040"/>
              <a:buChar char="►"/>
            </a:pPr>
            <a:r>
              <a:rPr lang="en-US" sz="2400"/>
              <a:t>Correct for interstellar extinction</a:t>
            </a:r>
            <a:endParaRPr sz="2400"/>
          </a:p>
          <a:p>
            <a:pPr indent="-346710" lvl="1" marL="742950" rtl="0" algn="l">
              <a:spcBef>
                <a:spcPts val="0"/>
              </a:spcBef>
              <a:spcAft>
                <a:spcPts val="0"/>
              </a:spcAft>
              <a:buSzPts val="2400"/>
              <a:buChar char="►"/>
            </a:pPr>
            <a:r>
              <a:rPr lang="en-US" sz="2400"/>
              <a:t>Lights from distance stars or galaxies were </a:t>
            </a:r>
            <a:r>
              <a:rPr lang="en-US" sz="2400"/>
              <a:t>absorbed</a:t>
            </a:r>
            <a:r>
              <a:rPr lang="en-US" sz="2400"/>
              <a:t> by interstellar medium.</a:t>
            </a:r>
            <a:endParaRPr sz="2400"/>
          </a:p>
          <a:p>
            <a:pPr indent="-346710" lvl="1" marL="742950" rtl="0" algn="l">
              <a:spcBef>
                <a:spcPts val="0"/>
              </a:spcBef>
              <a:spcAft>
                <a:spcPts val="0"/>
              </a:spcAft>
              <a:buSzPts val="2400"/>
              <a:buChar char="►"/>
            </a:pPr>
            <a:r>
              <a:rPr lang="en-US" sz="2400"/>
              <a:t>We utilize the dust map given by </a:t>
            </a:r>
            <a:r>
              <a:rPr lang="en-US" sz="2400"/>
              <a:t>Schlegel</a:t>
            </a:r>
            <a:r>
              <a:rPr lang="en-US" sz="2400"/>
              <a:t> et al. 1998 to correct for this effect.</a:t>
            </a:r>
            <a:endParaRPr sz="2400"/>
          </a:p>
          <a:p>
            <a:pPr indent="-403860" lvl="0" marL="342900" rtl="0" algn="l">
              <a:spcBef>
                <a:spcPts val="0"/>
              </a:spcBef>
              <a:spcAft>
                <a:spcPts val="0"/>
              </a:spcAft>
              <a:buSzPts val="2400"/>
              <a:buChar char="►"/>
            </a:pPr>
            <a:r>
              <a:rPr lang="en-US" sz="2400"/>
              <a:t>Magnitute-limited sample:</a:t>
            </a:r>
            <a:endParaRPr sz="2400"/>
          </a:p>
          <a:p>
            <a:pPr indent="-346710" lvl="1" marL="742950" rtl="0" algn="l">
              <a:spcBef>
                <a:spcPts val="0"/>
              </a:spcBef>
              <a:spcAft>
                <a:spcPts val="0"/>
              </a:spcAft>
              <a:buSzPts val="2400"/>
              <a:buChar char="►"/>
            </a:pPr>
            <a:r>
              <a:rPr lang="en-US" sz="2400"/>
              <a:t>The two surveys have different depth. Therefore, in order to maintain the completeness of the training data, we only select objects with g-band magnitude g&lt;19 mag.</a:t>
            </a:r>
            <a:endParaRPr sz="2400"/>
          </a:p>
          <a:p>
            <a:pPr indent="-403860" lvl="0" marL="342900" rtl="0" algn="l">
              <a:spcBef>
                <a:spcPts val="0"/>
              </a:spcBef>
              <a:spcAft>
                <a:spcPts val="0"/>
              </a:spcAft>
              <a:buSzPts val="2400"/>
              <a:buChar char="►"/>
            </a:pPr>
            <a:r>
              <a:rPr lang="en-US" sz="2400"/>
              <a:t>Convert to photometric colors</a:t>
            </a:r>
            <a:endParaRPr sz="2400"/>
          </a:p>
          <a:p>
            <a:pPr indent="-346710" lvl="1" marL="742950" rtl="0" algn="l">
              <a:spcBef>
                <a:spcPts val="0"/>
              </a:spcBef>
              <a:spcAft>
                <a:spcPts val="0"/>
              </a:spcAft>
              <a:buSzPts val="2400"/>
              <a:buChar char="►"/>
            </a:pPr>
            <a:r>
              <a:rPr lang="en-US" sz="2400"/>
              <a:t>We convert the five passband magnitudes to four photometric colors. Color index is defined as the difference between magnitude at two bands.</a:t>
            </a:r>
            <a:endParaRPr sz="2400"/>
          </a:p>
          <a:p>
            <a:pPr indent="0" lvl="0" marL="0" rtl="0" algn="l">
              <a:spcBef>
                <a:spcPts val="100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7"/>
          <p:cNvSpPr txBox="1"/>
          <p:nvPr>
            <p:ph type="title"/>
          </p:nvPr>
        </p:nvSpPr>
        <p:spPr>
          <a:xfrm>
            <a:off x="415600" y="593367"/>
            <a:ext cx="11360700" cy="7635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Visualization</a:t>
            </a:r>
            <a:endParaRPr/>
          </a:p>
        </p:txBody>
      </p:sp>
      <p:sp>
        <p:nvSpPr>
          <p:cNvPr id="281" name="Google Shape;281;p37"/>
          <p:cNvSpPr txBox="1"/>
          <p:nvPr>
            <p:ph idx="1" type="body"/>
          </p:nvPr>
        </p:nvSpPr>
        <p:spPr>
          <a:xfrm>
            <a:off x="415600" y="1536633"/>
            <a:ext cx="11360700" cy="4555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82" name="Google Shape;282;p37"/>
          <p:cNvPicPr preferRelativeResize="0"/>
          <p:nvPr/>
        </p:nvPicPr>
        <p:blipFill>
          <a:blip r:embed="rId3">
            <a:alphaModFix/>
          </a:blip>
          <a:stretch>
            <a:fillRect/>
          </a:stretch>
        </p:blipFill>
        <p:spPr>
          <a:xfrm>
            <a:off x="2584231" y="1536631"/>
            <a:ext cx="7424925" cy="4841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US"/>
              <a:t>Purpose</a:t>
            </a:r>
            <a:endParaRPr/>
          </a:p>
        </p:txBody>
      </p:sp>
      <p:sp>
        <p:nvSpPr>
          <p:cNvPr id="154" name="Google Shape;154;p20"/>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381000" lvl="0" marL="342900" rtl="0" algn="l">
              <a:spcBef>
                <a:spcPts val="0"/>
              </a:spcBef>
              <a:spcAft>
                <a:spcPts val="0"/>
              </a:spcAft>
              <a:buSzPts val="2040"/>
              <a:buChar char="►"/>
            </a:pPr>
            <a:r>
              <a:rPr lang="en-US" sz="2400"/>
              <a:t>Explore </a:t>
            </a:r>
            <a:r>
              <a:rPr lang="en-US" sz="2400" u="sng"/>
              <a:t>machine learning methods</a:t>
            </a:r>
            <a:r>
              <a:rPr lang="en-US" sz="2400"/>
              <a:t> for the classification of </a:t>
            </a:r>
            <a:r>
              <a:rPr lang="en-US" sz="2400" u="sng"/>
              <a:t>photometric</a:t>
            </a:r>
            <a:r>
              <a:rPr lang="en-US" sz="2400"/>
              <a:t> data.</a:t>
            </a:r>
            <a:endParaRPr sz="2400"/>
          </a:p>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8"/>
          <p:cNvSpPr txBox="1"/>
          <p:nvPr>
            <p:ph type="title"/>
          </p:nvPr>
        </p:nvSpPr>
        <p:spPr>
          <a:xfrm>
            <a:off x="415600" y="593367"/>
            <a:ext cx="11360700" cy="7635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Visualization</a:t>
            </a:r>
            <a:endParaRPr/>
          </a:p>
        </p:txBody>
      </p:sp>
      <p:sp>
        <p:nvSpPr>
          <p:cNvPr id="288" name="Google Shape;288;p38"/>
          <p:cNvSpPr txBox="1"/>
          <p:nvPr>
            <p:ph idx="1" type="body"/>
          </p:nvPr>
        </p:nvSpPr>
        <p:spPr>
          <a:xfrm>
            <a:off x="415600" y="1536633"/>
            <a:ext cx="11360700" cy="4555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89" name="Google Shape;289;p38"/>
          <p:cNvPicPr preferRelativeResize="0"/>
          <p:nvPr/>
        </p:nvPicPr>
        <p:blipFill>
          <a:blip r:embed="rId3">
            <a:alphaModFix/>
          </a:blip>
          <a:stretch>
            <a:fillRect/>
          </a:stretch>
        </p:blipFill>
        <p:spPr>
          <a:xfrm>
            <a:off x="2072758" y="1536625"/>
            <a:ext cx="7768125" cy="4799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9"/>
          <p:cNvSpPr txBox="1"/>
          <p:nvPr>
            <p:ph type="title"/>
          </p:nvPr>
        </p:nvSpPr>
        <p:spPr>
          <a:xfrm>
            <a:off x="415600" y="593367"/>
            <a:ext cx="11360700" cy="7635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Splitting</a:t>
            </a:r>
            <a:endParaRPr/>
          </a:p>
        </p:txBody>
      </p:sp>
      <p:sp>
        <p:nvSpPr>
          <p:cNvPr id="295" name="Google Shape;295;p39"/>
          <p:cNvSpPr txBox="1"/>
          <p:nvPr>
            <p:ph idx="1" type="body"/>
          </p:nvPr>
        </p:nvSpPr>
        <p:spPr>
          <a:xfrm>
            <a:off x="415600" y="1536625"/>
            <a:ext cx="9640200" cy="4555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2400"/>
              <a:t>To evaluate and optimize the performance of the model, we split the data to training, validation, and test sets.</a:t>
            </a:r>
            <a:endParaRPr sz="2400"/>
          </a:p>
          <a:p>
            <a:pPr indent="0" lvl="0" marL="0" rtl="0" algn="l">
              <a:spcBef>
                <a:spcPts val="1000"/>
              </a:spcBef>
              <a:spcAft>
                <a:spcPts val="0"/>
              </a:spcAft>
              <a:buNone/>
            </a:pPr>
            <a:r>
              <a:rPr lang="en-US" sz="2400"/>
              <a:t>The model will be trained on the training set, tuned on the validation set, and finally tested on the test set</a:t>
            </a:r>
            <a:endParaRPr sz="2400"/>
          </a:p>
        </p:txBody>
      </p:sp>
      <p:pic>
        <p:nvPicPr>
          <p:cNvPr id="296" name="Google Shape;296;p39"/>
          <p:cNvPicPr preferRelativeResize="0"/>
          <p:nvPr/>
        </p:nvPicPr>
        <p:blipFill>
          <a:blip r:embed="rId3">
            <a:alphaModFix/>
          </a:blip>
          <a:stretch>
            <a:fillRect/>
          </a:stretch>
        </p:blipFill>
        <p:spPr>
          <a:xfrm>
            <a:off x="2558325" y="3815250"/>
            <a:ext cx="6381750" cy="1885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US"/>
              <a:t>Algorithm: Random Forest</a:t>
            </a:r>
            <a:endParaRPr/>
          </a:p>
        </p:txBody>
      </p:sp>
      <p:sp>
        <p:nvSpPr>
          <p:cNvPr id="302" name="Google Shape;302;p40"/>
          <p:cNvSpPr txBox="1"/>
          <p:nvPr>
            <p:ph idx="1" type="body"/>
          </p:nvPr>
        </p:nvSpPr>
        <p:spPr>
          <a:xfrm>
            <a:off x="677334" y="1488614"/>
            <a:ext cx="8596800" cy="3880800"/>
          </a:xfrm>
          <a:prstGeom prst="rect">
            <a:avLst/>
          </a:prstGeom>
          <a:noFill/>
          <a:ln>
            <a:noFill/>
          </a:ln>
        </p:spPr>
        <p:txBody>
          <a:bodyPr anchorCtr="0" anchor="t" bIns="45700" lIns="91425" spcFirstLastPara="1" rIns="91425" wrap="square" tIns="45700">
            <a:normAutofit/>
          </a:bodyPr>
          <a:lstStyle/>
          <a:p>
            <a:pPr indent="-381000" lvl="0" marL="342900" rtl="0" algn="l">
              <a:spcBef>
                <a:spcPts val="0"/>
              </a:spcBef>
              <a:spcAft>
                <a:spcPts val="0"/>
              </a:spcAft>
              <a:buSzPts val="2040"/>
              <a:buChar char="►"/>
            </a:pPr>
            <a:r>
              <a:rPr lang="en-US" sz="2400"/>
              <a:t>The Random Forests algorithm creates </a:t>
            </a:r>
            <a:r>
              <a:rPr lang="en-US" sz="2400"/>
              <a:t>ensemble</a:t>
            </a:r>
            <a:r>
              <a:rPr lang="en-US" sz="2400"/>
              <a:t> of decision trees, trained on a subset of the dataset that is created by bootstrap aggregating(bagging), and implements random selection of features at each decision tree split.</a:t>
            </a:r>
            <a:endParaRPr sz="2400"/>
          </a:p>
          <a:p>
            <a:pPr indent="-403860" lvl="0" marL="342900" rtl="0" algn="l">
              <a:spcBef>
                <a:spcPts val="0"/>
              </a:spcBef>
              <a:spcAft>
                <a:spcPts val="0"/>
              </a:spcAft>
              <a:buSzPts val="2400"/>
              <a:buChar char="►"/>
            </a:pPr>
            <a:r>
              <a:rPr lang="en-US" sz="2400"/>
              <a:t>Supervised, for task of classification</a:t>
            </a:r>
            <a:endParaRPr sz="2400"/>
          </a:p>
          <a:p>
            <a:pPr indent="-346710" lvl="1" marL="742950" rtl="0" algn="l">
              <a:spcBef>
                <a:spcPts val="0"/>
              </a:spcBef>
              <a:spcAft>
                <a:spcPts val="0"/>
              </a:spcAft>
              <a:buSzPts val="2400"/>
              <a:buChar char="►"/>
            </a:pPr>
            <a:r>
              <a:rPr lang="en-US" sz="2400"/>
              <a:t>RF 1: for classifying stars, galaxies, and quasars</a:t>
            </a:r>
            <a:endParaRPr sz="2400"/>
          </a:p>
          <a:p>
            <a:pPr indent="-346710" lvl="1" marL="742950" rtl="0" algn="l">
              <a:spcBef>
                <a:spcPts val="0"/>
              </a:spcBef>
              <a:spcAft>
                <a:spcPts val="0"/>
              </a:spcAft>
              <a:buSzPts val="2400"/>
              <a:buChar char="►"/>
            </a:pPr>
            <a:r>
              <a:rPr lang="en-US" sz="2400"/>
              <a:t>RF 2: for assigning star spectral types(OBAFGKM)</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1"/>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Tuning</a:t>
            </a:r>
            <a:endParaRPr/>
          </a:p>
        </p:txBody>
      </p:sp>
      <p:sp>
        <p:nvSpPr>
          <p:cNvPr id="308" name="Google Shape;308;p41"/>
          <p:cNvSpPr txBox="1"/>
          <p:nvPr>
            <p:ph idx="1" type="body"/>
          </p:nvPr>
        </p:nvSpPr>
        <p:spPr>
          <a:xfrm>
            <a:off x="677334" y="2160589"/>
            <a:ext cx="8596800" cy="3880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309" name="Google Shape;309;p41"/>
          <p:cNvPicPr preferRelativeResize="0"/>
          <p:nvPr/>
        </p:nvPicPr>
        <p:blipFill>
          <a:blip r:embed="rId3">
            <a:alphaModFix/>
          </a:blip>
          <a:stretch>
            <a:fillRect/>
          </a:stretch>
        </p:blipFill>
        <p:spPr>
          <a:xfrm>
            <a:off x="677333" y="2140283"/>
            <a:ext cx="8596799" cy="257743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2"/>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Tuning</a:t>
            </a:r>
            <a:endParaRPr/>
          </a:p>
        </p:txBody>
      </p:sp>
      <p:sp>
        <p:nvSpPr>
          <p:cNvPr id="315" name="Google Shape;315;p42"/>
          <p:cNvSpPr txBox="1"/>
          <p:nvPr>
            <p:ph idx="1" type="body"/>
          </p:nvPr>
        </p:nvSpPr>
        <p:spPr>
          <a:xfrm>
            <a:off x="677334" y="2160589"/>
            <a:ext cx="8596800" cy="3880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316" name="Google Shape;316;p42"/>
          <p:cNvPicPr preferRelativeResize="0"/>
          <p:nvPr/>
        </p:nvPicPr>
        <p:blipFill>
          <a:blip r:embed="rId3">
            <a:alphaModFix/>
          </a:blip>
          <a:stretch>
            <a:fillRect/>
          </a:stretch>
        </p:blipFill>
        <p:spPr>
          <a:xfrm rot="5400000">
            <a:off x="2290075" y="451762"/>
            <a:ext cx="5371300" cy="72984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3"/>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Tuning</a:t>
            </a:r>
            <a:endParaRPr/>
          </a:p>
        </p:txBody>
      </p:sp>
      <p:sp>
        <p:nvSpPr>
          <p:cNvPr id="322" name="Google Shape;322;p43"/>
          <p:cNvSpPr txBox="1"/>
          <p:nvPr>
            <p:ph idx="1" type="body"/>
          </p:nvPr>
        </p:nvSpPr>
        <p:spPr>
          <a:xfrm>
            <a:off x="677334" y="2160589"/>
            <a:ext cx="8596800" cy="3880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323" name="Google Shape;323;p43"/>
          <p:cNvPicPr preferRelativeResize="0"/>
          <p:nvPr/>
        </p:nvPicPr>
        <p:blipFill>
          <a:blip r:embed="rId3">
            <a:alphaModFix/>
          </a:blip>
          <a:stretch>
            <a:fillRect/>
          </a:stretch>
        </p:blipFill>
        <p:spPr>
          <a:xfrm rot="5400000">
            <a:off x="2313175" y="640538"/>
            <a:ext cx="6136150" cy="6074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4"/>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Results</a:t>
            </a:r>
            <a:endParaRPr/>
          </a:p>
        </p:txBody>
      </p:sp>
      <p:sp>
        <p:nvSpPr>
          <p:cNvPr id="329" name="Google Shape;329;p44"/>
          <p:cNvSpPr txBox="1"/>
          <p:nvPr>
            <p:ph idx="1" type="body"/>
          </p:nvPr>
        </p:nvSpPr>
        <p:spPr>
          <a:xfrm>
            <a:off x="677334" y="2160589"/>
            <a:ext cx="8596800" cy="3880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330" name="Google Shape;330;p44"/>
          <p:cNvPicPr preferRelativeResize="0"/>
          <p:nvPr/>
        </p:nvPicPr>
        <p:blipFill rotWithShape="1">
          <a:blip r:embed="rId3">
            <a:alphaModFix/>
          </a:blip>
          <a:srcRect b="54502" l="0" r="0" t="0"/>
          <a:stretch/>
        </p:blipFill>
        <p:spPr>
          <a:xfrm>
            <a:off x="269700" y="1642700"/>
            <a:ext cx="5421571" cy="3880800"/>
          </a:xfrm>
          <a:prstGeom prst="rect">
            <a:avLst/>
          </a:prstGeom>
          <a:noFill/>
          <a:ln>
            <a:noFill/>
          </a:ln>
        </p:spPr>
      </p:pic>
      <p:pic>
        <p:nvPicPr>
          <p:cNvPr id="331" name="Google Shape;331;p44"/>
          <p:cNvPicPr preferRelativeResize="0"/>
          <p:nvPr/>
        </p:nvPicPr>
        <p:blipFill rotWithShape="1">
          <a:blip r:embed="rId4">
            <a:alphaModFix/>
          </a:blip>
          <a:srcRect b="0" l="0" r="0" t="45027"/>
          <a:stretch/>
        </p:blipFill>
        <p:spPr>
          <a:xfrm>
            <a:off x="5536050" y="1137050"/>
            <a:ext cx="5656375" cy="4892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5"/>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Results</a:t>
            </a:r>
            <a:endParaRPr/>
          </a:p>
        </p:txBody>
      </p:sp>
      <p:sp>
        <p:nvSpPr>
          <p:cNvPr id="337" name="Google Shape;337;p45"/>
          <p:cNvSpPr txBox="1"/>
          <p:nvPr>
            <p:ph idx="1" type="body"/>
          </p:nvPr>
        </p:nvSpPr>
        <p:spPr>
          <a:xfrm>
            <a:off x="677334" y="2160589"/>
            <a:ext cx="8596800" cy="3880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338" name="Google Shape;338;p45"/>
          <p:cNvPicPr preferRelativeResize="0"/>
          <p:nvPr/>
        </p:nvPicPr>
        <p:blipFill>
          <a:blip r:embed="rId3">
            <a:alphaModFix/>
          </a:blip>
          <a:stretch>
            <a:fillRect/>
          </a:stretch>
        </p:blipFill>
        <p:spPr>
          <a:xfrm>
            <a:off x="2011102" y="1723153"/>
            <a:ext cx="6397430" cy="43182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6"/>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Results</a:t>
            </a:r>
            <a:endParaRPr/>
          </a:p>
        </p:txBody>
      </p:sp>
      <p:sp>
        <p:nvSpPr>
          <p:cNvPr id="344" name="Google Shape;344;p46"/>
          <p:cNvSpPr txBox="1"/>
          <p:nvPr>
            <p:ph idx="1" type="body"/>
          </p:nvPr>
        </p:nvSpPr>
        <p:spPr>
          <a:xfrm>
            <a:off x="677334" y="2160589"/>
            <a:ext cx="8596800" cy="3880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345" name="Google Shape;345;p46"/>
          <p:cNvPicPr preferRelativeResize="0"/>
          <p:nvPr/>
        </p:nvPicPr>
        <p:blipFill rotWithShape="1">
          <a:blip r:embed="rId3">
            <a:alphaModFix/>
          </a:blip>
          <a:srcRect b="32640" l="0" r="0" t="32899"/>
          <a:stretch/>
        </p:blipFill>
        <p:spPr>
          <a:xfrm>
            <a:off x="7873725" y="1836650"/>
            <a:ext cx="4455825" cy="3685125"/>
          </a:xfrm>
          <a:prstGeom prst="rect">
            <a:avLst/>
          </a:prstGeom>
          <a:noFill/>
          <a:ln>
            <a:noFill/>
          </a:ln>
        </p:spPr>
      </p:pic>
      <p:pic>
        <p:nvPicPr>
          <p:cNvPr id="346" name="Google Shape;346;p46"/>
          <p:cNvPicPr preferRelativeResize="0"/>
          <p:nvPr/>
        </p:nvPicPr>
        <p:blipFill rotWithShape="1">
          <a:blip r:embed="rId4">
            <a:alphaModFix/>
          </a:blip>
          <a:srcRect b="66449" l="0" r="0" t="0"/>
          <a:stretch/>
        </p:blipFill>
        <p:spPr>
          <a:xfrm>
            <a:off x="351675" y="2003663"/>
            <a:ext cx="4161825" cy="3351075"/>
          </a:xfrm>
          <a:prstGeom prst="rect">
            <a:avLst/>
          </a:prstGeom>
          <a:noFill/>
          <a:ln>
            <a:noFill/>
          </a:ln>
        </p:spPr>
      </p:pic>
      <p:pic>
        <p:nvPicPr>
          <p:cNvPr id="347" name="Google Shape;347;p46"/>
          <p:cNvPicPr preferRelativeResize="0"/>
          <p:nvPr/>
        </p:nvPicPr>
        <p:blipFill rotWithShape="1">
          <a:blip r:embed="rId5">
            <a:alphaModFix/>
          </a:blip>
          <a:srcRect b="0" l="0" r="11699" t="66904"/>
          <a:stretch/>
        </p:blipFill>
        <p:spPr>
          <a:xfrm>
            <a:off x="4034075" y="1952350"/>
            <a:ext cx="3839650" cy="34537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7"/>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Discussion: Misclassified samples</a:t>
            </a:r>
            <a:endParaRPr/>
          </a:p>
          <a:p>
            <a:pPr indent="0" lvl="0" marL="0" rtl="0" algn="l">
              <a:spcBef>
                <a:spcPts val="0"/>
              </a:spcBef>
              <a:spcAft>
                <a:spcPts val="0"/>
              </a:spcAft>
              <a:buNone/>
            </a:pPr>
            <a:r>
              <a:rPr lang="en-US"/>
              <a:t>Star-&gt;Galaxy</a:t>
            </a:r>
            <a:endParaRPr/>
          </a:p>
        </p:txBody>
      </p:sp>
      <p:sp>
        <p:nvSpPr>
          <p:cNvPr id="353" name="Google Shape;353;p47"/>
          <p:cNvSpPr txBox="1"/>
          <p:nvPr>
            <p:ph idx="1" type="body"/>
          </p:nvPr>
        </p:nvSpPr>
        <p:spPr>
          <a:xfrm>
            <a:off x="677334" y="2160589"/>
            <a:ext cx="8596800" cy="3880800"/>
          </a:xfrm>
          <a:prstGeom prst="rect">
            <a:avLst/>
          </a:prstGeom>
        </p:spPr>
        <p:txBody>
          <a:bodyPr anchorCtr="0" anchor="t" bIns="45700" lIns="91425" spcFirstLastPara="1" rIns="91425" wrap="square" tIns="45700">
            <a:normAutofit/>
          </a:bodyPr>
          <a:lstStyle/>
          <a:p>
            <a:pPr indent="-381000" lvl="0" marL="342900" rtl="0" algn="l">
              <a:spcBef>
                <a:spcPts val="0"/>
              </a:spcBef>
              <a:spcAft>
                <a:spcPts val="0"/>
              </a:spcAft>
              <a:buSzPts val="2040"/>
              <a:buChar char="►"/>
            </a:pPr>
            <a:r>
              <a:rPr lang="en-US" sz="2400"/>
              <a:t>Misclassification in the LAMOST 1D pipeline</a:t>
            </a:r>
            <a:endParaRPr sz="2400"/>
          </a:p>
          <a:p>
            <a:pPr indent="-403860" lvl="0" marL="342900" rtl="0" algn="l">
              <a:spcBef>
                <a:spcPts val="0"/>
              </a:spcBef>
              <a:spcAft>
                <a:spcPts val="0"/>
              </a:spcAft>
              <a:buSzPts val="2400"/>
              <a:buChar char="►"/>
            </a:pPr>
            <a:r>
              <a:rPr lang="en-US" sz="2400"/>
              <a:t>Two stars aligned on almost the same line of sight</a:t>
            </a:r>
            <a:endParaRPr sz="2400"/>
          </a:p>
          <a:p>
            <a:pPr indent="0" lvl="0" marL="0" rtl="0" algn="l">
              <a:spcBef>
                <a:spcPts val="10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1"/>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Photometry</a:t>
            </a:r>
            <a:endParaRPr/>
          </a:p>
        </p:txBody>
      </p:sp>
      <p:sp>
        <p:nvSpPr>
          <p:cNvPr id="160" name="Google Shape;160;p21"/>
          <p:cNvSpPr txBox="1"/>
          <p:nvPr>
            <p:ph idx="1" type="body"/>
          </p:nvPr>
        </p:nvSpPr>
        <p:spPr>
          <a:xfrm>
            <a:off x="677334" y="2160589"/>
            <a:ext cx="8596800" cy="3880800"/>
          </a:xfrm>
          <a:prstGeom prst="rect">
            <a:avLst/>
          </a:prstGeom>
        </p:spPr>
        <p:txBody>
          <a:bodyPr anchorCtr="0" anchor="t" bIns="45700" lIns="91425" spcFirstLastPara="1" rIns="91425" wrap="square" tIns="45700">
            <a:normAutofit lnSpcReduction="10000"/>
          </a:bodyPr>
          <a:lstStyle/>
          <a:p>
            <a:pPr indent="-381000" lvl="0" marL="342900" rtl="0" algn="l">
              <a:spcBef>
                <a:spcPts val="0"/>
              </a:spcBef>
              <a:spcAft>
                <a:spcPts val="0"/>
              </a:spcAft>
              <a:buSzPts val="2040"/>
              <a:buChar char="►"/>
            </a:pPr>
            <a:r>
              <a:rPr lang="en-US" sz="2400"/>
              <a:t>Measuring the flux </a:t>
            </a:r>
            <a:r>
              <a:rPr lang="en-US" sz="2400"/>
              <a:t>radiated</a:t>
            </a:r>
            <a:r>
              <a:rPr lang="en-US" sz="2400"/>
              <a:t> by astronomical objects(e.g stars)</a:t>
            </a:r>
            <a:endParaRPr sz="2400"/>
          </a:p>
          <a:p>
            <a:pPr indent="-346710" lvl="1" marL="742950" rtl="0" algn="l">
              <a:spcBef>
                <a:spcPts val="0"/>
              </a:spcBef>
              <a:spcAft>
                <a:spcPts val="0"/>
              </a:spcAft>
              <a:buSzPts val="2400"/>
              <a:buChar char="►"/>
            </a:pPr>
            <a:r>
              <a:rPr lang="en-US" sz="2400" u="sng"/>
              <a:t>Light</a:t>
            </a:r>
            <a:r>
              <a:rPr lang="en-US" sz="2400"/>
              <a:t> is gathered by a telescope</a:t>
            </a:r>
            <a:endParaRPr sz="2400"/>
          </a:p>
          <a:p>
            <a:pPr indent="-346710" lvl="1" marL="742950" rtl="0" algn="l">
              <a:spcBef>
                <a:spcPts val="0"/>
              </a:spcBef>
              <a:spcAft>
                <a:spcPts val="0"/>
              </a:spcAft>
              <a:buSzPts val="2400"/>
              <a:buChar char="►"/>
            </a:pPr>
            <a:r>
              <a:rPr lang="en-US" sz="2400"/>
              <a:t>Pass light through a set of </a:t>
            </a:r>
            <a:r>
              <a:rPr lang="en-US" sz="2400" u="sng"/>
              <a:t>bandpass filters</a:t>
            </a:r>
            <a:endParaRPr sz="2400" u="sng"/>
          </a:p>
          <a:p>
            <a:pPr indent="-346710" lvl="1" marL="742950" rtl="0" algn="l">
              <a:spcBef>
                <a:spcPts val="0"/>
              </a:spcBef>
              <a:spcAft>
                <a:spcPts val="0"/>
              </a:spcAft>
              <a:buSzPts val="2400"/>
              <a:buChar char="►"/>
            </a:pPr>
            <a:r>
              <a:rPr lang="en-US" sz="2400"/>
              <a:t>Measure light intensity with a CCD photometer</a:t>
            </a:r>
            <a:endParaRPr sz="2400"/>
          </a:p>
          <a:p>
            <a:pPr indent="-346710" lvl="1" marL="742950" rtl="0" algn="l">
              <a:spcBef>
                <a:spcPts val="0"/>
              </a:spcBef>
              <a:spcAft>
                <a:spcPts val="0"/>
              </a:spcAft>
              <a:buClr>
                <a:srgbClr val="B7B7B7"/>
              </a:buClr>
              <a:buSzPts val="2400"/>
              <a:buChar char="►"/>
            </a:pPr>
            <a:r>
              <a:rPr lang="en-US" sz="2400">
                <a:solidFill>
                  <a:srgbClr val="B7B7B7"/>
                </a:solidFill>
              </a:rPr>
              <a:t>Source extraction is performed on the CCD image data</a:t>
            </a:r>
            <a:endParaRPr sz="2400">
              <a:solidFill>
                <a:srgbClr val="B7B7B7"/>
              </a:solidFill>
            </a:endParaRPr>
          </a:p>
          <a:p>
            <a:pPr indent="-346710" lvl="1" marL="742950" rtl="0" algn="l">
              <a:spcBef>
                <a:spcPts val="0"/>
              </a:spcBef>
              <a:spcAft>
                <a:spcPts val="0"/>
              </a:spcAft>
              <a:buClr>
                <a:srgbClr val="B7B7B7"/>
              </a:buClr>
              <a:buSzPts val="2400"/>
              <a:buChar char="►"/>
            </a:pPr>
            <a:r>
              <a:rPr lang="en-US" sz="2400">
                <a:solidFill>
                  <a:srgbClr val="B7B7B7"/>
                </a:solidFill>
              </a:rPr>
              <a:t>Flux is converted to instrumental magnitude, and then calibrated against some standard stars to get the apparent magnitude</a:t>
            </a:r>
            <a:endParaRPr sz="2400">
              <a:solidFill>
                <a:srgbClr val="B7B7B7"/>
              </a:solidFill>
            </a:endParaRPr>
          </a:p>
          <a:p>
            <a:pPr indent="0" lvl="0" marL="0" rtl="0" algn="l">
              <a:spcBef>
                <a:spcPts val="0"/>
              </a:spcBef>
              <a:spcAft>
                <a:spcPts val="0"/>
              </a:spcAft>
              <a:buClr>
                <a:schemeClr val="dk1"/>
              </a:buClr>
              <a:buSzPts val="1100"/>
              <a:buFont typeface="Arial"/>
              <a:buNone/>
            </a:pPr>
            <a:r>
              <a:rPr lang="en-US"/>
              <a:t>	</a:t>
            </a:r>
            <a:endParaRPr/>
          </a:p>
          <a:p>
            <a:pPr indent="0" lvl="0" marL="0" rtl="0" algn="l">
              <a:spcBef>
                <a:spcPts val="1000"/>
              </a:spcBef>
              <a:spcAft>
                <a:spcPts val="0"/>
              </a:spcAft>
              <a:buNone/>
            </a:pPr>
            <a:r>
              <a:t/>
            </a:r>
            <a:endParaRPr sz="24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8"/>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59" name="Google Shape;359;p48"/>
          <p:cNvSpPr txBox="1"/>
          <p:nvPr>
            <p:ph idx="1" type="body"/>
          </p:nvPr>
        </p:nvSpPr>
        <p:spPr>
          <a:xfrm>
            <a:off x="677334" y="2160589"/>
            <a:ext cx="8596800" cy="3880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360" name="Google Shape;360;p48"/>
          <p:cNvPicPr preferRelativeResize="0"/>
          <p:nvPr/>
        </p:nvPicPr>
        <p:blipFill>
          <a:blip r:embed="rId3">
            <a:alphaModFix/>
          </a:blip>
          <a:stretch>
            <a:fillRect/>
          </a:stretch>
        </p:blipFill>
        <p:spPr>
          <a:xfrm>
            <a:off x="946901" y="0"/>
            <a:ext cx="5336775" cy="6939524"/>
          </a:xfrm>
          <a:prstGeom prst="rect">
            <a:avLst/>
          </a:prstGeom>
          <a:noFill/>
          <a:ln>
            <a:noFill/>
          </a:ln>
        </p:spPr>
      </p:pic>
      <p:pic>
        <p:nvPicPr>
          <p:cNvPr id="361" name="Google Shape;361;p48"/>
          <p:cNvPicPr preferRelativeResize="0"/>
          <p:nvPr/>
        </p:nvPicPr>
        <p:blipFill>
          <a:blip r:embed="rId4">
            <a:alphaModFix/>
          </a:blip>
          <a:stretch>
            <a:fillRect/>
          </a:stretch>
        </p:blipFill>
        <p:spPr>
          <a:xfrm>
            <a:off x="6283678" y="2406428"/>
            <a:ext cx="5336775" cy="204515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9"/>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Discussion: Misclassified samples</a:t>
            </a:r>
            <a:endParaRPr/>
          </a:p>
          <a:p>
            <a:pPr indent="0" lvl="0" marL="0" rtl="0" algn="l">
              <a:spcBef>
                <a:spcPts val="0"/>
              </a:spcBef>
              <a:spcAft>
                <a:spcPts val="0"/>
              </a:spcAft>
              <a:buNone/>
            </a:pPr>
            <a:r>
              <a:rPr lang="en-US"/>
              <a:t>Galaxy-&gt;Star, Quasar</a:t>
            </a:r>
            <a:endParaRPr/>
          </a:p>
        </p:txBody>
      </p:sp>
      <p:sp>
        <p:nvSpPr>
          <p:cNvPr id="367" name="Google Shape;367;p49"/>
          <p:cNvSpPr txBox="1"/>
          <p:nvPr>
            <p:ph idx="1" type="body"/>
          </p:nvPr>
        </p:nvSpPr>
        <p:spPr>
          <a:xfrm>
            <a:off x="677334" y="2160589"/>
            <a:ext cx="8596800" cy="3880800"/>
          </a:xfrm>
          <a:prstGeom prst="rect">
            <a:avLst/>
          </a:prstGeom>
        </p:spPr>
        <p:txBody>
          <a:bodyPr anchorCtr="0" anchor="t" bIns="45700" lIns="91425" spcFirstLastPara="1" rIns="91425" wrap="square" tIns="45700">
            <a:normAutofit/>
          </a:bodyPr>
          <a:lstStyle/>
          <a:p>
            <a:pPr indent="-381000" lvl="0" marL="342900" rtl="0" algn="l">
              <a:spcBef>
                <a:spcPts val="0"/>
              </a:spcBef>
              <a:spcAft>
                <a:spcPts val="0"/>
              </a:spcAft>
              <a:buSzPts val="2040"/>
              <a:buChar char="►"/>
            </a:pPr>
            <a:r>
              <a:rPr lang="en-US" sz="2400"/>
              <a:t>Galaxies misclassified as stars and quasars are </a:t>
            </a:r>
            <a:r>
              <a:rPr lang="en-US" sz="2400"/>
              <a:t>located at</a:t>
            </a:r>
            <a:r>
              <a:rPr lang="en-US" sz="2400"/>
              <a:t> the border of the decision boundary in the color space(based on probabilities...)</a:t>
            </a:r>
            <a:endParaRPr sz="2400"/>
          </a:p>
          <a:p>
            <a:pPr indent="-403860" lvl="0" marL="342900" rtl="0" algn="l">
              <a:spcBef>
                <a:spcPts val="0"/>
              </a:spcBef>
              <a:spcAft>
                <a:spcPts val="0"/>
              </a:spcAft>
              <a:buSzPts val="2400"/>
              <a:buChar char="►"/>
            </a:pPr>
            <a:r>
              <a:rPr lang="en-US" sz="2400"/>
              <a:t>This indicates that the model is lack of </a:t>
            </a:r>
            <a:r>
              <a:rPr lang="en-US" sz="2400"/>
              <a:t>discriminative</a:t>
            </a:r>
            <a:r>
              <a:rPr lang="en-US" sz="2400"/>
              <a:t> </a:t>
            </a:r>
            <a:r>
              <a:rPr lang="en-US" sz="2400"/>
              <a:t>power between</a:t>
            </a:r>
            <a:r>
              <a:rPr lang="en-US" sz="2400"/>
              <a:t> these classes</a:t>
            </a:r>
            <a:endParaRPr sz="2400"/>
          </a:p>
          <a:p>
            <a:pPr indent="-403860" lvl="0" marL="342900" rtl="0" algn="l">
              <a:spcBef>
                <a:spcPts val="0"/>
              </a:spcBef>
              <a:spcAft>
                <a:spcPts val="0"/>
              </a:spcAft>
              <a:buSzPts val="2400"/>
              <a:buChar char="►"/>
            </a:pPr>
            <a:r>
              <a:rPr lang="en-US" sz="2400"/>
              <a:t>Inclusion of morphological features may reduce this type of error</a:t>
            </a:r>
            <a:endParaRPr sz="2400"/>
          </a:p>
          <a:p>
            <a:pPr indent="0" lvl="0" marL="0" rtl="0" algn="l">
              <a:spcBef>
                <a:spcPts val="100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0"/>
          <p:cNvSpPr txBox="1"/>
          <p:nvPr>
            <p:ph type="title"/>
          </p:nvPr>
        </p:nvSpPr>
        <p:spPr>
          <a:xfrm>
            <a:off x="554133" y="791156"/>
            <a:ext cx="15147600" cy="1017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Redshift?</a:t>
            </a:r>
            <a:endParaRPr/>
          </a:p>
        </p:txBody>
      </p:sp>
      <p:sp>
        <p:nvSpPr>
          <p:cNvPr id="373" name="Google Shape;373;p50"/>
          <p:cNvSpPr txBox="1"/>
          <p:nvPr>
            <p:ph idx="1" type="body"/>
          </p:nvPr>
        </p:nvSpPr>
        <p:spPr>
          <a:xfrm>
            <a:off x="415600" y="1536633"/>
            <a:ext cx="6186900" cy="4555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2400">
                <a:latin typeface="Spectral"/>
                <a:ea typeface="Spectral"/>
                <a:cs typeface="Spectral"/>
                <a:sym typeface="Spectral"/>
              </a:rPr>
              <a:t>Effect of redshift: The spectral energy distribution(SED) of the source is shifted to longer wavelength</a:t>
            </a:r>
            <a:endParaRPr sz="2400">
              <a:latin typeface="Spectral"/>
              <a:ea typeface="Spectral"/>
              <a:cs typeface="Spectral"/>
              <a:sym typeface="Spectral"/>
            </a:endParaRPr>
          </a:p>
        </p:txBody>
      </p:sp>
      <p:pic>
        <p:nvPicPr>
          <p:cNvPr id="374" name="Google Shape;374;p50"/>
          <p:cNvPicPr preferRelativeResize="0"/>
          <p:nvPr/>
        </p:nvPicPr>
        <p:blipFill>
          <a:blip r:embed="rId3">
            <a:alphaModFix/>
          </a:blip>
          <a:stretch>
            <a:fillRect/>
          </a:stretch>
        </p:blipFill>
        <p:spPr>
          <a:xfrm>
            <a:off x="983467" y="4043400"/>
            <a:ext cx="4169965" cy="579433"/>
          </a:xfrm>
          <a:prstGeom prst="rect">
            <a:avLst/>
          </a:prstGeom>
          <a:noFill/>
          <a:ln>
            <a:noFill/>
          </a:ln>
        </p:spPr>
      </p:pic>
      <p:pic>
        <p:nvPicPr>
          <p:cNvPr id="375" name="Google Shape;375;p50"/>
          <p:cNvPicPr preferRelativeResize="0"/>
          <p:nvPr/>
        </p:nvPicPr>
        <p:blipFill>
          <a:blip r:embed="rId4">
            <a:alphaModFix/>
          </a:blip>
          <a:stretch>
            <a:fillRect/>
          </a:stretch>
        </p:blipFill>
        <p:spPr>
          <a:xfrm>
            <a:off x="6736200" y="135933"/>
            <a:ext cx="5455802" cy="3203768"/>
          </a:xfrm>
          <a:prstGeom prst="rect">
            <a:avLst/>
          </a:prstGeom>
          <a:noFill/>
          <a:ln>
            <a:noFill/>
          </a:ln>
        </p:spPr>
      </p:pic>
      <p:pic>
        <p:nvPicPr>
          <p:cNvPr id="376" name="Google Shape;376;p50"/>
          <p:cNvPicPr preferRelativeResize="0"/>
          <p:nvPr/>
        </p:nvPicPr>
        <p:blipFill>
          <a:blip r:embed="rId5">
            <a:alphaModFix/>
          </a:blip>
          <a:stretch>
            <a:fillRect/>
          </a:stretch>
        </p:blipFill>
        <p:spPr>
          <a:xfrm>
            <a:off x="6736200" y="3339700"/>
            <a:ext cx="5455800" cy="3382365"/>
          </a:xfrm>
          <a:prstGeom prst="rect">
            <a:avLst/>
          </a:prstGeom>
          <a:noFill/>
          <a:ln>
            <a:noFill/>
          </a:ln>
        </p:spPr>
      </p:pic>
      <p:pic>
        <p:nvPicPr>
          <p:cNvPr id="377" name="Google Shape;377;p50"/>
          <p:cNvPicPr preferRelativeResize="0"/>
          <p:nvPr/>
        </p:nvPicPr>
        <p:blipFill>
          <a:blip r:embed="rId6">
            <a:alphaModFix/>
          </a:blip>
          <a:stretch>
            <a:fillRect/>
          </a:stretch>
        </p:blipFill>
        <p:spPr>
          <a:xfrm>
            <a:off x="10070667" y="3842900"/>
            <a:ext cx="731939" cy="35976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1"/>
          <p:cNvSpPr txBox="1"/>
          <p:nvPr>
            <p:ph type="title"/>
          </p:nvPr>
        </p:nvSpPr>
        <p:spPr>
          <a:xfrm>
            <a:off x="415600" y="593367"/>
            <a:ext cx="11360700" cy="7635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Clr>
                <a:schemeClr val="dk1"/>
              </a:buClr>
              <a:buSzPct val="30555"/>
              <a:buFont typeface="Arial"/>
              <a:buNone/>
            </a:pPr>
            <a:r>
              <a:rPr lang="en-US"/>
              <a:t>Redshift?</a:t>
            </a:r>
            <a:endParaRPr/>
          </a:p>
          <a:p>
            <a:pPr indent="0" lvl="0" marL="0" rtl="0" algn="l">
              <a:spcBef>
                <a:spcPts val="0"/>
              </a:spcBef>
              <a:spcAft>
                <a:spcPts val="0"/>
              </a:spcAft>
              <a:buNone/>
            </a:pPr>
            <a:r>
              <a:t/>
            </a:r>
            <a:endParaRPr/>
          </a:p>
        </p:txBody>
      </p:sp>
      <p:sp>
        <p:nvSpPr>
          <p:cNvPr id="383" name="Google Shape;383;p51"/>
          <p:cNvSpPr txBox="1"/>
          <p:nvPr>
            <p:ph idx="1" type="body"/>
          </p:nvPr>
        </p:nvSpPr>
        <p:spPr>
          <a:xfrm>
            <a:off x="415600" y="1536633"/>
            <a:ext cx="11360700" cy="4555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2"/>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89" name="Google Shape;389;p52"/>
          <p:cNvSpPr txBox="1"/>
          <p:nvPr>
            <p:ph idx="1" type="body"/>
          </p:nvPr>
        </p:nvSpPr>
        <p:spPr>
          <a:xfrm>
            <a:off x="677334" y="2160589"/>
            <a:ext cx="8596800" cy="3880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390" name="Google Shape;390;p52"/>
          <p:cNvPicPr preferRelativeResize="0"/>
          <p:nvPr/>
        </p:nvPicPr>
        <p:blipFill>
          <a:blip r:embed="rId3">
            <a:alphaModFix/>
          </a:blip>
          <a:stretch>
            <a:fillRect/>
          </a:stretch>
        </p:blipFill>
        <p:spPr>
          <a:xfrm>
            <a:off x="558429" y="0"/>
            <a:ext cx="8225225" cy="6598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3"/>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Discussion: Misclassified samples</a:t>
            </a:r>
            <a:endParaRPr/>
          </a:p>
          <a:p>
            <a:pPr indent="0" lvl="0" marL="0" rtl="0" algn="l">
              <a:spcBef>
                <a:spcPts val="0"/>
              </a:spcBef>
              <a:spcAft>
                <a:spcPts val="0"/>
              </a:spcAft>
              <a:buNone/>
            </a:pPr>
            <a:r>
              <a:rPr lang="en-US"/>
              <a:t>Quasar-&gt;Star</a:t>
            </a:r>
            <a:endParaRPr/>
          </a:p>
        </p:txBody>
      </p:sp>
      <p:sp>
        <p:nvSpPr>
          <p:cNvPr id="396" name="Google Shape;396;p53"/>
          <p:cNvSpPr txBox="1"/>
          <p:nvPr>
            <p:ph idx="1" type="body"/>
          </p:nvPr>
        </p:nvSpPr>
        <p:spPr>
          <a:xfrm>
            <a:off x="677334" y="2160589"/>
            <a:ext cx="8596800" cy="3880800"/>
          </a:xfrm>
          <a:prstGeom prst="rect">
            <a:avLst/>
          </a:prstGeom>
        </p:spPr>
        <p:txBody>
          <a:bodyPr anchorCtr="0" anchor="t" bIns="45700" lIns="91425" spcFirstLastPara="1" rIns="91425" wrap="square" tIns="45700">
            <a:normAutofit/>
          </a:bodyPr>
          <a:lstStyle/>
          <a:p>
            <a:pPr indent="-403860" lvl="0" marL="342900" rtl="0" algn="l">
              <a:spcBef>
                <a:spcPts val="0"/>
              </a:spcBef>
              <a:spcAft>
                <a:spcPts val="0"/>
              </a:spcAft>
              <a:buSzPts val="2400"/>
              <a:buChar char="►"/>
            </a:pPr>
            <a:r>
              <a:rPr lang="en-US" sz="2400"/>
              <a:t>Quasars missclassified as stars tend to have larger red-shifts than other quasars(2.2&lt;z&lt;3)</a:t>
            </a:r>
            <a:endParaRPr sz="2400"/>
          </a:p>
          <a:p>
            <a:pPr indent="-403860" lvl="0" marL="342900" rtl="0" algn="l">
              <a:spcBef>
                <a:spcPts val="0"/>
              </a:spcBef>
              <a:spcAft>
                <a:spcPts val="0"/>
              </a:spcAft>
              <a:buSzPts val="2400"/>
              <a:buChar char="►"/>
            </a:pPr>
            <a:r>
              <a:rPr lang="en-US" sz="2400"/>
              <a:t>Similar color in optical bands &amp; Limited training data</a:t>
            </a:r>
            <a:endParaRPr sz="2400"/>
          </a:p>
          <a:p>
            <a:pPr indent="-403860" lvl="0" marL="342900" rtl="0" algn="l">
              <a:spcBef>
                <a:spcPts val="0"/>
              </a:spcBef>
              <a:spcAft>
                <a:spcPts val="0"/>
              </a:spcAft>
              <a:buSzPts val="2400"/>
              <a:buChar char="►"/>
            </a:pPr>
            <a:r>
              <a:rPr lang="en-US" sz="2400"/>
              <a:t>This type of error can be reduced by including near-IR bands into the model. Because quasar spectrum is a mostly flat </a:t>
            </a:r>
            <a:r>
              <a:rPr lang="en-US" sz="2400"/>
              <a:t>continuum</a:t>
            </a:r>
            <a:r>
              <a:rPr lang="en-US" sz="2400"/>
              <a:t> through infrared, but the flux density of a blackbody spectrum(stars) decreases as wavelength increases</a:t>
            </a:r>
            <a:endParaRPr sz="2400"/>
          </a:p>
          <a:p>
            <a:pPr indent="0" lvl="0" marL="0" rtl="0" algn="l">
              <a:spcBef>
                <a:spcPts val="100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4"/>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Discussion: Misclassified samples</a:t>
            </a:r>
            <a:endParaRPr/>
          </a:p>
          <a:p>
            <a:pPr indent="0" lvl="0" marL="0" rtl="0" algn="l">
              <a:spcBef>
                <a:spcPts val="0"/>
              </a:spcBef>
              <a:spcAft>
                <a:spcPts val="0"/>
              </a:spcAft>
              <a:buNone/>
            </a:pPr>
            <a:r>
              <a:rPr lang="en-US"/>
              <a:t>Quasar-&gt;Galaxy</a:t>
            </a:r>
            <a:endParaRPr/>
          </a:p>
        </p:txBody>
      </p:sp>
      <p:sp>
        <p:nvSpPr>
          <p:cNvPr id="402" name="Google Shape;402;p54"/>
          <p:cNvSpPr txBox="1"/>
          <p:nvPr>
            <p:ph idx="1" type="body"/>
          </p:nvPr>
        </p:nvSpPr>
        <p:spPr>
          <a:xfrm>
            <a:off x="677334" y="2160589"/>
            <a:ext cx="8596800" cy="3880800"/>
          </a:xfrm>
          <a:prstGeom prst="rect">
            <a:avLst/>
          </a:prstGeom>
        </p:spPr>
        <p:txBody>
          <a:bodyPr anchorCtr="0" anchor="t" bIns="45700" lIns="91425" spcFirstLastPara="1" rIns="91425" wrap="square" tIns="45700">
            <a:normAutofit/>
          </a:bodyPr>
          <a:lstStyle/>
          <a:p>
            <a:pPr indent="-403860" lvl="0" marL="342900" rtl="0" algn="l">
              <a:spcBef>
                <a:spcPts val="0"/>
              </a:spcBef>
              <a:spcAft>
                <a:spcPts val="0"/>
              </a:spcAft>
              <a:buSzPts val="2400"/>
              <a:buChar char="►"/>
            </a:pPr>
            <a:r>
              <a:rPr lang="en-US" sz="2400"/>
              <a:t>For those with low redshift values, the lights from their host galaxy can be comparable to that of the active galactic nucleus, resulting in a galaxy-like spectrum.</a:t>
            </a:r>
            <a:endParaRPr sz="2400"/>
          </a:p>
          <a:p>
            <a:pPr indent="-403860" lvl="0" marL="342900" rtl="0" algn="l">
              <a:spcBef>
                <a:spcPts val="0"/>
              </a:spcBef>
              <a:spcAft>
                <a:spcPts val="0"/>
              </a:spcAft>
              <a:buSzPts val="2400"/>
              <a:buChar char="►"/>
            </a:pPr>
            <a:r>
              <a:rPr lang="en-US" sz="2400"/>
              <a:t>We speculate that the two peaks(z around 1.6 and 2.2) in the redshift distribution of missclassified quasars resulted from certain spectral line being redshifted to certain wavelengths.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55"/>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08" name="Google Shape;408;p55"/>
          <p:cNvSpPr txBox="1"/>
          <p:nvPr>
            <p:ph idx="1" type="body"/>
          </p:nvPr>
        </p:nvSpPr>
        <p:spPr>
          <a:xfrm>
            <a:off x="677334" y="2160589"/>
            <a:ext cx="8596800" cy="3880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409" name="Google Shape;409;p55"/>
          <p:cNvPicPr preferRelativeResize="0"/>
          <p:nvPr/>
        </p:nvPicPr>
        <p:blipFill>
          <a:blip r:embed="rId3">
            <a:alphaModFix/>
          </a:blip>
          <a:stretch>
            <a:fillRect/>
          </a:stretch>
        </p:blipFill>
        <p:spPr>
          <a:xfrm>
            <a:off x="2018585" y="270250"/>
            <a:ext cx="7039999" cy="592745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56"/>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15" name="Google Shape;415;p56"/>
          <p:cNvSpPr txBox="1"/>
          <p:nvPr>
            <p:ph idx="1" type="body"/>
          </p:nvPr>
        </p:nvSpPr>
        <p:spPr>
          <a:xfrm>
            <a:off x="677334" y="2160589"/>
            <a:ext cx="8596800" cy="3880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416" name="Google Shape;416;p56"/>
          <p:cNvPicPr preferRelativeResize="0"/>
          <p:nvPr/>
        </p:nvPicPr>
        <p:blipFill>
          <a:blip r:embed="rId3">
            <a:alphaModFix/>
          </a:blip>
          <a:stretch>
            <a:fillRect/>
          </a:stretch>
        </p:blipFill>
        <p:spPr>
          <a:xfrm>
            <a:off x="2377199" y="414025"/>
            <a:ext cx="7437600" cy="60299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7"/>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22" name="Google Shape;422;p57"/>
          <p:cNvSpPr txBox="1"/>
          <p:nvPr>
            <p:ph idx="1" type="body"/>
          </p:nvPr>
        </p:nvSpPr>
        <p:spPr>
          <a:xfrm>
            <a:off x="677334" y="2160589"/>
            <a:ext cx="8596800" cy="3880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423" name="Google Shape;423;p57"/>
          <p:cNvPicPr preferRelativeResize="0"/>
          <p:nvPr/>
        </p:nvPicPr>
        <p:blipFill>
          <a:blip r:embed="rId3">
            <a:alphaModFix/>
          </a:blip>
          <a:stretch>
            <a:fillRect/>
          </a:stretch>
        </p:blipFill>
        <p:spPr>
          <a:xfrm>
            <a:off x="1774609" y="203075"/>
            <a:ext cx="7355176" cy="6300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2"/>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What is light?</a:t>
            </a:r>
            <a:endParaRPr/>
          </a:p>
        </p:txBody>
      </p:sp>
      <p:sp>
        <p:nvSpPr>
          <p:cNvPr id="166" name="Google Shape;166;p22"/>
          <p:cNvSpPr txBox="1"/>
          <p:nvPr>
            <p:ph idx="1" type="body"/>
          </p:nvPr>
        </p:nvSpPr>
        <p:spPr>
          <a:xfrm>
            <a:off x="677334" y="2160589"/>
            <a:ext cx="8596800" cy="3880800"/>
          </a:xfrm>
          <a:prstGeom prst="rect">
            <a:avLst/>
          </a:prstGeom>
        </p:spPr>
        <p:txBody>
          <a:bodyPr anchorCtr="0" anchor="t" bIns="45700" lIns="91425" spcFirstLastPara="1" rIns="91425" wrap="square" tIns="45700">
            <a:normAutofit/>
          </a:bodyPr>
          <a:lstStyle/>
          <a:p>
            <a:pPr indent="-381000" lvl="0" marL="342900" rtl="0" algn="l">
              <a:spcBef>
                <a:spcPts val="0"/>
              </a:spcBef>
              <a:spcAft>
                <a:spcPts val="0"/>
              </a:spcAft>
              <a:buSzPts val="2040"/>
              <a:buChar char="►"/>
            </a:pPr>
            <a:r>
              <a:rPr lang="en-US" sz="2400"/>
              <a:t>Astronomical objects emit electromagnetic radiation at different wavelength</a:t>
            </a:r>
            <a:endParaRPr sz="2400"/>
          </a:p>
          <a:p>
            <a:pPr indent="0" lvl="0" marL="0" rtl="0" algn="l">
              <a:spcBef>
                <a:spcPts val="0"/>
              </a:spcBef>
              <a:spcAft>
                <a:spcPts val="0"/>
              </a:spcAft>
              <a:buClr>
                <a:schemeClr val="dk1"/>
              </a:buClr>
              <a:buSzPts val="1100"/>
              <a:buFont typeface="Arial"/>
              <a:buNone/>
            </a:pPr>
            <a:r>
              <a:t/>
            </a:r>
            <a:endParaRPr/>
          </a:p>
          <a:p>
            <a:pPr indent="0" lvl="0" marL="0" rtl="0" algn="l">
              <a:spcBef>
                <a:spcPts val="100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8"/>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Discussion: Spectral types</a:t>
            </a:r>
            <a:endParaRPr/>
          </a:p>
        </p:txBody>
      </p:sp>
      <p:sp>
        <p:nvSpPr>
          <p:cNvPr id="429" name="Google Shape;429;p58"/>
          <p:cNvSpPr txBox="1"/>
          <p:nvPr>
            <p:ph idx="1" type="body"/>
          </p:nvPr>
        </p:nvSpPr>
        <p:spPr>
          <a:xfrm>
            <a:off x="677325" y="1721425"/>
            <a:ext cx="6197700" cy="4562100"/>
          </a:xfrm>
          <a:prstGeom prst="rect">
            <a:avLst/>
          </a:prstGeom>
        </p:spPr>
        <p:txBody>
          <a:bodyPr anchorCtr="0" anchor="t" bIns="45700" lIns="91425" spcFirstLastPara="1" rIns="91425" wrap="square" tIns="45700">
            <a:normAutofit/>
          </a:bodyPr>
          <a:lstStyle/>
          <a:p>
            <a:pPr indent="-403860" lvl="0" marL="342900" rtl="0" algn="l">
              <a:spcBef>
                <a:spcPts val="0"/>
              </a:spcBef>
              <a:spcAft>
                <a:spcPts val="0"/>
              </a:spcAft>
              <a:buSzPts val="2400"/>
              <a:buChar char="►"/>
            </a:pPr>
            <a:r>
              <a:rPr lang="en-US" sz="2400"/>
              <a:t>Those class with limited amount of data (white dwarf, type B star) show poor performance</a:t>
            </a:r>
            <a:endParaRPr sz="2400"/>
          </a:p>
          <a:p>
            <a:pPr indent="-403860" lvl="0" marL="342900" rtl="0" algn="l">
              <a:spcBef>
                <a:spcPts val="0"/>
              </a:spcBef>
              <a:spcAft>
                <a:spcPts val="0"/>
              </a:spcAft>
              <a:buSzPts val="2400"/>
              <a:buChar char="►"/>
            </a:pPr>
            <a:r>
              <a:rPr lang="en-US" sz="2400"/>
              <a:t>There's </a:t>
            </a:r>
            <a:r>
              <a:rPr b="1" lang="en-US" sz="2400"/>
              <a:t>no clear cut</a:t>
            </a:r>
            <a:r>
              <a:rPr lang="en-US" sz="2400"/>
              <a:t> between the MK classes of stars either in the color space or with other spectral features.(think of it as binning instead of classifying)</a:t>
            </a:r>
            <a:endParaRPr sz="2400"/>
          </a:p>
          <a:p>
            <a:pPr indent="-403860" lvl="0" marL="342900" rtl="0" algn="l">
              <a:spcBef>
                <a:spcPts val="0"/>
              </a:spcBef>
              <a:spcAft>
                <a:spcPts val="0"/>
              </a:spcAft>
              <a:buSzPts val="2400"/>
              <a:buChar char="►"/>
            </a:pPr>
            <a:r>
              <a:rPr lang="en-US" sz="2400"/>
              <a:t>Effective temperature regression may provide more accurate information</a:t>
            </a:r>
            <a:endParaRPr sz="2400"/>
          </a:p>
          <a:p>
            <a:pPr indent="0" lvl="0" marL="0" rtl="0" algn="l">
              <a:spcBef>
                <a:spcPts val="1000"/>
              </a:spcBef>
              <a:spcAft>
                <a:spcPts val="0"/>
              </a:spcAft>
              <a:buNone/>
            </a:pPr>
            <a:r>
              <a:t/>
            </a:r>
            <a:endParaRPr/>
          </a:p>
        </p:txBody>
      </p:sp>
      <p:pic>
        <p:nvPicPr>
          <p:cNvPr id="430" name="Google Shape;430;p58"/>
          <p:cNvPicPr preferRelativeResize="0"/>
          <p:nvPr/>
        </p:nvPicPr>
        <p:blipFill rotWithShape="1">
          <a:blip r:embed="rId3">
            <a:alphaModFix/>
          </a:blip>
          <a:srcRect b="0" l="0" r="0" t="45027"/>
          <a:stretch/>
        </p:blipFill>
        <p:spPr>
          <a:xfrm>
            <a:off x="6805900" y="982950"/>
            <a:ext cx="5656375" cy="48921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US"/>
              <a:t>Summary</a:t>
            </a:r>
            <a:endParaRPr/>
          </a:p>
        </p:txBody>
      </p:sp>
      <p:sp>
        <p:nvSpPr>
          <p:cNvPr id="436" name="Google Shape;436;p59"/>
          <p:cNvSpPr txBox="1"/>
          <p:nvPr>
            <p:ph idx="1" type="body"/>
          </p:nvPr>
        </p:nvSpPr>
        <p:spPr>
          <a:xfrm>
            <a:off x="677334" y="1636964"/>
            <a:ext cx="8596800" cy="3880800"/>
          </a:xfrm>
          <a:prstGeom prst="rect">
            <a:avLst/>
          </a:prstGeom>
          <a:noFill/>
          <a:ln>
            <a:noFill/>
          </a:ln>
        </p:spPr>
        <p:txBody>
          <a:bodyPr anchorCtr="0" anchor="t" bIns="45700" lIns="91425" spcFirstLastPara="1" rIns="91425" wrap="square" tIns="45700">
            <a:normAutofit/>
          </a:bodyPr>
          <a:lstStyle/>
          <a:p>
            <a:pPr indent="-403860" lvl="0" marL="342900" rtl="0" algn="l">
              <a:spcBef>
                <a:spcPts val="0"/>
              </a:spcBef>
              <a:spcAft>
                <a:spcPts val="0"/>
              </a:spcAft>
              <a:buSzPts val="2400"/>
              <a:buChar char="►"/>
            </a:pPr>
            <a:r>
              <a:rPr lang="en-US" sz="2400"/>
              <a:t>We implement the random forest algorithm to classify star, galaxy and quasar using four photometric color.</a:t>
            </a:r>
            <a:endParaRPr sz="2400"/>
          </a:p>
          <a:p>
            <a:pPr indent="-403860" lvl="0" marL="342900" rtl="0" algn="l">
              <a:spcBef>
                <a:spcPts val="0"/>
              </a:spcBef>
              <a:spcAft>
                <a:spcPts val="0"/>
              </a:spcAft>
              <a:buSzPts val="2400"/>
              <a:buChar char="►"/>
            </a:pPr>
            <a:r>
              <a:rPr lang="en-US" sz="2400"/>
              <a:t>The overall accuracy of the model is 99.54%, and the F1 score for the three classes are 0.998,0.935 and 0.770.</a:t>
            </a:r>
            <a:endParaRPr sz="2400"/>
          </a:p>
          <a:p>
            <a:pPr indent="-403860" lvl="0" marL="342900" rtl="0" algn="l">
              <a:spcBef>
                <a:spcPts val="0"/>
              </a:spcBef>
              <a:spcAft>
                <a:spcPts val="0"/>
              </a:spcAft>
              <a:buSzPts val="2400"/>
              <a:buChar char="►"/>
            </a:pPr>
            <a:r>
              <a:rPr lang="en-US" sz="2400"/>
              <a:t>The model can provide reliable labels for the objects observed in the SAGE survey with g mag &lt; 19.</a:t>
            </a:r>
            <a:endParaRPr sz="2400"/>
          </a:p>
          <a:p>
            <a:pPr indent="-403860" lvl="0" marL="342900" rtl="0" algn="l">
              <a:spcBef>
                <a:spcPts val="0"/>
              </a:spcBef>
              <a:spcAft>
                <a:spcPts val="0"/>
              </a:spcAft>
              <a:buSzPts val="2400"/>
              <a:buChar char="►"/>
            </a:pPr>
            <a:r>
              <a:rPr lang="en-US" sz="2400"/>
              <a:t>The overall accuracy for the stellar classification model is 82.09%. This model still can be </a:t>
            </a:r>
            <a:r>
              <a:rPr lang="en-US" sz="2400"/>
              <a:t>improved</a:t>
            </a:r>
            <a:endParaRPr sz="24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6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US"/>
              <a:t>Future Work</a:t>
            </a:r>
            <a:endParaRPr/>
          </a:p>
        </p:txBody>
      </p:sp>
      <p:sp>
        <p:nvSpPr>
          <p:cNvPr id="442" name="Google Shape;442;p60"/>
          <p:cNvSpPr txBox="1"/>
          <p:nvPr>
            <p:ph idx="1" type="body"/>
          </p:nvPr>
        </p:nvSpPr>
        <p:spPr>
          <a:xfrm>
            <a:off x="677325" y="1488625"/>
            <a:ext cx="8596800" cy="5284800"/>
          </a:xfrm>
          <a:prstGeom prst="rect">
            <a:avLst/>
          </a:prstGeom>
          <a:noFill/>
          <a:ln>
            <a:noFill/>
          </a:ln>
        </p:spPr>
        <p:txBody>
          <a:bodyPr anchorCtr="0" anchor="t" bIns="45700" lIns="91425" spcFirstLastPara="1" rIns="91425" wrap="square" tIns="45700">
            <a:normAutofit lnSpcReduction="10000"/>
          </a:bodyPr>
          <a:lstStyle/>
          <a:p>
            <a:pPr indent="-403860" lvl="0" marL="342900" rtl="0" algn="l">
              <a:spcBef>
                <a:spcPts val="0"/>
              </a:spcBef>
              <a:spcAft>
                <a:spcPts val="0"/>
              </a:spcAft>
              <a:buSzPts val="2400"/>
              <a:buChar char="►"/>
            </a:pPr>
            <a:r>
              <a:rPr lang="en-US" sz="2400"/>
              <a:t>Possible improvements</a:t>
            </a:r>
            <a:endParaRPr sz="2400"/>
          </a:p>
          <a:p>
            <a:pPr indent="-346710" lvl="1" marL="742950" rtl="0" algn="l">
              <a:spcBef>
                <a:spcPts val="0"/>
              </a:spcBef>
              <a:spcAft>
                <a:spcPts val="0"/>
              </a:spcAft>
              <a:buSzPts val="2400"/>
              <a:buChar char="►"/>
            </a:pPr>
            <a:r>
              <a:rPr lang="en-US" sz="2400"/>
              <a:t>Including morphological features: Several previous studies utilized </a:t>
            </a:r>
            <a:r>
              <a:rPr lang="en-US" sz="2400"/>
              <a:t>morphological</a:t>
            </a:r>
            <a:r>
              <a:rPr lang="en-US" sz="2400"/>
              <a:t> features to separate </a:t>
            </a:r>
            <a:r>
              <a:rPr lang="en-US" sz="2400"/>
              <a:t>galaxies</a:t>
            </a:r>
            <a:r>
              <a:rPr lang="en-US" sz="2400"/>
              <a:t> from other objects and results show that those features usually have higher importance than photometric ones(magnitude or color)</a:t>
            </a:r>
            <a:endParaRPr sz="2400"/>
          </a:p>
          <a:p>
            <a:pPr indent="-346710" lvl="1" marL="742950" rtl="0" algn="l">
              <a:spcBef>
                <a:spcPts val="0"/>
              </a:spcBef>
              <a:spcAft>
                <a:spcPts val="0"/>
              </a:spcAft>
              <a:buSzPts val="2400"/>
              <a:buChar char="►"/>
            </a:pPr>
            <a:r>
              <a:rPr lang="en-US" sz="2400"/>
              <a:t>Extend to near-IR: By combining the SAGE survey catalog with near-IR </a:t>
            </a:r>
            <a:r>
              <a:rPr lang="en-US" sz="2400"/>
              <a:t>measurements</a:t>
            </a:r>
            <a:r>
              <a:rPr lang="en-US" sz="2400"/>
              <a:t>, we can effectively classify those high-redshift objects.</a:t>
            </a:r>
            <a:endParaRPr sz="2400"/>
          </a:p>
          <a:p>
            <a:pPr indent="-346710" lvl="1" marL="742950" rtl="0" algn="l">
              <a:spcBef>
                <a:spcPts val="0"/>
              </a:spcBef>
              <a:spcAft>
                <a:spcPts val="0"/>
              </a:spcAft>
              <a:buSzPts val="2400"/>
              <a:buChar char="►"/>
            </a:pPr>
            <a:r>
              <a:rPr lang="en-US" sz="2400"/>
              <a:t>More training data: the extragalactic catalog of LAMOST survey is largely incomplete at deeper magnitudes(g &gt; 20 mag). Matching our current data with other spectroscopic catalogs can help us to extend the model to fainter objects.</a:t>
            </a:r>
            <a:endParaRPr sz="2400"/>
          </a:p>
          <a:p>
            <a:pPr indent="0" lvl="0" marL="342900" rtl="0" algn="l">
              <a:spcBef>
                <a:spcPts val="0"/>
              </a:spcBef>
              <a:spcAft>
                <a:spcPts val="0"/>
              </a:spcAft>
              <a:buNone/>
            </a:pPr>
            <a:r>
              <a:t/>
            </a:r>
            <a:endParaRPr sz="24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61"/>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US"/>
              <a:t>Future Work</a:t>
            </a:r>
            <a:endParaRPr/>
          </a:p>
        </p:txBody>
      </p:sp>
      <p:sp>
        <p:nvSpPr>
          <p:cNvPr id="448" name="Google Shape;448;p61"/>
          <p:cNvSpPr txBox="1"/>
          <p:nvPr>
            <p:ph idx="1" type="body"/>
          </p:nvPr>
        </p:nvSpPr>
        <p:spPr>
          <a:xfrm>
            <a:off x="677325" y="1488625"/>
            <a:ext cx="8596800" cy="5284800"/>
          </a:xfrm>
          <a:prstGeom prst="rect">
            <a:avLst/>
          </a:prstGeom>
          <a:noFill/>
          <a:ln>
            <a:noFill/>
          </a:ln>
        </p:spPr>
        <p:txBody>
          <a:bodyPr anchorCtr="0" anchor="t" bIns="45700" lIns="91425" spcFirstLastPara="1" rIns="91425" wrap="square" tIns="45700">
            <a:normAutofit/>
          </a:bodyPr>
          <a:lstStyle/>
          <a:p>
            <a:pPr indent="-403860" lvl="0" marL="342900" rtl="0" algn="l">
              <a:spcBef>
                <a:spcPts val="0"/>
              </a:spcBef>
              <a:spcAft>
                <a:spcPts val="0"/>
              </a:spcAft>
              <a:buSzPts val="2400"/>
              <a:buChar char="►"/>
            </a:pPr>
            <a:r>
              <a:rPr lang="en-US" sz="2400"/>
              <a:t>Future directions</a:t>
            </a:r>
            <a:endParaRPr sz="2400"/>
          </a:p>
          <a:p>
            <a:pPr indent="-346710" lvl="1" marL="742950" rtl="0" algn="l">
              <a:spcBef>
                <a:spcPts val="0"/>
              </a:spcBef>
              <a:spcAft>
                <a:spcPts val="0"/>
              </a:spcAft>
              <a:buSzPts val="2400"/>
              <a:buChar char="►"/>
            </a:pPr>
            <a:r>
              <a:rPr lang="en-US" sz="2400"/>
              <a:t>Compare different ML methods: We can test different supervised or unsupervised ML methods on a subset of the data to find the most effective one for this task.</a:t>
            </a:r>
            <a:endParaRPr sz="2400"/>
          </a:p>
          <a:p>
            <a:pPr indent="-346710" lvl="1" marL="742950" rtl="0" algn="l">
              <a:spcBef>
                <a:spcPts val="0"/>
              </a:spcBef>
              <a:spcAft>
                <a:spcPts val="0"/>
              </a:spcAft>
              <a:buSzPts val="2400"/>
              <a:buChar char="►"/>
            </a:pPr>
            <a:r>
              <a:rPr lang="en-US" sz="2400"/>
              <a:t>Deep Learning: Instead of building a model from the extracted magnitudes, we can use deep learning methods(e.g CNN) to directly classify sources from the raw image data. </a:t>
            </a:r>
            <a:endParaRPr sz="2400"/>
          </a:p>
          <a:p>
            <a:pPr indent="-346710" lvl="1" marL="742950" rtl="0" algn="l">
              <a:spcBef>
                <a:spcPts val="0"/>
              </a:spcBef>
              <a:spcAft>
                <a:spcPts val="0"/>
              </a:spcAft>
              <a:buSzPts val="2400"/>
              <a:buChar char="►"/>
            </a:pPr>
            <a:r>
              <a:rPr lang="en-US" sz="2400"/>
              <a:t>Stellar parameter regression: After separating stars from other objects, we can train a model to estimate the stellar parameters(i.e. effective temperature, surface gravity, metallicity) which will provide more information for future studies on this catalog.</a:t>
            </a:r>
            <a:endParaRPr sz="2400"/>
          </a:p>
          <a:p>
            <a:pPr indent="0" lvl="0" marL="342900" rtl="0" algn="l">
              <a:spcBef>
                <a:spcPts val="0"/>
              </a:spcBef>
              <a:spcAft>
                <a:spcPts val="0"/>
              </a:spcAft>
              <a:buNone/>
            </a:pPr>
            <a:r>
              <a:t/>
            </a:r>
            <a:endParaRPr sz="24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2"/>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Questions</a:t>
            </a:r>
            <a:endParaRPr/>
          </a:p>
        </p:txBody>
      </p:sp>
      <p:sp>
        <p:nvSpPr>
          <p:cNvPr id="454" name="Google Shape;454;p62"/>
          <p:cNvSpPr txBox="1"/>
          <p:nvPr>
            <p:ph idx="1" type="body"/>
          </p:nvPr>
        </p:nvSpPr>
        <p:spPr>
          <a:xfrm>
            <a:off x="677334" y="2160589"/>
            <a:ext cx="8596800" cy="3880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3"/>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72" name="Google Shape;172;p23"/>
          <p:cNvSpPr txBox="1"/>
          <p:nvPr>
            <p:ph idx="1" type="body"/>
          </p:nvPr>
        </p:nvSpPr>
        <p:spPr>
          <a:xfrm>
            <a:off x="677334" y="2160589"/>
            <a:ext cx="8596800" cy="3880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173" name="Google Shape;173;p23"/>
          <p:cNvPicPr preferRelativeResize="0"/>
          <p:nvPr/>
        </p:nvPicPr>
        <p:blipFill>
          <a:blip r:embed="rId3">
            <a:alphaModFix/>
          </a:blip>
          <a:stretch>
            <a:fillRect/>
          </a:stretch>
        </p:blipFill>
        <p:spPr>
          <a:xfrm>
            <a:off x="593175" y="1094075"/>
            <a:ext cx="11169492" cy="4947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24"/>
          <p:cNvPicPr preferRelativeResize="0"/>
          <p:nvPr/>
        </p:nvPicPr>
        <p:blipFill>
          <a:blip r:embed="rId3">
            <a:alphaModFix/>
          </a:blip>
          <a:stretch>
            <a:fillRect/>
          </a:stretch>
        </p:blipFill>
        <p:spPr>
          <a:xfrm>
            <a:off x="1370201" y="3222425"/>
            <a:ext cx="8207974" cy="3635572"/>
          </a:xfrm>
          <a:prstGeom prst="rect">
            <a:avLst/>
          </a:prstGeom>
          <a:noFill/>
          <a:ln>
            <a:noFill/>
          </a:ln>
        </p:spPr>
      </p:pic>
      <p:pic>
        <p:nvPicPr>
          <p:cNvPr id="179" name="Google Shape;179;p24"/>
          <p:cNvPicPr preferRelativeResize="0"/>
          <p:nvPr/>
        </p:nvPicPr>
        <p:blipFill>
          <a:blip r:embed="rId4">
            <a:alphaModFix/>
          </a:blip>
          <a:stretch>
            <a:fillRect/>
          </a:stretch>
        </p:blipFill>
        <p:spPr>
          <a:xfrm>
            <a:off x="1166275" y="-297250"/>
            <a:ext cx="8799773" cy="4161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5"/>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Spectrum</a:t>
            </a:r>
            <a:endParaRPr/>
          </a:p>
        </p:txBody>
      </p:sp>
      <p:sp>
        <p:nvSpPr>
          <p:cNvPr id="185" name="Google Shape;185;p25"/>
          <p:cNvSpPr txBox="1"/>
          <p:nvPr>
            <p:ph idx="1" type="body"/>
          </p:nvPr>
        </p:nvSpPr>
        <p:spPr>
          <a:xfrm>
            <a:off x="677334" y="2160589"/>
            <a:ext cx="8596800" cy="3880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186" name="Google Shape;186;p25"/>
          <p:cNvPicPr preferRelativeResize="0"/>
          <p:nvPr/>
        </p:nvPicPr>
        <p:blipFill>
          <a:blip r:embed="rId3">
            <a:alphaModFix/>
          </a:blip>
          <a:stretch>
            <a:fillRect/>
          </a:stretch>
        </p:blipFill>
        <p:spPr>
          <a:xfrm>
            <a:off x="1479637" y="1395075"/>
            <a:ext cx="6992176" cy="49943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6"/>
          <p:cNvSpPr txBox="1"/>
          <p:nvPr>
            <p:ph type="title"/>
          </p:nvPr>
        </p:nvSpPr>
        <p:spPr>
          <a:xfrm>
            <a:off x="677323" y="609600"/>
            <a:ext cx="10369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sz="3200"/>
              <a:t>Spectrum ≈ </a:t>
            </a:r>
            <a:r>
              <a:rPr lang="en-US" sz="3200"/>
              <a:t>Continuum </a:t>
            </a:r>
            <a:r>
              <a:rPr lang="en-US" sz="3200"/>
              <a:t>+ Absorption/Emission lines</a:t>
            </a:r>
            <a:endParaRPr sz="3200"/>
          </a:p>
        </p:txBody>
      </p:sp>
      <p:sp>
        <p:nvSpPr>
          <p:cNvPr id="192" name="Google Shape;192;p26"/>
          <p:cNvSpPr txBox="1"/>
          <p:nvPr>
            <p:ph idx="1" type="body"/>
          </p:nvPr>
        </p:nvSpPr>
        <p:spPr>
          <a:xfrm>
            <a:off x="423301" y="1484950"/>
            <a:ext cx="3532800" cy="764400"/>
          </a:xfrm>
          <a:prstGeom prst="rect">
            <a:avLst/>
          </a:prstGeom>
        </p:spPr>
        <p:txBody>
          <a:bodyPr anchorCtr="0" anchor="t" bIns="45700" lIns="91425" spcFirstLastPara="1" rIns="91425" wrap="square" tIns="45700">
            <a:normAutofit/>
          </a:bodyPr>
          <a:lstStyle/>
          <a:p>
            <a:pPr indent="0" lvl="0" marL="0" rtl="0" algn="l">
              <a:lnSpc>
                <a:spcPct val="90000"/>
              </a:lnSpc>
              <a:spcBef>
                <a:spcPts val="1000"/>
              </a:spcBef>
              <a:spcAft>
                <a:spcPts val="0"/>
              </a:spcAft>
              <a:buNone/>
            </a:pPr>
            <a:r>
              <a:rPr lang="en-US" sz="2200"/>
              <a:t>Star: blackbody radiation</a:t>
            </a:r>
            <a:endParaRPr sz="2200"/>
          </a:p>
        </p:txBody>
      </p:sp>
      <p:pic>
        <p:nvPicPr>
          <p:cNvPr id="193" name="Google Shape;193;p26"/>
          <p:cNvPicPr preferRelativeResize="0"/>
          <p:nvPr/>
        </p:nvPicPr>
        <p:blipFill>
          <a:blip r:embed="rId3">
            <a:alphaModFix/>
          </a:blip>
          <a:stretch>
            <a:fillRect/>
          </a:stretch>
        </p:blipFill>
        <p:spPr>
          <a:xfrm>
            <a:off x="203100" y="2142796"/>
            <a:ext cx="4222500" cy="3296304"/>
          </a:xfrm>
          <a:prstGeom prst="rect">
            <a:avLst/>
          </a:prstGeom>
          <a:noFill/>
          <a:ln>
            <a:noFill/>
          </a:ln>
        </p:spPr>
      </p:pic>
      <p:sp>
        <p:nvSpPr>
          <p:cNvPr id="194" name="Google Shape;194;p26"/>
          <p:cNvSpPr txBox="1"/>
          <p:nvPr>
            <p:ph idx="1" type="body"/>
          </p:nvPr>
        </p:nvSpPr>
        <p:spPr>
          <a:xfrm>
            <a:off x="5423601" y="1484950"/>
            <a:ext cx="3532800" cy="764400"/>
          </a:xfrm>
          <a:prstGeom prst="rect">
            <a:avLst/>
          </a:prstGeom>
        </p:spPr>
        <p:txBody>
          <a:bodyPr anchorCtr="0" anchor="t" bIns="45700" lIns="91425" spcFirstLastPara="1" rIns="91425" wrap="square" tIns="45700">
            <a:normAutofit/>
          </a:bodyPr>
          <a:lstStyle/>
          <a:p>
            <a:pPr indent="0" lvl="0" marL="0" rtl="0" algn="l">
              <a:lnSpc>
                <a:spcPct val="90000"/>
              </a:lnSpc>
              <a:spcBef>
                <a:spcPts val="1000"/>
              </a:spcBef>
              <a:spcAft>
                <a:spcPts val="0"/>
              </a:spcAft>
              <a:buNone/>
            </a:pPr>
            <a:r>
              <a:rPr lang="en-US" sz="2200"/>
              <a:t>Galaxy</a:t>
            </a:r>
            <a:r>
              <a:rPr lang="en-US" sz="2200"/>
              <a:t>: Superposition of stellar spectrum</a:t>
            </a:r>
            <a:endParaRPr sz="2200"/>
          </a:p>
        </p:txBody>
      </p:sp>
      <p:pic>
        <p:nvPicPr>
          <p:cNvPr id="195" name="Google Shape;195;p26"/>
          <p:cNvPicPr preferRelativeResize="0"/>
          <p:nvPr/>
        </p:nvPicPr>
        <p:blipFill>
          <a:blip r:embed="rId4">
            <a:alphaModFix/>
          </a:blip>
          <a:stretch>
            <a:fillRect/>
          </a:stretch>
        </p:blipFill>
        <p:spPr>
          <a:xfrm>
            <a:off x="3956100" y="2351450"/>
            <a:ext cx="6282740" cy="3087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7"/>
          <p:cNvSpPr txBox="1"/>
          <p:nvPr>
            <p:ph type="title"/>
          </p:nvPr>
        </p:nvSpPr>
        <p:spPr>
          <a:xfrm>
            <a:off x="677323" y="609600"/>
            <a:ext cx="10369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sz="3200"/>
              <a:t>Spectrum ≈ Continuum + Absorption/Emission lines</a:t>
            </a:r>
            <a:endParaRPr sz="3200"/>
          </a:p>
        </p:txBody>
      </p:sp>
      <p:sp>
        <p:nvSpPr>
          <p:cNvPr id="201" name="Google Shape;201;p27"/>
          <p:cNvSpPr txBox="1"/>
          <p:nvPr>
            <p:ph idx="1" type="body"/>
          </p:nvPr>
        </p:nvSpPr>
        <p:spPr>
          <a:xfrm>
            <a:off x="423300" y="1484950"/>
            <a:ext cx="5556300" cy="1521900"/>
          </a:xfrm>
          <a:prstGeom prst="rect">
            <a:avLst/>
          </a:prstGeom>
        </p:spPr>
        <p:txBody>
          <a:bodyPr anchorCtr="0" anchor="t" bIns="45700" lIns="91425" spcFirstLastPara="1" rIns="91425" wrap="square" tIns="45700">
            <a:normAutofit/>
          </a:bodyPr>
          <a:lstStyle/>
          <a:p>
            <a:pPr indent="0" lvl="0" marL="0" rtl="0" algn="l">
              <a:lnSpc>
                <a:spcPct val="90000"/>
              </a:lnSpc>
              <a:spcBef>
                <a:spcPts val="1000"/>
              </a:spcBef>
              <a:spcAft>
                <a:spcPts val="0"/>
              </a:spcAft>
              <a:buNone/>
            </a:pPr>
            <a:r>
              <a:rPr lang="en-US" sz="2200"/>
              <a:t>Quasar: Host galaxy light + Superposition of thermal radiation from different parts of the accretion disk; show a broad and flat flux distribution</a:t>
            </a:r>
            <a:endParaRPr sz="2200"/>
          </a:p>
        </p:txBody>
      </p:sp>
      <p:pic>
        <p:nvPicPr>
          <p:cNvPr id="202" name="Google Shape;202;p27"/>
          <p:cNvPicPr preferRelativeResize="0"/>
          <p:nvPr/>
        </p:nvPicPr>
        <p:blipFill>
          <a:blip r:embed="rId3">
            <a:alphaModFix/>
          </a:blip>
          <a:stretch>
            <a:fillRect/>
          </a:stretch>
        </p:blipFill>
        <p:spPr>
          <a:xfrm>
            <a:off x="3271837" y="2555875"/>
            <a:ext cx="5648325" cy="3981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