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5" r:id="rId6"/>
    <p:sldId id="268" r:id="rId7"/>
    <p:sldId id="269" r:id="rId8"/>
    <p:sldId id="270" r:id="rId9"/>
    <p:sldId id="264" r:id="rId10"/>
    <p:sldId id="263" r:id="rId11"/>
    <p:sldId id="272" r:id="rId12"/>
    <p:sldId id="273" r:id="rId13"/>
    <p:sldId id="274" r:id="rId14"/>
    <p:sldId id="271" r:id="rId15"/>
    <p:sldId id="277" r:id="rId16"/>
    <p:sldId id="275" r:id="rId17"/>
    <p:sldId id="276" r:id="rId18"/>
    <p:sldId id="287" r:id="rId19"/>
    <p:sldId id="288" r:id="rId20"/>
    <p:sldId id="278" r:id="rId21"/>
    <p:sldId id="279" r:id="rId22"/>
    <p:sldId id="280" r:id="rId23"/>
    <p:sldId id="281" r:id="rId24"/>
    <p:sldId id="282" r:id="rId25"/>
    <p:sldId id="283" r:id="rId26"/>
    <p:sldId id="284" r:id="rId27"/>
    <p:sldId id="285" r:id="rId28"/>
    <p:sldId id="286" r:id="rId29"/>
    <p:sldId id="26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4660"/>
  </p:normalViewPr>
  <p:slideViewPr>
    <p:cSldViewPr snapToGrid="0">
      <p:cViewPr varScale="1">
        <p:scale>
          <a:sx n="114" d="100"/>
          <a:sy n="114" d="100"/>
        </p:scale>
        <p:origin x="4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1/16/2021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1/16/2021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1/16/2021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1/16/2021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1/16/2021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fld id="{5586B75A-687E-405C-8A0B-8D00578BA2C3}" type="datetimeFigureOut">
              <a:rPr lang="en-US" dirty="0"/>
              <a:pPr/>
              <a:t>1/16/2021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oaWjC_VDlqQ"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605EF-5324-4AD1-81AE-AF08C278E8E8}"/>
              </a:ext>
            </a:extLst>
          </p:cNvPr>
          <p:cNvSpPr>
            <a:spLocks noGrp="1"/>
          </p:cNvSpPr>
          <p:nvPr>
            <p:ph type="ctrTitle"/>
          </p:nvPr>
        </p:nvSpPr>
        <p:spPr>
          <a:xfrm>
            <a:off x="1069848" y="1298448"/>
            <a:ext cx="7315200" cy="3255264"/>
          </a:xfrm>
        </p:spPr>
        <p:txBody>
          <a:bodyPr>
            <a:normAutofit/>
          </a:bodyPr>
          <a:lstStyle/>
          <a:p>
            <a:r>
              <a:rPr lang="en-US" sz="5500" dirty="0"/>
              <a:t>The Effect of Balloon Type on Helium Diffusion</a:t>
            </a:r>
          </a:p>
        </p:txBody>
      </p:sp>
      <p:sp>
        <p:nvSpPr>
          <p:cNvPr id="3" name="Subtitle 2">
            <a:extLst>
              <a:ext uri="{FF2B5EF4-FFF2-40B4-BE49-F238E27FC236}">
                <a16:creationId xmlns:a16="http://schemas.microsoft.com/office/drawing/2014/main" id="{5C86A741-43F1-46E2-934E-740EC19B4BF5}"/>
              </a:ext>
            </a:extLst>
          </p:cNvPr>
          <p:cNvSpPr>
            <a:spLocks noGrp="1"/>
          </p:cNvSpPr>
          <p:nvPr>
            <p:ph type="subTitle" idx="1"/>
          </p:nvPr>
        </p:nvSpPr>
        <p:spPr>
          <a:xfrm>
            <a:off x="1100015" y="4670246"/>
            <a:ext cx="7315200" cy="914400"/>
          </a:xfrm>
        </p:spPr>
        <p:txBody>
          <a:bodyPr>
            <a:normAutofit/>
          </a:bodyPr>
          <a:lstStyle/>
          <a:p>
            <a:r>
              <a:rPr lang="en-US" dirty="0"/>
              <a:t>Zachary Malus</a:t>
            </a:r>
          </a:p>
        </p:txBody>
      </p:sp>
      <p:sp useBgFill="1">
        <p:nvSpPr>
          <p:cNvPr id="19" name="Rectangle 18">
            <a:extLst>
              <a:ext uri="{FF2B5EF4-FFF2-40B4-BE49-F238E27FC236}">
                <a16:creationId xmlns:a16="http://schemas.microsoft.com/office/drawing/2014/main" id="{5C04E986-1A68-4446-A92D-66189E5A1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34668" y="0"/>
            <a:ext cx="305733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alloon tied to a balloon&#10;&#10;Description automatically generated with low confidence">
            <a:extLst>
              <a:ext uri="{FF2B5EF4-FFF2-40B4-BE49-F238E27FC236}">
                <a16:creationId xmlns:a16="http://schemas.microsoft.com/office/drawing/2014/main" id="{8FC83186-0E4B-483C-AB37-4428B8124415}"/>
              </a:ext>
            </a:extLst>
          </p:cNvPr>
          <p:cNvPicPr>
            <a:picLocks noChangeAspect="1"/>
          </p:cNvPicPr>
          <p:nvPr/>
        </p:nvPicPr>
        <p:blipFill>
          <a:blip r:embed="rId2"/>
          <a:stretch>
            <a:fillRect/>
          </a:stretch>
        </p:blipFill>
        <p:spPr>
          <a:xfrm>
            <a:off x="9296152" y="1128527"/>
            <a:ext cx="2411217" cy="4592794"/>
          </a:xfrm>
          <a:prstGeom prst="rect">
            <a:avLst/>
          </a:prstGeom>
        </p:spPr>
      </p:pic>
    </p:spTree>
    <p:extLst>
      <p:ext uri="{BB962C8B-B14F-4D97-AF65-F5344CB8AC3E}">
        <p14:creationId xmlns:p14="http://schemas.microsoft.com/office/powerpoint/2010/main" val="269244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0">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22">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3" name="Rectangle 24">
            <a:extLst>
              <a:ext uri="{FF2B5EF4-FFF2-40B4-BE49-F238E27FC236}">
                <a16:creationId xmlns:a16="http://schemas.microsoft.com/office/drawing/2014/main" id="{57F231E5-F402-49E1-82B4-C762909E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26">
            <a:extLst>
              <a:ext uri="{FF2B5EF4-FFF2-40B4-BE49-F238E27FC236}">
                <a16:creationId xmlns:a16="http://schemas.microsoft.com/office/drawing/2014/main" id="{6F0BA12B-74D1-4DB1-9A3F-C9BA27B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Freeform: Shape 28">
            <a:extLst>
              <a:ext uri="{FF2B5EF4-FFF2-40B4-BE49-F238E27FC236}">
                <a16:creationId xmlns:a16="http://schemas.microsoft.com/office/drawing/2014/main" id="{515FCC40-AA93-4D3B-90D0-69BC824EA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B6D002-1413-4B69-9742-4F94CF9C1D7F}"/>
              </a:ext>
            </a:extLst>
          </p:cNvPr>
          <p:cNvSpPr>
            <a:spLocks noGrp="1"/>
          </p:cNvSpPr>
          <p:nvPr>
            <p:ph type="title"/>
          </p:nvPr>
        </p:nvSpPr>
        <p:spPr>
          <a:xfrm>
            <a:off x="6096000" y="1056875"/>
            <a:ext cx="4190446" cy="1032543"/>
          </a:xfrm>
        </p:spPr>
        <p:txBody>
          <a:bodyPr vert="horz" lIns="91440" tIns="45720" rIns="91440" bIns="45720" rtlCol="0" anchor="b">
            <a:normAutofit/>
          </a:bodyPr>
          <a:lstStyle/>
          <a:p>
            <a:r>
              <a:rPr lang="en-US" dirty="0">
                <a:solidFill>
                  <a:schemeClr val="tx2"/>
                </a:solidFill>
              </a:rPr>
              <a:t>Risk Analysis</a:t>
            </a:r>
          </a:p>
        </p:txBody>
      </p:sp>
      <p:sp>
        <p:nvSpPr>
          <p:cNvPr id="3" name="Text Placeholder 2">
            <a:extLst>
              <a:ext uri="{FF2B5EF4-FFF2-40B4-BE49-F238E27FC236}">
                <a16:creationId xmlns:a16="http://schemas.microsoft.com/office/drawing/2014/main" id="{C2FF78C7-A787-4673-9F5C-984A40AC303E}"/>
              </a:ext>
            </a:extLst>
          </p:cNvPr>
          <p:cNvSpPr>
            <a:spLocks noGrp="1"/>
          </p:cNvSpPr>
          <p:nvPr>
            <p:ph type="body" idx="1"/>
          </p:nvPr>
        </p:nvSpPr>
        <p:spPr>
          <a:xfrm>
            <a:off x="4208489" y="2570952"/>
            <a:ext cx="6714232" cy="3112032"/>
          </a:xfrm>
        </p:spPr>
        <p:txBody>
          <a:bodyPr vert="horz" lIns="91440" tIns="45720" rIns="91440" bIns="45720" rtlCol="0" anchor="t">
            <a:normAutofit/>
          </a:bodyPr>
          <a:lstStyle/>
          <a:p>
            <a:r>
              <a:rPr lang="en-US" sz="2400" dirty="0">
                <a:solidFill>
                  <a:schemeClr val="accent1">
                    <a:lumMod val="40000"/>
                    <a:lumOff val="60000"/>
                  </a:schemeClr>
                </a:solidFill>
              </a:rPr>
              <a:t>Helium must be used in a well-ventilated location and should be supervised by an adult.</a:t>
            </a:r>
          </a:p>
          <a:p>
            <a:endParaRPr lang="en-US" sz="2400" dirty="0">
              <a:solidFill>
                <a:schemeClr val="accent1">
                  <a:lumMod val="40000"/>
                  <a:lumOff val="60000"/>
                </a:schemeClr>
              </a:solidFill>
            </a:endParaRPr>
          </a:p>
          <a:p>
            <a:r>
              <a:rPr lang="en-US" sz="2400" dirty="0">
                <a:solidFill>
                  <a:schemeClr val="accent1">
                    <a:lumMod val="40000"/>
                    <a:lumOff val="60000"/>
                  </a:schemeClr>
                </a:solidFill>
              </a:rPr>
              <a:t>Latex can cause allergic reactions.</a:t>
            </a:r>
          </a:p>
        </p:txBody>
      </p:sp>
    </p:spTree>
    <p:extLst>
      <p:ext uri="{BB962C8B-B14F-4D97-AF65-F5344CB8AC3E}">
        <p14:creationId xmlns:p14="http://schemas.microsoft.com/office/powerpoint/2010/main" val="232187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a:extLst>
              <a:ext uri="{FF2B5EF4-FFF2-40B4-BE49-F238E27FC236}">
                <a16:creationId xmlns:a16="http://schemas.microsoft.com/office/drawing/2014/main" id="{25C25A3D-6638-41C1-A4E2-1268F8827B32}"/>
              </a:ext>
            </a:extLst>
          </p:cNvPr>
          <p:cNvSpPr>
            <a:spLocks noGrp="1"/>
          </p:cNvSpPr>
          <p:nvPr>
            <p:ph type="body" idx="1"/>
          </p:nvPr>
        </p:nvSpPr>
        <p:spPr>
          <a:xfrm>
            <a:off x="3722620" y="1441733"/>
            <a:ext cx="7187529" cy="2955007"/>
          </a:xfrm>
        </p:spPr>
        <p:txBody>
          <a:bodyPr vert="horz" lIns="91440" tIns="45720" rIns="91440" bIns="45720" rtlCol="0" anchor="t">
            <a:normAutofit/>
          </a:bodyPr>
          <a:lstStyle/>
          <a:p>
            <a:r>
              <a:rPr lang="en-US" sz="1800" dirty="0">
                <a:solidFill>
                  <a:schemeClr val="tx1"/>
                </a:solidFill>
              </a:rPr>
              <a:t>Independent Variable:</a:t>
            </a:r>
          </a:p>
          <a:p>
            <a:r>
              <a:rPr lang="en-US" sz="1800" dirty="0">
                <a:solidFill>
                  <a:schemeClr val="tx1"/>
                </a:solidFill>
              </a:rPr>
              <a:t>	- Balloon type (including the addition or absence of hairspray)</a:t>
            </a:r>
          </a:p>
          <a:p>
            <a:r>
              <a:rPr lang="en-US" sz="1800" dirty="0">
                <a:solidFill>
                  <a:schemeClr val="tx1"/>
                </a:solidFill>
              </a:rPr>
              <a:t>Dependent Variable: </a:t>
            </a:r>
          </a:p>
          <a:p>
            <a:r>
              <a:rPr lang="en-US" sz="1800" dirty="0">
                <a:solidFill>
                  <a:schemeClr val="tx1"/>
                </a:solidFill>
              </a:rPr>
              <a:t>	- Upwards force excreted on the balloon by helium over time</a:t>
            </a:r>
          </a:p>
          <a:p>
            <a:r>
              <a:rPr lang="en-US" sz="1800" dirty="0">
                <a:solidFill>
                  <a:schemeClr val="tx1"/>
                </a:solidFill>
              </a:rPr>
              <a:t>Constants:</a:t>
            </a:r>
          </a:p>
          <a:p>
            <a:r>
              <a:rPr lang="en-US" sz="1800" dirty="0">
                <a:solidFill>
                  <a:schemeClr val="tx1"/>
                </a:solidFill>
              </a:rPr>
              <a:t>	-Scale</a:t>
            </a:r>
          </a:p>
          <a:p>
            <a:r>
              <a:rPr lang="en-US" sz="1800" dirty="0">
                <a:solidFill>
                  <a:schemeClr val="tx1"/>
                </a:solidFill>
              </a:rPr>
              <a:t>	- Altitude of the balloon</a:t>
            </a:r>
          </a:p>
        </p:txBody>
      </p:sp>
      <p:sp>
        <p:nvSpPr>
          <p:cNvPr id="2" name="Title 1">
            <a:extLst>
              <a:ext uri="{FF2B5EF4-FFF2-40B4-BE49-F238E27FC236}">
                <a16:creationId xmlns:a16="http://schemas.microsoft.com/office/drawing/2014/main" id="{3F1DACE9-C8CF-4F8B-B318-495CCB818D21}"/>
              </a:ext>
            </a:extLst>
          </p:cNvPr>
          <p:cNvSpPr>
            <a:spLocks noGrp="1"/>
          </p:cNvSpPr>
          <p:nvPr>
            <p:ph type="title"/>
          </p:nvPr>
        </p:nvSpPr>
        <p:spPr>
          <a:xfrm>
            <a:off x="3722621" y="4910995"/>
            <a:ext cx="7187529" cy="958427"/>
          </a:xfrm>
        </p:spPr>
        <p:txBody>
          <a:bodyPr vert="horz" lIns="91440" tIns="45720" rIns="91440" bIns="45720" rtlCol="0" anchor="b">
            <a:normAutofit/>
          </a:bodyPr>
          <a:lstStyle/>
          <a:p>
            <a:r>
              <a:rPr lang="en-US" sz="5800" dirty="0">
                <a:solidFill>
                  <a:srgbClr val="FFFFFF"/>
                </a:solidFill>
              </a:rPr>
              <a:t>Variables</a:t>
            </a:r>
          </a:p>
        </p:txBody>
      </p:sp>
    </p:spTree>
    <p:extLst>
      <p:ext uri="{BB962C8B-B14F-4D97-AF65-F5344CB8AC3E}">
        <p14:creationId xmlns:p14="http://schemas.microsoft.com/office/powerpoint/2010/main" val="199607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8440232-62B4-42F2-B982-B17F8DBC04E4}"/>
              </a:ext>
            </a:extLst>
          </p:cNvPr>
          <p:cNvSpPr>
            <a:spLocks noGrp="1"/>
          </p:cNvSpPr>
          <p:nvPr>
            <p:ph type="title"/>
          </p:nvPr>
        </p:nvSpPr>
        <p:spPr>
          <a:xfrm>
            <a:off x="1539116" y="864108"/>
            <a:ext cx="3073914" cy="5120639"/>
          </a:xfrm>
        </p:spPr>
        <p:txBody>
          <a:bodyPr>
            <a:normAutofit/>
          </a:bodyPr>
          <a:lstStyle/>
          <a:p>
            <a:pPr algn="r"/>
            <a:r>
              <a:rPr lang="en-US" dirty="0">
                <a:solidFill>
                  <a:schemeClr val="tx1">
                    <a:lumMod val="85000"/>
                    <a:lumOff val="15000"/>
                  </a:schemeClr>
                </a:solidFill>
              </a:rPr>
              <a:t>Hypothesis</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D55D3FB-072F-4BF2-B600-C37EE9817D55}"/>
              </a:ext>
            </a:extLst>
          </p:cNvPr>
          <p:cNvSpPr>
            <a:spLocks noGrp="1"/>
          </p:cNvSpPr>
          <p:nvPr>
            <p:ph idx="1"/>
          </p:nvPr>
        </p:nvSpPr>
        <p:spPr>
          <a:xfrm>
            <a:off x="5289229" y="1127802"/>
            <a:ext cx="5910677" cy="5120640"/>
          </a:xfrm>
        </p:spPr>
        <p:txBody>
          <a:bodyPr>
            <a:normAutofit/>
          </a:bodyPr>
          <a:lstStyle/>
          <a:p>
            <a:r>
              <a:rPr lang="en-US" sz="2400" dirty="0"/>
              <a:t>If different types of balloons are used, and/or if hair spray is applied to the surface of the balloons, then the rate of helium diffusion will differ.</a:t>
            </a:r>
          </a:p>
          <a:p>
            <a:endParaRPr lang="en-US" sz="2400" dirty="0"/>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56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E107CEA-E63D-42FA-BECD-11404A1C5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3748EECD-AFCF-4646-BA55-7C858DA57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8" name="Rectangle 37">
            <a:extLst>
              <a:ext uri="{FF2B5EF4-FFF2-40B4-BE49-F238E27FC236}">
                <a16:creationId xmlns:a16="http://schemas.microsoft.com/office/drawing/2014/main" id="{EA992460-7FA3-40FE-A958-BCD1981B9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DF57D5B-380D-48E9-8DAD-DD500FE80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6993D93-02FF-49EC-A15A-9223130D56D8}"/>
              </a:ext>
            </a:extLst>
          </p:cNvPr>
          <p:cNvSpPr>
            <a:spLocks noGrp="1"/>
          </p:cNvSpPr>
          <p:nvPr>
            <p:ph type="title"/>
          </p:nvPr>
        </p:nvSpPr>
        <p:spPr>
          <a:xfrm>
            <a:off x="389917" y="475376"/>
            <a:ext cx="4016116" cy="1255469"/>
          </a:xfrm>
        </p:spPr>
        <p:txBody>
          <a:bodyPr vert="horz" lIns="91440" tIns="45720" rIns="91440" bIns="45720" rtlCol="0" anchor="ctr">
            <a:normAutofit/>
          </a:bodyPr>
          <a:lstStyle/>
          <a:p>
            <a:r>
              <a:rPr lang="en-US" sz="2800" dirty="0"/>
              <a:t>Material List</a:t>
            </a:r>
          </a:p>
        </p:txBody>
      </p:sp>
      <p:sp>
        <p:nvSpPr>
          <p:cNvPr id="3" name="Content Placeholder 2">
            <a:extLst>
              <a:ext uri="{FF2B5EF4-FFF2-40B4-BE49-F238E27FC236}">
                <a16:creationId xmlns:a16="http://schemas.microsoft.com/office/drawing/2014/main" id="{341AB17B-4A21-4C6C-B95F-56A904125B4F}"/>
              </a:ext>
            </a:extLst>
          </p:cNvPr>
          <p:cNvSpPr>
            <a:spLocks noGrp="1"/>
          </p:cNvSpPr>
          <p:nvPr>
            <p:ph idx="1"/>
          </p:nvPr>
        </p:nvSpPr>
        <p:spPr>
          <a:xfrm>
            <a:off x="231977" y="1411689"/>
            <a:ext cx="4016116" cy="4687358"/>
          </a:xfrm>
        </p:spPr>
        <p:txBody>
          <a:bodyPr vert="horz" lIns="91440" tIns="45720" rIns="91440" bIns="45720" rtlCol="0" anchor="t">
            <a:normAutofit/>
          </a:bodyPr>
          <a:lstStyle/>
          <a:p>
            <a:r>
              <a:rPr lang="en-US" sz="1600" dirty="0">
                <a:solidFill>
                  <a:srgbClr val="FFFFFF"/>
                </a:solidFill>
              </a:rPr>
              <a:t>3 Mylar </a:t>
            </a:r>
            <a:r>
              <a:rPr lang="en-US" sz="1600" dirty="0" err="1">
                <a:solidFill>
                  <a:srgbClr val="FFFFFF"/>
                </a:solidFill>
              </a:rPr>
              <a:t>Gejoy</a:t>
            </a:r>
            <a:r>
              <a:rPr lang="en-US" sz="1600" dirty="0">
                <a:solidFill>
                  <a:srgbClr val="FFFFFF"/>
                </a:solidFill>
              </a:rPr>
              <a:t> Balloons</a:t>
            </a:r>
          </a:p>
          <a:p>
            <a:r>
              <a:rPr lang="en-US" sz="1600" dirty="0">
                <a:solidFill>
                  <a:srgbClr val="FFFFFF"/>
                </a:solidFill>
              </a:rPr>
              <a:t>3 Metallic Latex Hi Party Balloons (In this experiment, 8 were used to test a theory about the relation between balloon weight and decay rate, however it proved to be false)</a:t>
            </a:r>
          </a:p>
          <a:p>
            <a:r>
              <a:rPr lang="en-US" sz="1600" dirty="0">
                <a:solidFill>
                  <a:srgbClr val="FFFFFF"/>
                </a:solidFill>
              </a:rPr>
              <a:t>3 Pearlized Latex Balloon Red Balloons</a:t>
            </a:r>
          </a:p>
          <a:p>
            <a:r>
              <a:rPr lang="en-US" sz="1600" dirty="0">
                <a:solidFill>
                  <a:srgbClr val="FFFFFF"/>
                </a:solidFill>
              </a:rPr>
              <a:t>6 Latex Party Time Balloons</a:t>
            </a:r>
          </a:p>
          <a:p>
            <a:r>
              <a:rPr lang="en-US" sz="1600" dirty="0">
                <a:solidFill>
                  <a:srgbClr val="FFFFFF"/>
                </a:solidFill>
              </a:rPr>
              <a:t>Can of Hairspray</a:t>
            </a:r>
          </a:p>
          <a:p>
            <a:r>
              <a:rPr lang="en-US" sz="1600" dirty="0">
                <a:solidFill>
                  <a:srgbClr val="FFFFFF"/>
                </a:solidFill>
              </a:rPr>
              <a:t>Laboratory Balance with Precision of At Least 0.01 Grams.</a:t>
            </a:r>
          </a:p>
          <a:p>
            <a:r>
              <a:rPr lang="en-US" sz="1600" dirty="0">
                <a:solidFill>
                  <a:srgbClr val="FFFFFF"/>
                </a:solidFill>
              </a:rPr>
              <a:t>Approximately 7.5 Total Meters of Ribbon</a:t>
            </a:r>
          </a:p>
          <a:p>
            <a:r>
              <a:rPr lang="en-US" sz="1600" dirty="0">
                <a:solidFill>
                  <a:srgbClr val="FFFFFF"/>
                </a:solidFill>
              </a:rPr>
              <a:t>Tank of Helium</a:t>
            </a:r>
          </a:p>
          <a:p>
            <a:r>
              <a:rPr lang="en-US" sz="1600" dirty="0">
                <a:solidFill>
                  <a:srgbClr val="FFFFFF"/>
                </a:solidFill>
              </a:rPr>
              <a:t>Anchor/Weight</a:t>
            </a:r>
          </a:p>
        </p:txBody>
      </p:sp>
      <p:sp>
        <p:nvSpPr>
          <p:cNvPr id="42" name="Rectangle 41">
            <a:extLst>
              <a:ext uri="{FF2B5EF4-FFF2-40B4-BE49-F238E27FC236}">
                <a16:creationId xmlns:a16="http://schemas.microsoft.com/office/drawing/2014/main" id="{065CC8E5-7727-4F29-A17D-114AF339F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8840" y="758952"/>
            <a:ext cx="2079069" cy="2344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4600802-151E-4F13-8C35-8D5CEDFF6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463" y="4080912"/>
            <a:ext cx="2157385" cy="2008992"/>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125053E-1062-4FE2-974C-546DC769D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A group of objects on a table&#10;&#10;Description automatically generated with low confidence">
            <a:extLst>
              <a:ext uri="{FF2B5EF4-FFF2-40B4-BE49-F238E27FC236}">
                <a16:creationId xmlns:a16="http://schemas.microsoft.com/office/drawing/2014/main" id="{874A72D0-9E19-4F79-B5CF-AA4EC0DAF246}"/>
              </a:ext>
            </a:extLst>
          </p:cNvPr>
          <p:cNvPicPr>
            <a:picLocks noChangeAspect="1"/>
          </p:cNvPicPr>
          <p:nvPr/>
        </p:nvPicPr>
        <p:blipFill rotWithShape="1">
          <a:blip r:embed="rId2"/>
          <a:srcRect t="34181" r="1" b="1"/>
          <a:stretch/>
        </p:blipFill>
        <p:spPr>
          <a:xfrm>
            <a:off x="7460907" y="3264090"/>
            <a:ext cx="4027002" cy="3593910"/>
          </a:xfrm>
          <a:prstGeom prst="rect">
            <a:avLst/>
          </a:prstGeom>
        </p:spPr>
      </p:pic>
      <p:pic>
        <p:nvPicPr>
          <p:cNvPr id="9" name="Picture 8">
            <a:extLst>
              <a:ext uri="{FF2B5EF4-FFF2-40B4-BE49-F238E27FC236}">
                <a16:creationId xmlns:a16="http://schemas.microsoft.com/office/drawing/2014/main" id="{BD2EB622-95B5-41B0-A21A-20BA23A730A9}"/>
              </a:ext>
            </a:extLst>
          </p:cNvPr>
          <p:cNvPicPr>
            <a:picLocks noChangeAspect="1"/>
          </p:cNvPicPr>
          <p:nvPr/>
        </p:nvPicPr>
        <p:blipFill rotWithShape="1">
          <a:blip r:embed="rId3"/>
          <a:srcRect t="10542" r="-2" b="16076"/>
          <a:stretch/>
        </p:blipFill>
        <p:spPr>
          <a:xfrm>
            <a:off x="5137460" y="10"/>
            <a:ext cx="4113440" cy="3920034"/>
          </a:xfrm>
          <a:custGeom>
            <a:avLst/>
            <a:gdLst/>
            <a:ahLst/>
            <a:cxnLst/>
            <a:rect l="l" t="t" r="r" b="b"/>
            <a:pathLst>
              <a:path w="4113440" h="3920044">
                <a:moveTo>
                  <a:pt x="0" y="0"/>
                </a:moveTo>
                <a:lnTo>
                  <a:pt x="4113440" y="0"/>
                </a:lnTo>
                <a:lnTo>
                  <a:pt x="4113440" y="3103224"/>
                </a:lnTo>
                <a:lnTo>
                  <a:pt x="2157388" y="3103224"/>
                </a:lnTo>
                <a:lnTo>
                  <a:pt x="2157388" y="3920044"/>
                </a:lnTo>
                <a:lnTo>
                  <a:pt x="0" y="3920044"/>
                </a:lnTo>
                <a:close/>
              </a:path>
            </a:pathLst>
          </a:custGeom>
        </p:spPr>
      </p:pic>
    </p:spTree>
    <p:extLst>
      <p:ext uri="{BB962C8B-B14F-4D97-AF65-F5344CB8AC3E}">
        <p14:creationId xmlns:p14="http://schemas.microsoft.com/office/powerpoint/2010/main" val="216707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9">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extBox 1">
            <a:extLst>
              <a:ext uri="{FF2B5EF4-FFF2-40B4-BE49-F238E27FC236}">
                <a16:creationId xmlns:a16="http://schemas.microsoft.com/office/drawing/2014/main" id="{27958024-D8E3-4F2B-81C5-B0CFBCDFEFAF}"/>
              </a:ext>
            </a:extLst>
          </p:cNvPr>
          <p:cNvSpPr txBox="1"/>
          <p:nvPr/>
        </p:nvSpPr>
        <p:spPr>
          <a:xfrm>
            <a:off x="1600754" y="1087374"/>
            <a:ext cx="8983489" cy="100097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spc="-60" dirty="0">
                <a:solidFill>
                  <a:srgbClr val="FFFFFF"/>
                </a:solidFill>
                <a:latin typeface="+mj-lt"/>
                <a:ea typeface="+mj-ea"/>
                <a:cs typeface="+mj-cs"/>
              </a:rPr>
              <a:t>Procedure:</a:t>
            </a:r>
          </a:p>
        </p:txBody>
      </p:sp>
      <p:sp>
        <p:nvSpPr>
          <p:cNvPr id="16" name="Rectangle 15">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extBox 2">
            <a:extLst>
              <a:ext uri="{FF2B5EF4-FFF2-40B4-BE49-F238E27FC236}">
                <a16:creationId xmlns:a16="http://schemas.microsoft.com/office/drawing/2014/main" id="{DBFCE56E-1FC1-406D-A64C-AE50BB0D4BA2}"/>
              </a:ext>
            </a:extLst>
          </p:cNvPr>
          <p:cNvSpPr txBox="1"/>
          <p:nvPr/>
        </p:nvSpPr>
        <p:spPr>
          <a:xfrm>
            <a:off x="1600753" y="2632913"/>
            <a:ext cx="8983489" cy="3554457"/>
          </a:xfrm>
          <a:prstGeom prst="rect">
            <a:avLst/>
          </a:prstGeom>
        </p:spPr>
        <p:txBody>
          <a:bodyPr vert="horz" lIns="91440" tIns="45720" rIns="91440" bIns="45720" rtlCol="0" anchor="ctr">
            <a:normAutofit/>
          </a:bodyPr>
          <a:lstStyle/>
          <a:p>
            <a:pPr indent="-182880" defTabSz="914400" fontAlgn="base">
              <a:lnSpc>
                <a:spcPct val="90000"/>
              </a:lnSpc>
              <a:spcBef>
                <a:spcPts val="0"/>
              </a:spcBef>
              <a:spcAft>
                <a:spcPts val="600"/>
              </a:spcAft>
              <a:buClr>
                <a:schemeClr val="accent1"/>
              </a:buClr>
              <a:buFont typeface="Wingdings 2" pitchFamily="18" charset="2"/>
              <a:buChar char=""/>
            </a:pPr>
            <a:r>
              <a:rPr lang="en-US" sz="1700" b="0" i="0" u="none" strike="noStrike" dirty="0">
                <a:effectLst/>
              </a:rPr>
              <a:t>Cut a ribbon so that it is approximately 0.5 meters long.</a:t>
            </a:r>
          </a:p>
          <a:p>
            <a:pPr indent="-182880" defTabSz="914400" fontAlgn="base">
              <a:lnSpc>
                <a:spcPct val="90000"/>
              </a:lnSpc>
              <a:spcBef>
                <a:spcPts val="0"/>
              </a:spcBef>
              <a:spcAft>
                <a:spcPts val="600"/>
              </a:spcAft>
              <a:buClr>
                <a:schemeClr val="accent1"/>
              </a:buClr>
              <a:buFont typeface="Wingdings 2" pitchFamily="18" charset="2"/>
              <a:buChar char=""/>
            </a:pPr>
            <a:r>
              <a:rPr lang="en-US" sz="1700" b="0" i="0" u="none" strike="noStrike" dirty="0">
                <a:effectLst/>
              </a:rPr>
              <a:t>Mass the ribbon and an individual balloon, as well as an anchor/weight </a:t>
            </a:r>
            <a:r>
              <a:rPr lang="en-US" sz="1700" dirty="0"/>
              <a:t>to be used</a:t>
            </a:r>
            <a:r>
              <a:rPr lang="en-US" sz="1700" b="0" i="0" u="none" strike="noStrike" dirty="0">
                <a:effectLst/>
              </a:rPr>
              <a:t>.</a:t>
            </a:r>
          </a:p>
          <a:p>
            <a:pPr indent="-182880" defTabSz="914400" fontAlgn="base">
              <a:lnSpc>
                <a:spcPct val="90000"/>
              </a:lnSpc>
              <a:spcBef>
                <a:spcPts val="0"/>
              </a:spcBef>
              <a:spcAft>
                <a:spcPts val="600"/>
              </a:spcAft>
              <a:buClr>
                <a:schemeClr val="accent1"/>
              </a:buClr>
              <a:buFont typeface="Wingdings 2" pitchFamily="18" charset="2"/>
              <a:buChar char=""/>
            </a:pPr>
            <a:r>
              <a:rPr lang="en-US" sz="1700" b="0" i="0" u="none" strike="noStrike" dirty="0">
                <a:effectLst/>
              </a:rPr>
              <a:t>Fill the balloon with helium (make sure not to overfill).</a:t>
            </a:r>
          </a:p>
          <a:p>
            <a:pPr indent="-182880" defTabSz="914400" fontAlgn="base">
              <a:lnSpc>
                <a:spcPct val="90000"/>
              </a:lnSpc>
              <a:spcBef>
                <a:spcPts val="0"/>
              </a:spcBef>
              <a:spcAft>
                <a:spcPts val="600"/>
              </a:spcAft>
              <a:buClr>
                <a:schemeClr val="accent1"/>
              </a:buClr>
              <a:buFont typeface="Wingdings 2" pitchFamily="18" charset="2"/>
              <a:buChar char=""/>
            </a:pPr>
            <a:r>
              <a:rPr lang="en-US" sz="1700" b="0" i="0" u="none" strike="noStrike" dirty="0">
                <a:effectLst/>
              </a:rPr>
              <a:t>Tie one end of the ribbon to the balloon and the other to the anchor/weight.</a:t>
            </a:r>
          </a:p>
          <a:p>
            <a:pPr indent="-182880" defTabSz="914400" fontAlgn="base">
              <a:lnSpc>
                <a:spcPct val="90000"/>
              </a:lnSpc>
              <a:spcBef>
                <a:spcPts val="0"/>
              </a:spcBef>
              <a:spcAft>
                <a:spcPts val="600"/>
              </a:spcAft>
              <a:buClr>
                <a:schemeClr val="accent1"/>
              </a:buClr>
              <a:buFont typeface="Wingdings 2" pitchFamily="18" charset="2"/>
              <a:buChar char=""/>
            </a:pPr>
            <a:r>
              <a:rPr lang="en-US" sz="1700" b="0" i="0" u="none" strike="noStrike" dirty="0">
                <a:effectLst/>
              </a:rPr>
              <a:t>Place the anchor/weight on the scale and record the mass; this will be hour zero.</a:t>
            </a:r>
          </a:p>
          <a:p>
            <a:pPr indent="-182880" defTabSz="914400" fontAlgn="base">
              <a:lnSpc>
                <a:spcPct val="90000"/>
              </a:lnSpc>
              <a:spcBef>
                <a:spcPts val="0"/>
              </a:spcBef>
              <a:spcAft>
                <a:spcPts val="600"/>
              </a:spcAft>
              <a:buClr>
                <a:schemeClr val="accent1"/>
              </a:buClr>
              <a:buFont typeface="Wingdings 2" pitchFamily="18" charset="2"/>
              <a:buChar char=""/>
            </a:pPr>
            <a:r>
              <a:rPr lang="en-US" sz="1700" dirty="0"/>
              <a:t>Re</a:t>
            </a:r>
            <a:r>
              <a:rPr lang="en-US" sz="1700" b="0" i="0" u="none" strike="noStrike" dirty="0">
                <a:effectLst/>
              </a:rPr>
              <a:t>cord the mass of the balloon, ribbon and anchor/weight on set intervals.</a:t>
            </a:r>
          </a:p>
          <a:p>
            <a:pPr indent="-182880" defTabSz="914400" fontAlgn="base">
              <a:lnSpc>
                <a:spcPct val="90000"/>
              </a:lnSpc>
              <a:spcBef>
                <a:spcPts val="0"/>
              </a:spcBef>
              <a:spcAft>
                <a:spcPts val="600"/>
              </a:spcAft>
              <a:buClr>
                <a:schemeClr val="accent1"/>
              </a:buClr>
              <a:buFont typeface="Wingdings 2" pitchFamily="18" charset="2"/>
              <a:buChar char=""/>
            </a:pPr>
            <a:r>
              <a:rPr lang="en-US" sz="1700" b="0" i="0" u="none" strike="noStrike" dirty="0">
                <a:effectLst/>
              </a:rPr>
              <a:t>Repeat step 6 until the balloon is no longer afloat.</a:t>
            </a:r>
          </a:p>
          <a:p>
            <a:pPr indent="-182880" defTabSz="914400" fontAlgn="base">
              <a:lnSpc>
                <a:spcPct val="90000"/>
              </a:lnSpc>
              <a:spcBef>
                <a:spcPts val="0"/>
              </a:spcBef>
              <a:spcAft>
                <a:spcPts val="600"/>
              </a:spcAft>
              <a:buClr>
                <a:schemeClr val="accent1"/>
              </a:buClr>
              <a:buFont typeface="Wingdings 2" pitchFamily="18" charset="2"/>
              <a:buChar char=""/>
            </a:pPr>
            <a:r>
              <a:rPr lang="en-US" sz="1700" b="0" i="0" u="none" strike="noStrike" dirty="0">
                <a:effectLst/>
              </a:rPr>
              <a:t>Repeat steps 1-7 for each balloon.</a:t>
            </a:r>
          </a:p>
          <a:p>
            <a:pPr indent="-182880" defTabSz="914400" fontAlgn="base">
              <a:lnSpc>
                <a:spcPct val="90000"/>
              </a:lnSpc>
              <a:spcBef>
                <a:spcPts val="0"/>
              </a:spcBef>
              <a:spcAft>
                <a:spcPts val="600"/>
              </a:spcAft>
              <a:buClr>
                <a:schemeClr val="accent1"/>
              </a:buClr>
              <a:buFont typeface="Wingdings 2" pitchFamily="18" charset="2"/>
              <a:buChar char=""/>
            </a:pPr>
            <a:r>
              <a:rPr lang="en-US" sz="1700" b="0" i="0" u="none" strike="noStrike" dirty="0">
                <a:effectLst/>
              </a:rPr>
              <a:t>Repeat steps 1-8 for a total of three times for each balloon type. With the three remaining latex balloons, spray each with hairspray and repeat steps 1-8, treating the </a:t>
            </a:r>
            <a:r>
              <a:rPr lang="en-US" sz="1700" b="0" i="0" u="none" strike="noStrike" dirty="0" err="1">
                <a:effectLst/>
              </a:rPr>
              <a:t>hairsprayed</a:t>
            </a:r>
            <a:r>
              <a:rPr lang="en-US" sz="1700" b="0" i="0" u="none" strike="noStrike" dirty="0">
                <a:effectLst/>
              </a:rPr>
              <a:t> latex balloons as their own type.</a:t>
            </a:r>
          </a:p>
          <a:p>
            <a:pPr defTabSz="914400">
              <a:lnSpc>
                <a:spcPct val="90000"/>
              </a:lnSpc>
              <a:spcAft>
                <a:spcPts val="600"/>
              </a:spcAft>
              <a:buClr>
                <a:schemeClr val="accent1"/>
              </a:buClr>
            </a:pPr>
            <a:endParaRPr lang="en-US" sz="1700" dirty="0"/>
          </a:p>
        </p:txBody>
      </p:sp>
    </p:spTree>
    <p:extLst>
      <p:ext uri="{BB962C8B-B14F-4D97-AF65-F5344CB8AC3E}">
        <p14:creationId xmlns:p14="http://schemas.microsoft.com/office/powerpoint/2010/main" val="239924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0ECF8-4FF8-4CEF-A89A-AED6D6ECD4D3}"/>
              </a:ext>
            </a:extLst>
          </p:cNvPr>
          <p:cNvSpPr>
            <a:spLocks noGrp="1"/>
          </p:cNvSpPr>
          <p:nvPr>
            <p:ph type="ctrTitle"/>
          </p:nvPr>
        </p:nvSpPr>
        <p:spPr/>
        <p:txBody>
          <a:bodyPr/>
          <a:lstStyle/>
          <a:p>
            <a:r>
              <a:rPr lang="en-US" dirty="0"/>
              <a:t>Data and Observations</a:t>
            </a:r>
          </a:p>
        </p:txBody>
      </p:sp>
      <p:sp>
        <p:nvSpPr>
          <p:cNvPr id="3" name="Subtitle 2">
            <a:extLst>
              <a:ext uri="{FF2B5EF4-FFF2-40B4-BE49-F238E27FC236}">
                <a16:creationId xmlns:a16="http://schemas.microsoft.com/office/drawing/2014/main" id="{F69362EB-EF21-4996-96FD-F341A30D64AD}"/>
              </a:ext>
            </a:extLst>
          </p:cNvPr>
          <p:cNvSpPr>
            <a:spLocks noGrp="1"/>
          </p:cNvSpPr>
          <p:nvPr>
            <p:ph type="subTitle" idx="1"/>
          </p:nvPr>
        </p:nvSpPr>
        <p:spPr/>
        <p:txBody>
          <a:bodyPr/>
          <a:lstStyle/>
          <a:p>
            <a:r>
              <a:rPr lang="en-US" dirty="0"/>
              <a:t>The data captured during the experiment</a:t>
            </a:r>
          </a:p>
        </p:txBody>
      </p:sp>
    </p:spTree>
    <p:extLst>
      <p:ext uri="{BB962C8B-B14F-4D97-AF65-F5344CB8AC3E}">
        <p14:creationId xmlns:p14="http://schemas.microsoft.com/office/powerpoint/2010/main" val="198684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A443762-F4E3-4847-9D14-4C3AA9C2BB89}"/>
              </a:ext>
            </a:extLst>
          </p:cNvPr>
          <p:cNvPicPr>
            <a:picLocks noChangeAspect="1"/>
          </p:cNvPicPr>
          <p:nvPr/>
        </p:nvPicPr>
        <p:blipFill>
          <a:blip r:embed="rId2"/>
          <a:stretch>
            <a:fillRect/>
          </a:stretch>
        </p:blipFill>
        <p:spPr>
          <a:xfrm>
            <a:off x="716279" y="1066800"/>
            <a:ext cx="10759440" cy="1478280"/>
          </a:xfrm>
          <a:prstGeom prst="rect">
            <a:avLst/>
          </a:prstGeom>
        </p:spPr>
      </p:pic>
      <p:pic>
        <p:nvPicPr>
          <p:cNvPr id="16" name="Picture 15">
            <a:extLst>
              <a:ext uri="{FF2B5EF4-FFF2-40B4-BE49-F238E27FC236}">
                <a16:creationId xmlns:a16="http://schemas.microsoft.com/office/drawing/2014/main" id="{2C182054-CFF5-4120-B6F4-6B511E2CCD6D}"/>
              </a:ext>
            </a:extLst>
          </p:cNvPr>
          <p:cNvPicPr>
            <a:picLocks noChangeAspect="1"/>
          </p:cNvPicPr>
          <p:nvPr/>
        </p:nvPicPr>
        <p:blipFill>
          <a:blip r:embed="rId3"/>
          <a:stretch>
            <a:fillRect/>
          </a:stretch>
        </p:blipFill>
        <p:spPr>
          <a:xfrm>
            <a:off x="430528" y="4209288"/>
            <a:ext cx="11330940" cy="2466506"/>
          </a:xfrm>
          <a:prstGeom prst="rect">
            <a:avLst/>
          </a:prstGeom>
        </p:spPr>
      </p:pic>
      <p:sp>
        <p:nvSpPr>
          <p:cNvPr id="17" name="TextBox 16">
            <a:extLst>
              <a:ext uri="{FF2B5EF4-FFF2-40B4-BE49-F238E27FC236}">
                <a16:creationId xmlns:a16="http://schemas.microsoft.com/office/drawing/2014/main" id="{D337A49C-CF6C-4363-9F43-5B7125A2EF23}"/>
              </a:ext>
            </a:extLst>
          </p:cNvPr>
          <p:cNvSpPr txBox="1"/>
          <p:nvPr/>
        </p:nvSpPr>
        <p:spPr>
          <a:xfrm>
            <a:off x="5483107" y="555660"/>
            <a:ext cx="1225785" cy="369332"/>
          </a:xfrm>
          <a:prstGeom prst="rect">
            <a:avLst/>
          </a:prstGeom>
          <a:noFill/>
        </p:spPr>
        <p:txBody>
          <a:bodyPr wrap="none" rtlCol="0">
            <a:spAutoFit/>
          </a:bodyPr>
          <a:lstStyle/>
          <a:p>
            <a:r>
              <a:rPr lang="en-US" dirty="0"/>
              <a:t>Key Terms:</a:t>
            </a:r>
          </a:p>
        </p:txBody>
      </p:sp>
      <p:sp>
        <p:nvSpPr>
          <p:cNvPr id="18" name="TextBox 17">
            <a:extLst>
              <a:ext uri="{FF2B5EF4-FFF2-40B4-BE49-F238E27FC236}">
                <a16:creationId xmlns:a16="http://schemas.microsoft.com/office/drawing/2014/main" id="{CF237DFB-18DC-4AA7-9B92-7E59D9EBDEA4}"/>
              </a:ext>
            </a:extLst>
          </p:cNvPr>
          <p:cNvSpPr txBox="1"/>
          <p:nvPr/>
        </p:nvSpPr>
        <p:spPr>
          <a:xfrm>
            <a:off x="4537013" y="3533894"/>
            <a:ext cx="3117969" cy="369332"/>
          </a:xfrm>
          <a:prstGeom prst="rect">
            <a:avLst/>
          </a:prstGeom>
          <a:noFill/>
        </p:spPr>
        <p:txBody>
          <a:bodyPr wrap="none" rtlCol="0">
            <a:spAutoFit/>
          </a:bodyPr>
          <a:lstStyle/>
          <a:p>
            <a:r>
              <a:rPr lang="en-US" dirty="0"/>
              <a:t>Sample of Individual Run (1/20)</a:t>
            </a:r>
          </a:p>
        </p:txBody>
      </p:sp>
    </p:spTree>
    <p:extLst>
      <p:ext uri="{BB962C8B-B14F-4D97-AF65-F5344CB8AC3E}">
        <p14:creationId xmlns:p14="http://schemas.microsoft.com/office/powerpoint/2010/main" val="175620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DAEA7DB-3E1A-4996-AE29-8F076B391E7C}"/>
              </a:ext>
            </a:extLst>
          </p:cNvPr>
          <p:cNvPicPr>
            <a:picLocks noChangeAspect="1"/>
          </p:cNvPicPr>
          <p:nvPr/>
        </p:nvPicPr>
        <p:blipFill>
          <a:blip r:embed="rId2"/>
          <a:stretch>
            <a:fillRect/>
          </a:stretch>
        </p:blipFill>
        <p:spPr>
          <a:xfrm>
            <a:off x="716280" y="1082040"/>
            <a:ext cx="10759440" cy="1661160"/>
          </a:xfrm>
          <a:prstGeom prst="rect">
            <a:avLst/>
          </a:prstGeom>
        </p:spPr>
      </p:pic>
      <p:pic>
        <p:nvPicPr>
          <p:cNvPr id="3" name="Picture 2">
            <a:extLst>
              <a:ext uri="{FF2B5EF4-FFF2-40B4-BE49-F238E27FC236}">
                <a16:creationId xmlns:a16="http://schemas.microsoft.com/office/drawing/2014/main" id="{2AAFA697-E875-46A4-B271-5931CB24B5EA}"/>
              </a:ext>
            </a:extLst>
          </p:cNvPr>
          <p:cNvPicPr>
            <a:picLocks noChangeAspect="1"/>
          </p:cNvPicPr>
          <p:nvPr/>
        </p:nvPicPr>
        <p:blipFill>
          <a:blip r:embed="rId3"/>
          <a:stretch>
            <a:fillRect/>
          </a:stretch>
        </p:blipFill>
        <p:spPr>
          <a:xfrm>
            <a:off x="85313" y="3949528"/>
            <a:ext cx="12021373" cy="2389283"/>
          </a:xfrm>
          <a:prstGeom prst="rect">
            <a:avLst/>
          </a:prstGeom>
        </p:spPr>
      </p:pic>
      <p:sp>
        <p:nvSpPr>
          <p:cNvPr id="5" name="TextBox 4">
            <a:extLst>
              <a:ext uri="{FF2B5EF4-FFF2-40B4-BE49-F238E27FC236}">
                <a16:creationId xmlns:a16="http://schemas.microsoft.com/office/drawing/2014/main" id="{50D305E9-E6A0-4832-864C-086FBA85B672}"/>
              </a:ext>
            </a:extLst>
          </p:cNvPr>
          <p:cNvSpPr txBox="1"/>
          <p:nvPr/>
        </p:nvSpPr>
        <p:spPr>
          <a:xfrm>
            <a:off x="5513564" y="441960"/>
            <a:ext cx="1164871" cy="369332"/>
          </a:xfrm>
          <a:prstGeom prst="rect">
            <a:avLst/>
          </a:prstGeom>
          <a:noFill/>
        </p:spPr>
        <p:txBody>
          <a:bodyPr wrap="none" rtlCol="0">
            <a:spAutoFit/>
          </a:bodyPr>
          <a:lstStyle/>
          <a:p>
            <a:r>
              <a:rPr lang="en-US" dirty="0"/>
              <a:t>Key Terms</a:t>
            </a:r>
          </a:p>
        </p:txBody>
      </p:sp>
      <p:sp>
        <p:nvSpPr>
          <p:cNvPr id="6" name="TextBox 5">
            <a:extLst>
              <a:ext uri="{FF2B5EF4-FFF2-40B4-BE49-F238E27FC236}">
                <a16:creationId xmlns:a16="http://schemas.microsoft.com/office/drawing/2014/main" id="{B35F692B-247C-45F0-AC9D-71F3D4823AF9}"/>
              </a:ext>
            </a:extLst>
          </p:cNvPr>
          <p:cNvSpPr txBox="1"/>
          <p:nvPr/>
        </p:nvSpPr>
        <p:spPr>
          <a:xfrm>
            <a:off x="5265002" y="3429000"/>
            <a:ext cx="1661993" cy="369332"/>
          </a:xfrm>
          <a:prstGeom prst="rect">
            <a:avLst/>
          </a:prstGeom>
          <a:noFill/>
        </p:spPr>
        <p:txBody>
          <a:bodyPr wrap="none" rtlCol="0">
            <a:spAutoFit/>
          </a:bodyPr>
          <a:lstStyle/>
          <a:p>
            <a:r>
              <a:rPr lang="en-US" dirty="0"/>
              <a:t>Summary Table</a:t>
            </a:r>
          </a:p>
        </p:txBody>
      </p:sp>
    </p:spTree>
    <p:extLst>
      <p:ext uri="{BB962C8B-B14F-4D97-AF65-F5344CB8AC3E}">
        <p14:creationId xmlns:p14="http://schemas.microsoft.com/office/powerpoint/2010/main" val="287185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00" name="Rectangle 74">
            <a:extLst>
              <a:ext uri="{FF2B5EF4-FFF2-40B4-BE49-F238E27FC236}">
                <a16:creationId xmlns:a16="http://schemas.microsoft.com/office/drawing/2014/main" id="{1E658C22-2BBB-4CC7-AC94-BA42B45B4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01" name="Rectangle 76">
            <a:extLst>
              <a:ext uri="{FF2B5EF4-FFF2-40B4-BE49-F238E27FC236}">
                <a16:creationId xmlns:a16="http://schemas.microsoft.com/office/drawing/2014/main" id="{26E714D6-B8AE-4EAF-80CA-1900AE364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9" name="Rectangle 78">
            <a:extLst>
              <a:ext uri="{FF2B5EF4-FFF2-40B4-BE49-F238E27FC236}">
                <a16:creationId xmlns:a16="http://schemas.microsoft.com/office/drawing/2014/main" id="{803A4B35-1FCE-47E3-B639-BE494F381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4575AC84-0990-4526-8F6A-DDAA0767E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A453DD-BA49-4F7B-85F1-CDB9D61C61E1}"/>
              </a:ext>
            </a:extLst>
          </p:cNvPr>
          <p:cNvSpPr>
            <a:spLocks noGrp="1"/>
          </p:cNvSpPr>
          <p:nvPr>
            <p:ph type="title"/>
          </p:nvPr>
        </p:nvSpPr>
        <p:spPr>
          <a:xfrm>
            <a:off x="748252" y="4559378"/>
            <a:ext cx="10210862" cy="1065690"/>
          </a:xfrm>
        </p:spPr>
        <p:txBody>
          <a:bodyPr vert="horz" lIns="91440" tIns="45720" rIns="91440" bIns="45720" rtlCol="0" anchor="b">
            <a:normAutofit/>
          </a:bodyPr>
          <a:lstStyle/>
          <a:p>
            <a:pPr algn="ctr"/>
            <a:r>
              <a:rPr lang="en-US" sz="4600" spc="-100" dirty="0"/>
              <a:t>Hairspray on the surface of a latex balloon</a:t>
            </a:r>
          </a:p>
        </p:txBody>
      </p:sp>
      <p:pic>
        <p:nvPicPr>
          <p:cNvPr id="4098" name="Picture 2" descr="A close up of a red fruit&#10;&#10;Description automatically generated with medium confidence">
            <a:extLst>
              <a:ext uri="{FF2B5EF4-FFF2-40B4-BE49-F238E27FC236}">
                <a16:creationId xmlns:a16="http://schemas.microsoft.com/office/drawing/2014/main" id="{25412B49-5EDC-4B14-9779-4DFCC531838E}"/>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28167" r="-1" b="46756"/>
          <a:stretch/>
        </p:blipFill>
        <p:spPr bwMode="auto">
          <a:xfrm>
            <a:off x="688847" y="525402"/>
            <a:ext cx="10637520" cy="35567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C42CCB7-C754-4FCB-BEA5-160844DDE94A}"/>
              </a:ext>
            </a:extLst>
          </p:cNvPr>
          <p:cNvSpPr/>
          <p:nvPr/>
        </p:nvSpPr>
        <p:spPr>
          <a:xfrm>
            <a:off x="11035283" y="4367640"/>
            <a:ext cx="914400" cy="18521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363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00" name="Rectangle 74">
            <a:extLst>
              <a:ext uri="{FF2B5EF4-FFF2-40B4-BE49-F238E27FC236}">
                <a16:creationId xmlns:a16="http://schemas.microsoft.com/office/drawing/2014/main" id="{1E658C22-2BBB-4CC7-AC94-BA42B45B4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01" name="Rectangle 76">
            <a:extLst>
              <a:ext uri="{FF2B5EF4-FFF2-40B4-BE49-F238E27FC236}">
                <a16:creationId xmlns:a16="http://schemas.microsoft.com/office/drawing/2014/main" id="{26E714D6-B8AE-4EAF-80CA-1900AE364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9" name="Rectangle 78">
            <a:extLst>
              <a:ext uri="{FF2B5EF4-FFF2-40B4-BE49-F238E27FC236}">
                <a16:creationId xmlns:a16="http://schemas.microsoft.com/office/drawing/2014/main" id="{803A4B35-1FCE-47E3-B639-BE494F381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4575AC84-0990-4526-8F6A-DDAA0767E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A453DD-BA49-4F7B-85F1-CDB9D61C61E1}"/>
              </a:ext>
            </a:extLst>
          </p:cNvPr>
          <p:cNvSpPr>
            <a:spLocks noGrp="1"/>
          </p:cNvSpPr>
          <p:nvPr>
            <p:ph type="title"/>
          </p:nvPr>
        </p:nvSpPr>
        <p:spPr>
          <a:xfrm>
            <a:off x="748252" y="4559378"/>
            <a:ext cx="10210862" cy="1065690"/>
          </a:xfrm>
        </p:spPr>
        <p:txBody>
          <a:bodyPr vert="horz" lIns="91440" tIns="45720" rIns="91440" bIns="45720" rtlCol="0" anchor="b">
            <a:normAutofit/>
          </a:bodyPr>
          <a:lstStyle/>
          <a:p>
            <a:pPr algn="ctr"/>
            <a:r>
              <a:rPr lang="en-US" sz="4600" spc="-100" dirty="0"/>
              <a:t>Hairspray on the surface of a latex balloon</a:t>
            </a:r>
          </a:p>
        </p:txBody>
      </p:sp>
      <p:sp>
        <p:nvSpPr>
          <p:cNvPr id="6" name="Rectangle 5">
            <a:extLst>
              <a:ext uri="{FF2B5EF4-FFF2-40B4-BE49-F238E27FC236}">
                <a16:creationId xmlns:a16="http://schemas.microsoft.com/office/drawing/2014/main" id="{3C42CCB7-C754-4FCB-BEA5-160844DDE94A}"/>
              </a:ext>
            </a:extLst>
          </p:cNvPr>
          <p:cNvSpPr/>
          <p:nvPr/>
        </p:nvSpPr>
        <p:spPr>
          <a:xfrm>
            <a:off x="11035283" y="4367640"/>
            <a:ext cx="914400" cy="18521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DF2607D-6A5C-48D6-BD91-59CA245C7B8D}"/>
              </a:ext>
            </a:extLst>
          </p:cNvPr>
          <p:cNvPicPr>
            <a:picLocks noChangeAspect="1"/>
          </p:cNvPicPr>
          <p:nvPr/>
        </p:nvPicPr>
        <p:blipFill>
          <a:blip r:embed="rId2"/>
          <a:stretch>
            <a:fillRect/>
          </a:stretch>
        </p:blipFill>
        <p:spPr>
          <a:xfrm>
            <a:off x="4888886" y="495441"/>
            <a:ext cx="2414225" cy="4596782"/>
          </a:xfrm>
          <a:prstGeom prst="rect">
            <a:avLst/>
          </a:prstGeom>
        </p:spPr>
      </p:pic>
    </p:spTree>
    <p:extLst>
      <p:ext uri="{BB962C8B-B14F-4D97-AF65-F5344CB8AC3E}">
        <p14:creationId xmlns:p14="http://schemas.microsoft.com/office/powerpoint/2010/main" val="15913553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EB1B6AF-8EDC-4557-A3BE-A411117D9891}"/>
              </a:ext>
            </a:extLst>
          </p:cNvPr>
          <p:cNvSpPr>
            <a:spLocks noGrp="1"/>
          </p:cNvSpPr>
          <p:nvPr>
            <p:ph type="title"/>
          </p:nvPr>
        </p:nvSpPr>
        <p:spPr>
          <a:xfrm>
            <a:off x="1539116" y="864108"/>
            <a:ext cx="3073914" cy="5120639"/>
          </a:xfrm>
        </p:spPr>
        <p:txBody>
          <a:bodyPr>
            <a:normAutofit/>
          </a:bodyPr>
          <a:lstStyle/>
          <a:p>
            <a:pPr algn="r"/>
            <a:r>
              <a:rPr lang="en-US" dirty="0">
                <a:solidFill>
                  <a:schemeClr val="tx1">
                    <a:lumMod val="85000"/>
                    <a:lumOff val="15000"/>
                  </a:schemeClr>
                </a:solidFill>
              </a:rPr>
              <a:t>The Main Question:</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B2A7723-C68D-4075-875B-6B8E941EC772}"/>
              </a:ext>
            </a:extLst>
          </p:cNvPr>
          <p:cNvSpPr>
            <a:spLocks noGrp="1"/>
          </p:cNvSpPr>
          <p:nvPr>
            <p:ph idx="1"/>
          </p:nvPr>
        </p:nvSpPr>
        <p:spPr>
          <a:xfrm>
            <a:off x="5289229" y="864108"/>
            <a:ext cx="5910677" cy="5120640"/>
          </a:xfrm>
        </p:spPr>
        <p:txBody>
          <a:bodyPr>
            <a:normAutofit/>
          </a:bodyPr>
          <a:lstStyle/>
          <a:p>
            <a:r>
              <a:rPr lang="en-US" dirty="0"/>
              <a:t>How does helium diffusion differ when using various types of balloons and with the application of hair spray to the surface of a balloon?</a:t>
            </a: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9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586E0-F54C-4482-A6A5-9ABEC7CD32F0}"/>
              </a:ext>
            </a:extLst>
          </p:cNvPr>
          <p:cNvSpPr>
            <a:spLocks noGrp="1"/>
          </p:cNvSpPr>
          <p:nvPr>
            <p:ph type="title"/>
          </p:nvPr>
        </p:nvSpPr>
        <p:spPr/>
        <p:txBody>
          <a:bodyPr/>
          <a:lstStyle/>
          <a:p>
            <a:r>
              <a:rPr lang="en-US" dirty="0"/>
              <a:t>Graphs</a:t>
            </a:r>
          </a:p>
        </p:txBody>
      </p:sp>
      <p:sp>
        <p:nvSpPr>
          <p:cNvPr id="3" name="Text Placeholder 2">
            <a:extLst>
              <a:ext uri="{FF2B5EF4-FFF2-40B4-BE49-F238E27FC236}">
                <a16:creationId xmlns:a16="http://schemas.microsoft.com/office/drawing/2014/main" id="{42D8DBD1-83E7-465E-BD19-2A91052FB9EE}"/>
              </a:ext>
            </a:extLst>
          </p:cNvPr>
          <p:cNvSpPr>
            <a:spLocks noGrp="1"/>
          </p:cNvSpPr>
          <p:nvPr>
            <p:ph type="body" idx="1"/>
          </p:nvPr>
        </p:nvSpPr>
        <p:spPr/>
        <p:txBody>
          <a:bodyPr/>
          <a:lstStyle/>
          <a:p>
            <a:r>
              <a:rPr lang="en-US" dirty="0"/>
              <a:t>Data from the experiment put into a visual representation</a:t>
            </a:r>
          </a:p>
        </p:txBody>
      </p:sp>
    </p:spTree>
    <p:extLst>
      <p:ext uri="{BB962C8B-B14F-4D97-AF65-F5344CB8AC3E}">
        <p14:creationId xmlns:p14="http://schemas.microsoft.com/office/powerpoint/2010/main" val="164859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3B38C0-27BA-4358-9F22-FA54CCACC117}"/>
              </a:ext>
            </a:extLst>
          </p:cNvPr>
          <p:cNvPicPr>
            <a:picLocks noChangeAspect="1"/>
          </p:cNvPicPr>
          <p:nvPr/>
        </p:nvPicPr>
        <p:blipFill>
          <a:blip r:embed="rId2"/>
          <a:stretch>
            <a:fillRect/>
          </a:stretch>
        </p:blipFill>
        <p:spPr>
          <a:xfrm>
            <a:off x="3570642" y="1240346"/>
            <a:ext cx="8115231" cy="4377307"/>
          </a:xfrm>
          <a:prstGeom prst="rect">
            <a:avLst/>
          </a:prstGeom>
        </p:spPr>
      </p:pic>
      <p:sp>
        <p:nvSpPr>
          <p:cNvPr id="2" name="Title 1">
            <a:extLst>
              <a:ext uri="{FF2B5EF4-FFF2-40B4-BE49-F238E27FC236}">
                <a16:creationId xmlns:a16="http://schemas.microsoft.com/office/drawing/2014/main" id="{F73BB95F-D484-4363-834E-B1327ED5FDDB}"/>
              </a:ext>
            </a:extLst>
          </p:cNvPr>
          <p:cNvSpPr>
            <a:spLocks noGrp="1"/>
          </p:cNvSpPr>
          <p:nvPr>
            <p:ph type="title"/>
          </p:nvPr>
        </p:nvSpPr>
        <p:spPr/>
        <p:txBody>
          <a:bodyPr/>
          <a:lstStyle/>
          <a:p>
            <a:r>
              <a:rPr lang="en-US"/>
              <a:t>Example Latex</a:t>
            </a:r>
            <a:endParaRPr lang="en-US" dirty="0"/>
          </a:p>
        </p:txBody>
      </p:sp>
      <p:sp>
        <p:nvSpPr>
          <p:cNvPr id="4" name="Text Placeholder 3">
            <a:extLst>
              <a:ext uri="{FF2B5EF4-FFF2-40B4-BE49-F238E27FC236}">
                <a16:creationId xmlns:a16="http://schemas.microsoft.com/office/drawing/2014/main" id="{FE8E7AC9-4C0A-40C0-AA79-1CCDE6B4727D}"/>
              </a:ext>
            </a:extLst>
          </p:cNvPr>
          <p:cNvSpPr>
            <a:spLocks noGrp="1"/>
          </p:cNvSpPr>
          <p:nvPr>
            <p:ph type="body" sz="half" idx="2"/>
          </p:nvPr>
        </p:nvSpPr>
        <p:spPr/>
        <p:txBody>
          <a:bodyPr/>
          <a:lstStyle/>
          <a:p>
            <a:r>
              <a:rPr lang="en-US"/>
              <a:t>Run 1/3</a:t>
            </a:r>
            <a:endParaRPr lang="en-US" dirty="0"/>
          </a:p>
        </p:txBody>
      </p:sp>
    </p:spTree>
    <p:extLst>
      <p:ext uri="{BB962C8B-B14F-4D97-AF65-F5344CB8AC3E}">
        <p14:creationId xmlns:p14="http://schemas.microsoft.com/office/powerpoint/2010/main" val="184051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918F91-2F80-4E69-88C7-C3FC21034DB1}"/>
              </a:ext>
            </a:extLst>
          </p:cNvPr>
          <p:cNvPicPr>
            <a:picLocks noChangeAspect="1"/>
          </p:cNvPicPr>
          <p:nvPr/>
        </p:nvPicPr>
        <p:blipFill>
          <a:blip r:embed="rId2"/>
          <a:stretch>
            <a:fillRect/>
          </a:stretch>
        </p:blipFill>
        <p:spPr>
          <a:xfrm>
            <a:off x="3570644" y="1240346"/>
            <a:ext cx="8042236" cy="4377307"/>
          </a:xfrm>
          <a:prstGeom prst="rect">
            <a:avLst/>
          </a:prstGeom>
        </p:spPr>
      </p:pic>
      <p:sp>
        <p:nvSpPr>
          <p:cNvPr id="2" name="Title 1">
            <a:extLst>
              <a:ext uri="{FF2B5EF4-FFF2-40B4-BE49-F238E27FC236}">
                <a16:creationId xmlns:a16="http://schemas.microsoft.com/office/drawing/2014/main" id="{F73BB95F-D484-4363-834E-B1327ED5FDDB}"/>
              </a:ext>
            </a:extLst>
          </p:cNvPr>
          <p:cNvSpPr>
            <a:spLocks noGrp="1"/>
          </p:cNvSpPr>
          <p:nvPr>
            <p:ph type="title"/>
          </p:nvPr>
        </p:nvSpPr>
        <p:spPr/>
        <p:txBody>
          <a:bodyPr/>
          <a:lstStyle/>
          <a:p>
            <a:r>
              <a:rPr lang="en-US" dirty="0"/>
              <a:t>Example Latex + Hairspray</a:t>
            </a:r>
          </a:p>
        </p:txBody>
      </p:sp>
      <p:sp>
        <p:nvSpPr>
          <p:cNvPr id="4" name="Text Placeholder 3">
            <a:extLst>
              <a:ext uri="{FF2B5EF4-FFF2-40B4-BE49-F238E27FC236}">
                <a16:creationId xmlns:a16="http://schemas.microsoft.com/office/drawing/2014/main" id="{FE8E7AC9-4C0A-40C0-AA79-1CCDE6B4727D}"/>
              </a:ext>
            </a:extLst>
          </p:cNvPr>
          <p:cNvSpPr>
            <a:spLocks noGrp="1"/>
          </p:cNvSpPr>
          <p:nvPr>
            <p:ph type="body" sz="half" idx="2"/>
          </p:nvPr>
        </p:nvSpPr>
        <p:spPr/>
        <p:txBody>
          <a:bodyPr/>
          <a:lstStyle/>
          <a:p>
            <a:r>
              <a:rPr lang="en-US" dirty="0"/>
              <a:t>Run 1/3</a:t>
            </a:r>
          </a:p>
        </p:txBody>
      </p:sp>
      <p:sp>
        <p:nvSpPr>
          <p:cNvPr id="7" name="TextBox 2">
            <a:extLst>
              <a:ext uri="{FF2B5EF4-FFF2-40B4-BE49-F238E27FC236}">
                <a16:creationId xmlns:a16="http://schemas.microsoft.com/office/drawing/2014/main" id="{FB733B69-EEA3-427B-B4D1-F8FE9FF504D7}"/>
              </a:ext>
            </a:extLst>
          </p:cNvPr>
          <p:cNvSpPr txBox="1"/>
          <p:nvPr/>
        </p:nvSpPr>
        <p:spPr>
          <a:xfrm>
            <a:off x="7396813" y="3273251"/>
            <a:ext cx="1467453" cy="311496"/>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dirty="0">
                <a:solidFill>
                  <a:schemeClr val="bg1"/>
                </a:solidFill>
              </a:rPr>
              <a:t>y = -0.216</a:t>
            </a:r>
            <a:r>
              <a:rPr lang="en-US" sz="1400" baseline="0" dirty="0">
                <a:solidFill>
                  <a:schemeClr val="bg1"/>
                </a:solidFill>
              </a:rPr>
              <a:t>x + 4.41</a:t>
            </a:r>
            <a:endParaRPr lang="en-US" sz="1400" dirty="0">
              <a:solidFill>
                <a:schemeClr val="bg1"/>
              </a:solidFill>
            </a:endParaRPr>
          </a:p>
        </p:txBody>
      </p:sp>
    </p:spTree>
    <p:extLst>
      <p:ext uri="{BB962C8B-B14F-4D97-AF65-F5344CB8AC3E}">
        <p14:creationId xmlns:p14="http://schemas.microsoft.com/office/powerpoint/2010/main" val="102134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095327-8F4E-4C7E-A314-FA911C3D4C66}"/>
              </a:ext>
            </a:extLst>
          </p:cNvPr>
          <p:cNvPicPr>
            <a:picLocks noChangeAspect="1"/>
          </p:cNvPicPr>
          <p:nvPr/>
        </p:nvPicPr>
        <p:blipFill>
          <a:blip r:embed="rId2"/>
          <a:stretch>
            <a:fillRect/>
          </a:stretch>
        </p:blipFill>
        <p:spPr>
          <a:xfrm>
            <a:off x="3570644" y="1240346"/>
            <a:ext cx="8042236" cy="4377307"/>
          </a:xfrm>
          <a:prstGeom prst="rect">
            <a:avLst/>
          </a:prstGeom>
        </p:spPr>
      </p:pic>
      <p:sp>
        <p:nvSpPr>
          <p:cNvPr id="2" name="Title 1">
            <a:extLst>
              <a:ext uri="{FF2B5EF4-FFF2-40B4-BE49-F238E27FC236}">
                <a16:creationId xmlns:a16="http://schemas.microsoft.com/office/drawing/2014/main" id="{F73BB95F-D484-4363-834E-B1327ED5FDDB}"/>
              </a:ext>
            </a:extLst>
          </p:cNvPr>
          <p:cNvSpPr>
            <a:spLocks noGrp="1"/>
          </p:cNvSpPr>
          <p:nvPr>
            <p:ph type="title"/>
          </p:nvPr>
        </p:nvSpPr>
        <p:spPr/>
        <p:txBody>
          <a:bodyPr/>
          <a:lstStyle/>
          <a:p>
            <a:r>
              <a:rPr lang="en-US" dirty="0"/>
              <a:t>Example Metallic</a:t>
            </a:r>
          </a:p>
        </p:txBody>
      </p:sp>
      <p:sp>
        <p:nvSpPr>
          <p:cNvPr id="4" name="Text Placeholder 3">
            <a:extLst>
              <a:ext uri="{FF2B5EF4-FFF2-40B4-BE49-F238E27FC236}">
                <a16:creationId xmlns:a16="http://schemas.microsoft.com/office/drawing/2014/main" id="{FE8E7AC9-4C0A-40C0-AA79-1CCDE6B4727D}"/>
              </a:ext>
            </a:extLst>
          </p:cNvPr>
          <p:cNvSpPr>
            <a:spLocks noGrp="1"/>
          </p:cNvSpPr>
          <p:nvPr>
            <p:ph type="body" sz="half" idx="2"/>
          </p:nvPr>
        </p:nvSpPr>
        <p:spPr/>
        <p:txBody>
          <a:bodyPr/>
          <a:lstStyle/>
          <a:p>
            <a:r>
              <a:rPr lang="en-US" dirty="0"/>
              <a:t>Run 6/8</a:t>
            </a:r>
          </a:p>
        </p:txBody>
      </p:sp>
    </p:spTree>
    <p:extLst>
      <p:ext uri="{BB962C8B-B14F-4D97-AF65-F5344CB8AC3E}">
        <p14:creationId xmlns:p14="http://schemas.microsoft.com/office/powerpoint/2010/main" val="195188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F53FCF-6571-4CE4-A020-EDBB9991EEA0}"/>
              </a:ext>
            </a:extLst>
          </p:cNvPr>
          <p:cNvPicPr>
            <a:picLocks noChangeAspect="1"/>
          </p:cNvPicPr>
          <p:nvPr/>
        </p:nvPicPr>
        <p:blipFill>
          <a:blip r:embed="rId2"/>
          <a:stretch>
            <a:fillRect/>
          </a:stretch>
        </p:blipFill>
        <p:spPr>
          <a:xfrm>
            <a:off x="3604260" y="1237136"/>
            <a:ext cx="8008620" cy="4380518"/>
          </a:xfrm>
          <a:prstGeom prst="rect">
            <a:avLst/>
          </a:prstGeom>
        </p:spPr>
      </p:pic>
      <p:sp>
        <p:nvSpPr>
          <p:cNvPr id="2" name="Title 1">
            <a:extLst>
              <a:ext uri="{FF2B5EF4-FFF2-40B4-BE49-F238E27FC236}">
                <a16:creationId xmlns:a16="http://schemas.microsoft.com/office/drawing/2014/main" id="{F73BB95F-D484-4363-834E-B1327ED5FDDB}"/>
              </a:ext>
            </a:extLst>
          </p:cNvPr>
          <p:cNvSpPr>
            <a:spLocks noGrp="1"/>
          </p:cNvSpPr>
          <p:nvPr>
            <p:ph type="title"/>
          </p:nvPr>
        </p:nvSpPr>
        <p:spPr/>
        <p:txBody>
          <a:bodyPr/>
          <a:lstStyle/>
          <a:p>
            <a:r>
              <a:rPr lang="en-US" dirty="0"/>
              <a:t>Example Pearlized</a:t>
            </a:r>
          </a:p>
        </p:txBody>
      </p:sp>
      <p:sp>
        <p:nvSpPr>
          <p:cNvPr id="4" name="Text Placeholder 3">
            <a:extLst>
              <a:ext uri="{FF2B5EF4-FFF2-40B4-BE49-F238E27FC236}">
                <a16:creationId xmlns:a16="http://schemas.microsoft.com/office/drawing/2014/main" id="{FE8E7AC9-4C0A-40C0-AA79-1CCDE6B4727D}"/>
              </a:ext>
            </a:extLst>
          </p:cNvPr>
          <p:cNvSpPr>
            <a:spLocks noGrp="1"/>
          </p:cNvSpPr>
          <p:nvPr>
            <p:ph type="body" sz="half" idx="2"/>
          </p:nvPr>
        </p:nvSpPr>
        <p:spPr/>
        <p:txBody>
          <a:bodyPr/>
          <a:lstStyle/>
          <a:p>
            <a:r>
              <a:rPr lang="en-US" dirty="0"/>
              <a:t>Run 3/3</a:t>
            </a:r>
          </a:p>
        </p:txBody>
      </p:sp>
    </p:spTree>
    <p:extLst>
      <p:ext uri="{BB962C8B-B14F-4D97-AF65-F5344CB8AC3E}">
        <p14:creationId xmlns:p14="http://schemas.microsoft.com/office/powerpoint/2010/main" val="16797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F011D9-9860-4B71-AC5A-742D90AAF2ED}"/>
              </a:ext>
            </a:extLst>
          </p:cNvPr>
          <p:cNvPicPr>
            <a:picLocks noChangeAspect="1"/>
          </p:cNvPicPr>
          <p:nvPr/>
        </p:nvPicPr>
        <p:blipFill>
          <a:blip r:embed="rId2"/>
          <a:stretch>
            <a:fillRect/>
          </a:stretch>
        </p:blipFill>
        <p:spPr>
          <a:xfrm>
            <a:off x="3649980" y="1238742"/>
            <a:ext cx="7917180" cy="4380518"/>
          </a:xfrm>
          <a:prstGeom prst="rect">
            <a:avLst/>
          </a:prstGeom>
        </p:spPr>
      </p:pic>
      <p:sp>
        <p:nvSpPr>
          <p:cNvPr id="2" name="Title 1">
            <a:extLst>
              <a:ext uri="{FF2B5EF4-FFF2-40B4-BE49-F238E27FC236}">
                <a16:creationId xmlns:a16="http://schemas.microsoft.com/office/drawing/2014/main" id="{F73BB95F-D484-4363-834E-B1327ED5FDDB}"/>
              </a:ext>
            </a:extLst>
          </p:cNvPr>
          <p:cNvSpPr>
            <a:spLocks noGrp="1"/>
          </p:cNvSpPr>
          <p:nvPr>
            <p:ph type="title"/>
          </p:nvPr>
        </p:nvSpPr>
        <p:spPr/>
        <p:txBody>
          <a:bodyPr/>
          <a:lstStyle/>
          <a:p>
            <a:r>
              <a:rPr lang="en-US" dirty="0"/>
              <a:t>Example Mylar</a:t>
            </a:r>
          </a:p>
        </p:txBody>
      </p:sp>
      <p:sp>
        <p:nvSpPr>
          <p:cNvPr id="4" name="Text Placeholder 3">
            <a:extLst>
              <a:ext uri="{FF2B5EF4-FFF2-40B4-BE49-F238E27FC236}">
                <a16:creationId xmlns:a16="http://schemas.microsoft.com/office/drawing/2014/main" id="{FE8E7AC9-4C0A-40C0-AA79-1CCDE6B4727D}"/>
              </a:ext>
            </a:extLst>
          </p:cNvPr>
          <p:cNvSpPr>
            <a:spLocks noGrp="1"/>
          </p:cNvSpPr>
          <p:nvPr>
            <p:ph type="body" sz="half" idx="2"/>
          </p:nvPr>
        </p:nvSpPr>
        <p:spPr/>
        <p:txBody>
          <a:bodyPr/>
          <a:lstStyle/>
          <a:p>
            <a:r>
              <a:rPr lang="en-US" dirty="0"/>
              <a:t>Run 1/3</a:t>
            </a:r>
          </a:p>
        </p:txBody>
      </p:sp>
    </p:spTree>
    <p:extLst>
      <p:ext uri="{BB962C8B-B14F-4D97-AF65-F5344CB8AC3E}">
        <p14:creationId xmlns:p14="http://schemas.microsoft.com/office/powerpoint/2010/main" val="390913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54C990-9493-43C5-A08F-2B9A55F7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76A2F0-4868-448D-8624-668A960A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solidFill>
              <a:srgbClr val="FE970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 line chart&#10;&#10;Description automatically generated">
            <a:extLst>
              <a:ext uri="{FF2B5EF4-FFF2-40B4-BE49-F238E27FC236}">
                <a16:creationId xmlns:a16="http://schemas.microsoft.com/office/drawing/2014/main" id="{C6C69CBD-CCC9-4D13-9BD0-DE2D38470392}"/>
              </a:ext>
            </a:extLst>
          </p:cNvPr>
          <p:cNvPicPr>
            <a:picLocks noChangeAspect="1"/>
          </p:cNvPicPr>
          <p:nvPr/>
        </p:nvPicPr>
        <p:blipFill>
          <a:blip r:embed="rId2"/>
          <a:stretch>
            <a:fillRect/>
          </a:stretch>
        </p:blipFill>
        <p:spPr>
          <a:xfrm>
            <a:off x="1647414" y="804334"/>
            <a:ext cx="8897171" cy="5249332"/>
          </a:xfrm>
          <a:prstGeom prst="rect">
            <a:avLst/>
          </a:prstGeom>
        </p:spPr>
      </p:pic>
      <p:sp>
        <p:nvSpPr>
          <p:cNvPr id="6" name="TextBox 5">
            <a:extLst>
              <a:ext uri="{FF2B5EF4-FFF2-40B4-BE49-F238E27FC236}">
                <a16:creationId xmlns:a16="http://schemas.microsoft.com/office/drawing/2014/main" id="{D2C49D3C-44C7-4CB4-A789-ED4FB68078AD}"/>
              </a:ext>
            </a:extLst>
          </p:cNvPr>
          <p:cNvSpPr txBox="1"/>
          <p:nvPr/>
        </p:nvSpPr>
        <p:spPr>
          <a:xfrm>
            <a:off x="5225119" y="55364"/>
            <a:ext cx="1741759" cy="369332"/>
          </a:xfrm>
          <a:prstGeom prst="rect">
            <a:avLst/>
          </a:prstGeom>
          <a:noFill/>
        </p:spPr>
        <p:txBody>
          <a:bodyPr wrap="none" rtlCol="0">
            <a:spAutoFit/>
          </a:bodyPr>
          <a:lstStyle/>
          <a:p>
            <a:pPr algn="ctr"/>
            <a:r>
              <a:rPr lang="en-US" dirty="0"/>
              <a:t>Summary Graph</a:t>
            </a:r>
          </a:p>
        </p:txBody>
      </p:sp>
    </p:spTree>
    <p:extLst>
      <p:ext uri="{BB962C8B-B14F-4D97-AF65-F5344CB8AC3E}">
        <p14:creationId xmlns:p14="http://schemas.microsoft.com/office/powerpoint/2010/main" val="76815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5" name="Rectangle 24">
            <a:extLst>
              <a:ext uri="{FF2B5EF4-FFF2-40B4-BE49-F238E27FC236}">
                <a16:creationId xmlns:a16="http://schemas.microsoft.com/office/drawing/2014/main" id="{64D545DB-8A58-4FDC-8FF8-F99D917C3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F02532-0429-47BE-B7D5-89B31C0C8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CF775C3-EB82-4647-B108-A623F77C4A80}"/>
              </a:ext>
            </a:extLst>
          </p:cNvPr>
          <p:cNvSpPr txBox="1"/>
          <p:nvPr/>
        </p:nvSpPr>
        <p:spPr>
          <a:xfrm>
            <a:off x="8389648" y="1123837"/>
            <a:ext cx="2947482" cy="460118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spc="-60">
                <a:solidFill>
                  <a:srgbClr val="FFFFFF"/>
                </a:solidFill>
                <a:latin typeface="+mj-lt"/>
                <a:ea typeface="+mj-ea"/>
                <a:cs typeface="+mj-cs"/>
              </a:rPr>
              <a:t>Conclusion</a:t>
            </a:r>
          </a:p>
        </p:txBody>
      </p:sp>
      <p:sp>
        <p:nvSpPr>
          <p:cNvPr id="2" name="TextBox 1">
            <a:extLst>
              <a:ext uri="{FF2B5EF4-FFF2-40B4-BE49-F238E27FC236}">
                <a16:creationId xmlns:a16="http://schemas.microsoft.com/office/drawing/2014/main" id="{9B67B719-8597-4B63-A255-F6D0114775D6}"/>
              </a:ext>
            </a:extLst>
          </p:cNvPr>
          <p:cNvSpPr txBox="1"/>
          <p:nvPr/>
        </p:nvSpPr>
        <p:spPr>
          <a:xfrm>
            <a:off x="643466" y="864108"/>
            <a:ext cx="6987135" cy="5120640"/>
          </a:xfrm>
          <a:prstGeom prst="rect">
            <a:avLst/>
          </a:prstGeom>
        </p:spPr>
        <p:txBody>
          <a:bodyPr vert="horz" lIns="91440" tIns="45720" rIns="91440" bIns="45720" rtlCol="0" anchor="ctr">
            <a:normAutofit/>
          </a:bodyPr>
          <a:lstStyle/>
          <a:p>
            <a:pPr defTabSz="914400">
              <a:lnSpc>
                <a:spcPct val="90000"/>
              </a:lnSpc>
              <a:spcAft>
                <a:spcPts val="600"/>
              </a:spcAft>
              <a:buClr>
                <a:schemeClr val="accent1"/>
              </a:buClr>
            </a:pPr>
            <a:r>
              <a:rPr lang="en-US" sz="1300" dirty="0"/>
              <a:t>	The hypothesis that if different types of balloons are used, and/or hair spray is applied to the surface of the balloons, then the rate of helium diffusion will differ was accepted. The rate of helium diffusion for metallic, latex, and pearlized balloons was found to follow an exponential decay pattern, with average decay rates of 7.0%/hour, 7.7%/hour, and 7.3%/hour respectively. Rates for mylar and </a:t>
            </a:r>
            <a:r>
              <a:rPr lang="en-US" sz="1300" dirty="0" err="1"/>
              <a:t>hairsprayed</a:t>
            </a:r>
            <a:r>
              <a:rPr lang="en-US" sz="1300" dirty="0"/>
              <a:t> latex followed a linear decay pattern, with average decay rates of -0.02 grams of lift/hour and -0.27 grams of lift/hour. It is worth noting that the application of hairspray to the latex balloon changed the decay pattern from exponential to linear.</a:t>
            </a:r>
          </a:p>
          <a:p>
            <a:pPr defTabSz="914400">
              <a:lnSpc>
                <a:spcPct val="90000"/>
              </a:lnSpc>
              <a:spcAft>
                <a:spcPts val="600"/>
              </a:spcAft>
              <a:buClr>
                <a:schemeClr val="accent1"/>
              </a:buClr>
            </a:pPr>
            <a:r>
              <a:rPr lang="en-US" sz="1300" dirty="0"/>
              <a:t>	A reasonable explanation as to why the different types of balloons have different decay patterns (exponential versus linear) is that the diffusion rate depends on the thickness of the barrier, which for latex balloons starts off thin and becomes thicker as the balloon deflates, continuously changing the diffusion rate, resulting in an exponential curve. In the case of mylar balloons and the hairspray coating around the latex balloons, however, the material is incapable of stretching and thus the thickness of the balloon’s barrier does not change throughout the duration of the experiment, resulting in a constant diffusion rate and a linear slope. Another thing to note about the mylar balloons is some interesting behavior that was observed for the first few days of each mylar run: the first day of readings showed an inconsistent decline, after which the readings would plateau for roughly another day, before continuing in a much more predictable linear decay (see the Example Mylar graph on slide 23). Future experimentation with mylar balloons under different conditions focusing on the first few days could help explain this behavior. As far as the </a:t>
            </a:r>
            <a:r>
              <a:rPr lang="en-US" sz="1300" dirty="0" err="1"/>
              <a:t>hairsprayed</a:t>
            </a:r>
            <a:r>
              <a:rPr lang="en-US" sz="1300" dirty="0"/>
              <a:t> latex balloons go, it was found that while the application of the hairspray decreased the decay rate, its significant increase to the weight of the balloon more than offset the decay rate, resulting in a balloon that failed faster. It is possible that there is an ideal amount of hairspray that can be applied which would result in a better performing latex balloon, however more experiments would need to be done to investigate.</a:t>
            </a:r>
          </a:p>
        </p:txBody>
      </p:sp>
      <p:sp>
        <p:nvSpPr>
          <p:cNvPr id="29" name="Rectangle 28">
            <a:extLst>
              <a:ext uri="{FF2B5EF4-FFF2-40B4-BE49-F238E27FC236}">
                <a16:creationId xmlns:a16="http://schemas.microsoft.com/office/drawing/2014/main" id="{E3401C9A-B20D-42B0-B7C0-0E4D1CE58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5231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7" name="Rectangle 8">
            <a:extLst>
              <a:ext uri="{FF2B5EF4-FFF2-40B4-BE49-F238E27FC236}">
                <a16:creationId xmlns:a16="http://schemas.microsoft.com/office/drawing/2014/main" id="{76B2CBBB-AF1C-447A-BF6F-B18A7233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10">
            <a:extLst>
              <a:ext uri="{FF2B5EF4-FFF2-40B4-BE49-F238E27FC236}">
                <a16:creationId xmlns:a16="http://schemas.microsoft.com/office/drawing/2014/main" id="{45C497D1-E12B-468D-8A3E-DA12159B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86A2FFA7-AD1B-4F18-ADD0-77D4CAEC3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4" descr="Close - up of a page&#10;&#10;Description automatically generated with low confidence">
            <a:extLst>
              <a:ext uri="{FF2B5EF4-FFF2-40B4-BE49-F238E27FC236}">
                <a16:creationId xmlns:a16="http://schemas.microsoft.com/office/drawing/2014/main" id="{D15E9888-5C0F-4960-B79A-3DF767D526C8}"/>
              </a:ext>
            </a:extLst>
          </p:cNvPr>
          <p:cNvPicPr>
            <a:picLocks noChangeAspect="1"/>
          </p:cNvPicPr>
          <p:nvPr/>
        </p:nvPicPr>
        <p:blipFill rotWithShape="1">
          <a:blip r:embed="rId2"/>
          <a:srcRect t="13518" r="-1" b="2191"/>
          <a:stretch/>
        </p:blipFill>
        <p:spPr>
          <a:xfrm>
            <a:off x="20" y="1"/>
            <a:ext cx="12188932" cy="6858000"/>
          </a:xfrm>
          <a:prstGeom prst="rect">
            <a:avLst/>
          </a:prstGeom>
        </p:spPr>
      </p:pic>
      <p:sp>
        <p:nvSpPr>
          <p:cNvPr id="40" name="Rectangle 14">
            <a:extLst>
              <a:ext uri="{FF2B5EF4-FFF2-40B4-BE49-F238E27FC236}">
                <a16:creationId xmlns:a16="http://schemas.microsoft.com/office/drawing/2014/main" id="{353ADD76-2BDE-4B34-BBF2-F6E3C0DDA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4C04CFFF-8AE1-4F26-90C1-015210CCB832}"/>
              </a:ext>
            </a:extLst>
          </p:cNvPr>
          <p:cNvSpPr txBox="1"/>
          <p:nvPr/>
        </p:nvSpPr>
        <p:spPr>
          <a:xfrm>
            <a:off x="300688" y="1946121"/>
            <a:ext cx="6451109" cy="3833893"/>
          </a:xfrm>
          <a:prstGeom prst="rect">
            <a:avLst/>
          </a:prstGeom>
        </p:spPr>
        <p:txBody>
          <a:bodyPr vert="horz" lIns="91440" tIns="45720" rIns="91440" bIns="45720" rtlCol="0" anchor="t">
            <a:normAutofit/>
          </a:bodyPr>
          <a:lstStyle/>
          <a:p>
            <a:pPr indent="-182880" defTabSz="914400">
              <a:lnSpc>
                <a:spcPct val="90000"/>
              </a:lnSpc>
              <a:spcAft>
                <a:spcPts val="600"/>
              </a:spcAft>
              <a:buClr>
                <a:schemeClr val="accent1"/>
              </a:buClr>
              <a:buFont typeface="Wingdings 2" pitchFamily="18" charset="2"/>
              <a:buChar char=""/>
              <a:tabLst>
                <a:tab pos="1143000" algn="l"/>
              </a:tabLst>
            </a:pPr>
            <a:r>
              <a:rPr lang="en-US" dirty="0">
                <a:solidFill>
                  <a:srgbClr val="FFFFFF"/>
                </a:solidFill>
              </a:rPr>
              <a:t>	It was discovered during one of the early unused runs that the scale’s zero-point would become offset after leaving the scale on for extended periods of time. The original method of leaving the weight on the scale and taking readings had to be modified to accommodate for this error. The scale manufacturer was contacted, and at their advice, the process was changed to taking readings by removing the weight from the scale and powering it down between measurements, which ended up working, verified by weighing a known 50-gram weight.</a:t>
            </a:r>
          </a:p>
          <a:p>
            <a:pPr indent="-182880" defTabSz="914400">
              <a:lnSpc>
                <a:spcPct val="90000"/>
              </a:lnSpc>
              <a:spcAft>
                <a:spcPts val="600"/>
              </a:spcAft>
              <a:buClr>
                <a:schemeClr val="accent1"/>
              </a:buClr>
              <a:buFont typeface="Wingdings 2" pitchFamily="18" charset="2"/>
              <a:buChar char=""/>
              <a:tabLst>
                <a:tab pos="1143000" algn="l"/>
              </a:tabLst>
            </a:pPr>
            <a:r>
              <a:rPr lang="en-US" dirty="0">
                <a:solidFill>
                  <a:srgbClr val="FFFFFF"/>
                </a:solidFill>
              </a:rPr>
              <a:t>	One other potential error was possible temperature fluctuations, which could affect the diffusion rate of helium inside the balloons. The temperature was measured during a run to see if it influenced the measurements, but there were no detectable patterns.</a:t>
            </a:r>
          </a:p>
        </p:txBody>
      </p:sp>
      <p:sp>
        <p:nvSpPr>
          <p:cNvPr id="41" name="Rectangle 16">
            <a:extLst>
              <a:ext uri="{FF2B5EF4-FFF2-40B4-BE49-F238E27FC236}">
                <a16:creationId xmlns:a16="http://schemas.microsoft.com/office/drawing/2014/main" id="{E44BA2E8-EBF6-4D04-87F1-3F81C80AA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DACA2422-3506-4916-B8F7-045DD81DEF64}"/>
              </a:ext>
            </a:extLst>
          </p:cNvPr>
          <p:cNvSpPr txBox="1"/>
          <p:nvPr/>
        </p:nvSpPr>
        <p:spPr>
          <a:xfrm>
            <a:off x="300688" y="1252100"/>
            <a:ext cx="1923219" cy="461665"/>
          </a:xfrm>
          <a:prstGeom prst="rect">
            <a:avLst/>
          </a:prstGeom>
          <a:noFill/>
        </p:spPr>
        <p:txBody>
          <a:bodyPr wrap="none" rtlCol="0">
            <a:spAutoFit/>
          </a:bodyPr>
          <a:lstStyle/>
          <a:p>
            <a:pPr>
              <a:spcAft>
                <a:spcPts val="600"/>
              </a:spcAft>
            </a:pPr>
            <a:r>
              <a:rPr lang="en-US" sz="2400" dirty="0"/>
              <a:t>Error Analysis</a:t>
            </a:r>
          </a:p>
        </p:txBody>
      </p:sp>
    </p:spTree>
    <p:extLst>
      <p:ext uri="{BB962C8B-B14F-4D97-AF65-F5344CB8AC3E}">
        <p14:creationId xmlns:p14="http://schemas.microsoft.com/office/powerpoint/2010/main" val="261222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1922F-8A84-4F39-A938-D9F538EA1B31}"/>
              </a:ext>
            </a:extLst>
          </p:cNvPr>
          <p:cNvSpPr>
            <a:spLocks noGrp="1"/>
          </p:cNvSpPr>
          <p:nvPr>
            <p:ph type="title"/>
          </p:nvPr>
        </p:nvSpPr>
        <p:spPr>
          <a:xfrm>
            <a:off x="263983" y="1484906"/>
            <a:ext cx="2834640" cy="2377440"/>
          </a:xfrm>
        </p:spPr>
        <p:txBody>
          <a:bodyPr/>
          <a:lstStyle/>
          <a:p>
            <a:r>
              <a:rPr lang="en-US" dirty="0"/>
              <a:t>Work Cited</a:t>
            </a:r>
          </a:p>
        </p:txBody>
      </p:sp>
      <p:sp>
        <p:nvSpPr>
          <p:cNvPr id="3" name="Content Placeholder 2">
            <a:extLst>
              <a:ext uri="{FF2B5EF4-FFF2-40B4-BE49-F238E27FC236}">
                <a16:creationId xmlns:a16="http://schemas.microsoft.com/office/drawing/2014/main" id="{BF34E840-4B4B-4830-929B-C02A6311ABD4}"/>
              </a:ext>
            </a:extLst>
          </p:cNvPr>
          <p:cNvSpPr>
            <a:spLocks noGrp="1"/>
          </p:cNvSpPr>
          <p:nvPr>
            <p:ph idx="1"/>
          </p:nvPr>
        </p:nvSpPr>
        <p:spPr/>
        <p:txBody>
          <a:bodyPr/>
          <a:lstStyle/>
          <a:p>
            <a:r>
              <a:rPr lang="fr-FR" i="1" dirty="0">
                <a:effectLst/>
              </a:rPr>
              <a:t>Gaseous Diffusion</a:t>
            </a:r>
            <a:r>
              <a:rPr lang="fr-FR" dirty="0">
                <a:effectLst/>
              </a:rPr>
              <a:t>. www.dictionary.com/browse/gaseous-diffusion. </a:t>
            </a:r>
            <a:endParaRPr lang="en-US" dirty="0"/>
          </a:p>
          <a:p>
            <a:r>
              <a:rPr lang="en-US" dirty="0"/>
              <a:t>“Helium Balloon – Balloon Physics.” </a:t>
            </a:r>
            <a:r>
              <a:rPr lang="en-US" i="1" dirty="0"/>
              <a:t>YouTube</a:t>
            </a:r>
            <a:r>
              <a:rPr lang="en-US" dirty="0"/>
              <a:t>, uploaded by LabRat Scientific, 1 Mar. 2018, </a:t>
            </a:r>
            <a:r>
              <a:rPr lang="en-US" dirty="0">
                <a:hlinkClick r:id="rId2"/>
              </a:rPr>
              <a:t>https://www.youtube.com/watch?v=oaWjC_VDlqQ</a:t>
            </a:r>
            <a:r>
              <a:rPr lang="en-US" dirty="0"/>
              <a:t>.</a:t>
            </a:r>
          </a:p>
          <a:p>
            <a:r>
              <a:rPr lang="en-US" dirty="0"/>
              <a:t>Photo of </a:t>
            </a:r>
          </a:p>
        </p:txBody>
      </p:sp>
    </p:spTree>
    <p:extLst>
      <p:ext uri="{BB962C8B-B14F-4D97-AF65-F5344CB8AC3E}">
        <p14:creationId xmlns:p14="http://schemas.microsoft.com/office/powerpoint/2010/main" val="45227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F1DACE9-C8CF-4F8B-B318-495CCB818D21}"/>
              </a:ext>
            </a:extLst>
          </p:cNvPr>
          <p:cNvSpPr>
            <a:spLocks noGrp="1"/>
          </p:cNvSpPr>
          <p:nvPr>
            <p:ph type="title"/>
          </p:nvPr>
        </p:nvSpPr>
        <p:spPr>
          <a:xfrm>
            <a:off x="3722622" y="1298448"/>
            <a:ext cx="7187529" cy="2951819"/>
          </a:xfrm>
        </p:spPr>
        <p:txBody>
          <a:bodyPr vert="horz" lIns="91440" tIns="45720" rIns="91440" bIns="45720" rtlCol="0" anchor="b">
            <a:normAutofit/>
          </a:bodyPr>
          <a:lstStyle/>
          <a:p>
            <a:r>
              <a:rPr lang="en-US" sz="5800">
                <a:solidFill>
                  <a:srgbClr val="FFFFFF"/>
                </a:solidFill>
              </a:rPr>
              <a:t>Research</a:t>
            </a:r>
          </a:p>
        </p:txBody>
      </p:sp>
      <p:sp>
        <p:nvSpPr>
          <p:cNvPr id="18" name="Rectangle 17">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a:extLst>
              <a:ext uri="{FF2B5EF4-FFF2-40B4-BE49-F238E27FC236}">
                <a16:creationId xmlns:a16="http://schemas.microsoft.com/office/drawing/2014/main" id="{25C25A3D-6638-41C1-A4E2-1268F8827B32}"/>
              </a:ext>
            </a:extLst>
          </p:cNvPr>
          <p:cNvSpPr>
            <a:spLocks noGrp="1"/>
          </p:cNvSpPr>
          <p:nvPr>
            <p:ph type="body" idx="1"/>
          </p:nvPr>
        </p:nvSpPr>
        <p:spPr>
          <a:xfrm>
            <a:off x="3722622" y="5006151"/>
            <a:ext cx="7187529" cy="768116"/>
          </a:xfrm>
        </p:spPr>
        <p:txBody>
          <a:bodyPr vert="horz" lIns="91440" tIns="45720" rIns="91440" bIns="45720" rtlCol="0" anchor="t">
            <a:normAutofit/>
          </a:bodyPr>
          <a:lstStyle/>
          <a:p>
            <a:r>
              <a:rPr lang="en-US" sz="1500" dirty="0">
                <a:solidFill>
                  <a:schemeClr val="tx1"/>
                </a:solidFill>
              </a:rPr>
              <a:t>There are several concepts that needed to be researched in order to interpret the results of the experiment. These topics are discussed in the proceeding slides.</a:t>
            </a:r>
          </a:p>
        </p:txBody>
      </p:sp>
    </p:spTree>
    <p:extLst>
      <p:ext uri="{BB962C8B-B14F-4D97-AF65-F5344CB8AC3E}">
        <p14:creationId xmlns:p14="http://schemas.microsoft.com/office/powerpoint/2010/main" val="184223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A9DEE5E-4BEC-4F76-AD93-0C7A42B6E99A}"/>
              </a:ext>
            </a:extLst>
          </p:cNvPr>
          <p:cNvSpPr>
            <a:spLocks noGrp="1"/>
          </p:cNvSpPr>
          <p:nvPr>
            <p:ph type="title"/>
          </p:nvPr>
        </p:nvSpPr>
        <p:spPr>
          <a:xfrm>
            <a:off x="494260" y="1683144"/>
            <a:ext cx="2774922" cy="3491712"/>
          </a:xfrm>
        </p:spPr>
        <p:txBody>
          <a:bodyPr>
            <a:normAutofit/>
          </a:bodyPr>
          <a:lstStyle/>
          <a:p>
            <a:r>
              <a:rPr lang="en-US" dirty="0"/>
              <a:t>Law of Buoyancy  – Why Helium Balloons Float</a:t>
            </a:r>
          </a:p>
        </p:txBody>
      </p:sp>
      <p:sp>
        <p:nvSpPr>
          <p:cNvPr id="3" name="Content Placeholder 2">
            <a:extLst>
              <a:ext uri="{FF2B5EF4-FFF2-40B4-BE49-F238E27FC236}">
                <a16:creationId xmlns:a16="http://schemas.microsoft.com/office/drawing/2014/main" id="{636C37FE-E0F5-4950-89A7-253068DDD3F2}"/>
              </a:ext>
            </a:extLst>
          </p:cNvPr>
          <p:cNvSpPr>
            <a:spLocks noGrp="1"/>
          </p:cNvSpPr>
          <p:nvPr>
            <p:ph idx="1"/>
          </p:nvPr>
        </p:nvSpPr>
        <p:spPr>
          <a:xfrm>
            <a:off x="4361606" y="1683143"/>
            <a:ext cx="6627377" cy="3491713"/>
          </a:xfrm>
        </p:spPr>
        <p:txBody>
          <a:bodyPr>
            <a:normAutofit/>
          </a:bodyPr>
          <a:lstStyle/>
          <a:p>
            <a:r>
              <a:rPr lang="en-US" dirty="0"/>
              <a:t>For a balloon to travel upwards, it must have more force pushing up on it than down. The opposite is true for a balloon to travel downwards (Helium).</a:t>
            </a:r>
          </a:p>
          <a:p>
            <a:r>
              <a:rPr lang="en-US" dirty="0"/>
              <a:t>The reason a helium balloon floats is because the pressure of the air above it is less than the pressure of the air below it. This difference in pressure results in a net upwards force on the balloon, which causes the balloon to float, as helium is light enough so that the upwards/buoyancy force is greater than the gravitational pull downward (Helium).</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2195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A9DEE5E-4BEC-4F76-AD93-0C7A42B6E99A}"/>
              </a:ext>
            </a:extLst>
          </p:cNvPr>
          <p:cNvSpPr>
            <a:spLocks noGrp="1"/>
          </p:cNvSpPr>
          <p:nvPr>
            <p:ph type="title"/>
          </p:nvPr>
        </p:nvSpPr>
        <p:spPr>
          <a:xfrm>
            <a:off x="494260" y="1683144"/>
            <a:ext cx="2774922" cy="3491712"/>
          </a:xfrm>
        </p:spPr>
        <p:txBody>
          <a:bodyPr>
            <a:normAutofit/>
          </a:bodyPr>
          <a:lstStyle/>
          <a:p>
            <a:r>
              <a:rPr lang="en-US" sz="3200" dirty="0"/>
              <a:t>Exponential Decay/Growth</a:t>
            </a:r>
          </a:p>
        </p:txBody>
      </p:sp>
      <p:sp>
        <p:nvSpPr>
          <p:cNvPr id="3" name="Content Placeholder 2">
            <a:extLst>
              <a:ext uri="{FF2B5EF4-FFF2-40B4-BE49-F238E27FC236}">
                <a16:creationId xmlns:a16="http://schemas.microsoft.com/office/drawing/2014/main" id="{636C37FE-E0F5-4950-89A7-253068DDD3F2}"/>
              </a:ext>
            </a:extLst>
          </p:cNvPr>
          <p:cNvSpPr>
            <a:spLocks noGrp="1"/>
          </p:cNvSpPr>
          <p:nvPr>
            <p:ph idx="1"/>
          </p:nvPr>
        </p:nvSpPr>
        <p:spPr>
          <a:xfrm>
            <a:off x="4361606" y="1683143"/>
            <a:ext cx="6627377" cy="3491713"/>
          </a:xfrm>
        </p:spPr>
        <p:txBody>
          <a:bodyPr>
            <a:normAutofit/>
          </a:bodyPr>
          <a:lstStyle/>
          <a:p>
            <a:r>
              <a:rPr lang="en-US" dirty="0"/>
              <a:t>Exponential decay/growth is when a number decreases/increases by a set percent over constant intervals. An example of exponential decay would be atmospheric pressure, which decreases at around 12% for every 1000 meters. An example of exponential growth would be a population which grows at a rate of 50% every year.</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7322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A9DEE5E-4BEC-4F76-AD93-0C7A42B6E99A}"/>
              </a:ext>
            </a:extLst>
          </p:cNvPr>
          <p:cNvSpPr>
            <a:spLocks noGrp="1"/>
          </p:cNvSpPr>
          <p:nvPr>
            <p:ph type="title"/>
          </p:nvPr>
        </p:nvSpPr>
        <p:spPr>
          <a:xfrm>
            <a:off x="494260" y="1683144"/>
            <a:ext cx="2774922" cy="3491712"/>
          </a:xfrm>
        </p:spPr>
        <p:txBody>
          <a:bodyPr>
            <a:normAutofit/>
          </a:bodyPr>
          <a:lstStyle/>
          <a:p>
            <a:r>
              <a:rPr lang="en-US" dirty="0"/>
              <a:t>Exponential Formula</a:t>
            </a:r>
          </a:p>
        </p:txBody>
      </p:sp>
      <p:sp>
        <p:nvSpPr>
          <p:cNvPr id="3" name="Content Placeholder 2">
            <a:extLst>
              <a:ext uri="{FF2B5EF4-FFF2-40B4-BE49-F238E27FC236}">
                <a16:creationId xmlns:a16="http://schemas.microsoft.com/office/drawing/2014/main" id="{636C37FE-E0F5-4950-89A7-253068DDD3F2}"/>
              </a:ext>
            </a:extLst>
          </p:cNvPr>
          <p:cNvSpPr>
            <a:spLocks noGrp="1"/>
          </p:cNvSpPr>
          <p:nvPr>
            <p:ph idx="1"/>
          </p:nvPr>
        </p:nvSpPr>
        <p:spPr>
          <a:xfrm>
            <a:off x="4300646" y="158267"/>
            <a:ext cx="6627377" cy="3491713"/>
          </a:xfrm>
        </p:spPr>
        <p:txBody>
          <a:bodyPr>
            <a:normAutofit/>
          </a:bodyPr>
          <a:lstStyle/>
          <a:p>
            <a:r>
              <a:rPr lang="en-US" dirty="0"/>
              <a:t>Exponential equations can be represented by the following formula:</a:t>
            </a:r>
          </a:p>
          <a:p>
            <a:pPr marL="960120" lvl="2" indent="0">
              <a:buNone/>
            </a:pPr>
            <a:r>
              <a:rPr lang="en-US" i="1" dirty="0"/>
              <a:t>f(x)=b(1+r)</a:t>
            </a:r>
            <a:r>
              <a:rPr lang="en-US" sz="2400" i="1" baseline="30000" dirty="0"/>
              <a:t>x</a:t>
            </a:r>
          </a:p>
          <a:p>
            <a:r>
              <a:rPr lang="en-US" sz="2800" baseline="30000" dirty="0"/>
              <a:t>In which</a:t>
            </a:r>
            <a:r>
              <a:rPr lang="en-US" sz="2800" i="1" baseline="30000" dirty="0"/>
              <a:t> x </a:t>
            </a:r>
            <a:r>
              <a:rPr lang="en-US" sz="2800" baseline="30000" dirty="0"/>
              <a:t>is the number of intervals, </a:t>
            </a:r>
            <a:r>
              <a:rPr lang="en-US" sz="2800" i="1" baseline="30000" dirty="0"/>
              <a:t>b</a:t>
            </a:r>
            <a:r>
              <a:rPr lang="en-US" sz="2800" baseline="30000" dirty="0"/>
              <a:t> is the initial value, and </a:t>
            </a:r>
            <a:r>
              <a:rPr lang="en-US" sz="2800" i="1" baseline="30000" dirty="0"/>
              <a:t>r</a:t>
            </a:r>
            <a:r>
              <a:rPr lang="en-US" sz="2800" baseline="30000" dirty="0"/>
              <a:t> is the rate of growth or decay.</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D9C19827-BDCF-49CC-944A-3CF90AD64090}"/>
              </a:ext>
            </a:extLst>
          </p:cNvPr>
          <p:cNvPicPr>
            <a:picLocks noChangeAspect="1"/>
          </p:cNvPicPr>
          <p:nvPr/>
        </p:nvPicPr>
        <p:blipFill>
          <a:blip r:embed="rId2"/>
          <a:stretch>
            <a:fillRect/>
          </a:stretch>
        </p:blipFill>
        <p:spPr>
          <a:xfrm>
            <a:off x="5325087" y="2935104"/>
            <a:ext cx="4578493" cy="2755631"/>
          </a:xfrm>
          <a:prstGeom prst="rect">
            <a:avLst/>
          </a:prstGeom>
        </p:spPr>
      </p:pic>
    </p:spTree>
    <p:extLst>
      <p:ext uri="{BB962C8B-B14F-4D97-AF65-F5344CB8AC3E}">
        <p14:creationId xmlns:p14="http://schemas.microsoft.com/office/powerpoint/2010/main" val="183032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A9DEE5E-4BEC-4F76-AD93-0C7A42B6E99A}"/>
              </a:ext>
            </a:extLst>
          </p:cNvPr>
          <p:cNvSpPr>
            <a:spLocks noGrp="1"/>
          </p:cNvSpPr>
          <p:nvPr>
            <p:ph type="title"/>
          </p:nvPr>
        </p:nvSpPr>
        <p:spPr>
          <a:xfrm>
            <a:off x="494260" y="1683144"/>
            <a:ext cx="2774922" cy="3491712"/>
          </a:xfrm>
        </p:spPr>
        <p:txBody>
          <a:bodyPr>
            <a:normAutofit/>
          </a:bodyPr>
          <a:lstStyle/>
          <a:p>
            <a:r>
              <a:rPr lang="en-US" sz="2800" dirty="0"/>
              <a:t>Linear Decrease/Increase</a:t>
            </a:r>
          </a:p>
        </p:txBody>
      </p:sp>
      <p:sp>
        <p:nvSpPr>
          <p:cNvPr id="3" name="Content Placeholder 2">
            <a:extLst>
              <a:ext uri="{FF2B5EF4-FFF2-40B4-BE49-F238E27FC236}">
                <a16:creationId xmlns:a16="http://schemas.microsoft.com/office/drawing/2014/main" id="{636C37FE-E0F5-4950-89A7-253068DDD3F2}"/>
              </a:ext>
            </a:extLst>
          </p:cNvPr>
          <p:cNvSpPr>
            <a:spLocks noGrp="1"/>
          </p:cNvSpPr>
          <p:nvPr>
            <p:ph idx="1"/>
          </p:nvPr>
        </p:nvSpPr>
        <p:spPr>
          <a:xfrm>
            <a:off x="4361606" y="1683143"/>
            <a:ext cx="6627377" cy="3491713"/>
          </a:xfrm>
        </p:spPr>
        <p:txBody>
          <a:bodyPr>
            <a:normAutofit/>
          </a:bodyPr>
          <a:lstStyle/>
          <a:p>
            <a:r>
              <a:rPr lang="en-US" dirty="0"/>
              <a:t>Linear decrease/increase is when a number decreases/increases by a set amount over constant intervals. An example of linear increase would be the distance traveled in a car moving at a constant speed measured every 10 minutes. An example of linear decrease would be the distance to the destination of the car mentioned previously.</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832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A9DEE5E-4BEC-4F76-AD93-0C7A42B6E99A}"/>
              </a:ext>
            </a:extLst>
          </p:cNvPr>
          <p:cNvSpPr>
            <a:spLocks noGrp="1"/>
          </p:cNvSpPr>
          <p:nvPr>
            <p:ph type="title"/>
          </p:nvPr>
        </p:nvSpPr>
        <p:spPr>
          <a:xfrm>
            <a:off x="494260" y="1683144"/>
            <a:ext cx="2774922" cy="3491712"/>
          </a:xfrm>
        </p:spPr>
        <p:txBody>
          <a:bodyPr>
            <a:normAutofit/>
          </a:bodyPr>
          <a:lstStyle/>
          <a:p>
            <a:r>
              <a:rPr lang="en-US"/>
              <a:t>Linear Formula</a:t>
            </a:r>
            <a:endParaRPr lang="en-US" dirty="0"/>
          </a:p>
        </p:txBody>
      </p:sp>
      <p:sp>
        <p:nvSpPr>
          <p:cNvPr id="3" name="Content Placeholder 2">
            <a:extLst>
              <a:ext uri="{FF2B5EF4-FFF2-40B4-BE49-F238E27FC236}">
                <a16:creationId xmlns:a16="http://schemas.microsoft.com/office/drawing/2014/main" id="{636C37FE-E0F5-4950-89A7-253068DDD3F2}"/>
              </a:ext>
            </a:extLst>
          </p:cNvPr>
          <p:cNvSpPr>
            <a:spLocks noGrp="1"/>
          </p:cNvSpPr>
          <p:nvPr>
            <p:ph idx="1"/>
          </p:nvPr>
        </p:nvSpPr>
        <p:spPr>
          <a:xfrm>
            <a:off x="4300646" y="158267"/>
            <a:ext cx="6627377" cy="3491713"/>
          </a:xfrm>
        </p:spPr>
        <p:txBody>
          <a:bodyPr>
            <a:normAutofit/>
          </a:bodyPr>
          <a:lstStyle/>
          <a:p>
            <a:r>
              <a:rPr lang="en-US"/>
              <a:t>Linear equations can be represented by the following formula:</a:t>
            </a:r>
          </a:p>
          <a:p>
            <a:pPr marL="960120" lvl="2" indent="0">
              <a:buNone/>
            </a:pPr>
            <a:r>
              <a:rPr lang="en-US" sz="2400" i="1" baseline="30000"/>
              <a:t>y=m(x)+b</a:t>
            </a:r>
          </a:p>
          <a:p>
            <a:r>
              <a:rPr lang="en-US" sz="2800" baseline="30000"/>
              <a:t>In which</a:t>
            </a:r>
            <a:r>
              <a:rPr lang="en-US" sz="2800" i="1" baseline="30000"/>
              <a:t> x </a:t>
            </a:r>
            <a:r>
              <a:rPr lang="en-US" sz="2800" baseline="30000"/>
              <a:t>is the number of intervals, </a:t>
            </a:r>
            <a:r>
              <a:rPr lang="en-US" sz="2800" i="1" baseline="30000"/>
              <a:t>b</a:t>
            </a:r>
            <a:r>
              <a:rPr lang="en-US" sz="2800" baseline="30000"/>
              <a:t> is the initial value, and </a:t>
            </a:r>
            <a:r>
              <a:rPr lang="en-US" sz="2800" i="1" baseline="30000"/>
              <a:t>m</a:t>
            </a:r>
            <a:r>
              <a:rPr lang="en-US" sz="2800" baseline="30000"/>
              <a:t> is the slope.</a:t>
            </a:r>
            <a:endParaRPr lang="en-US" sz="2800" baseline="30000" dirty="0"/>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639830E5-8CCF-48B6-8BBD-FA3C0DE2F02F}"/>
              </a:ext>
            </a:extLst>
          </p:cNvPr>
          <p:cNvPicPr>
            <a:picLocks noChangeAspect="1"/>
          </p:cNvPicPr>
          <p:nvPr/>
        </p:nvPicPr>
        <p:blipFill>
          <a:blip r:embed="rId2"/>
          <a:stretch>
            <a:fillRect/>
          </a:stretch>
        </p:blipFill>
        <p:spPr>
          <a:xfrm>
            <a:off x="5277533" y="2933351"/>
            <a:ext cx="4584589" cy="2755631"/>
          </a:xfrm>
          <a:prstGeom prst="rect">
            <a:avLst/>
          </a:prstGeom>
        </p:spPr>
      </p:pic>
    </p:spTree>
    <p:extLst>
      <p:ext uri="{BB962C8B-B14F-4D97-AF65-F5344CB8AC3E}">
        <p14:creationId xmlns:p14="http://schemas.microsoft.com/office/powerpoint/2010/main" val="412635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A9DEE5E-4BEC-4F76-AD93-0C7A42B6E99A}"/>
              </a:ext>
            </a:extLst>
          </p:cNvPr>
          <p:cNvSpPr>
            <a:spLocks noGrp="1"/>
          </p:cNvSpPr>
          <p:nvPr>
            <p:ph type="title"/>
          </p:nvPr>
        </p:nvSpPr>
        <p:spPr>
          <a:xfrm>
            <a:off x="494260" y="1683144"/>
            <a:ext cx="2774922" cy="3491712"/>
          </a:xfrm>
        </p:spPr>
        <p:txBody>
          <a:bodyPr>
            <a:normAutofit/>
          </a:bodyPr>
          <a:lstStyle/>
          <a:p>
            <a:r>
              <a:rPr lang="en-US" dirty="0"/>
              <a:t>Gas Diffusion</a:t>
            </a:r>
          </a:p>
        </p:txBody>
      </p:sp>
      <p:sp>
        <p:nvSpPr>
          <p:cNvPr id="3" name="Content Placeholder 2">
            <a:extLst>
              <a:ext uri="{FF2B5EF4-FFF2-40B4-BE49-F238E27FC236}">
                <a16:creationId xmlns:a16="http://schemas.microsoft.com/office/drawing/2014/main" id="{636C37FE-E0F5-4950-89A7-253068DDD3F2}"/>
              </a:ext>
            </a:extLst>
          </p:cNvPr>
          <p:cNvSpPr>
            <a:spLocks noGrp="1"/>
          </p:cNvSpPr>
          <p:nvPr>
            <p:ph idx="1"/>
          </p:nvPr>
        </p:nvSpPr>
        <p:spPr>
          <a:xfrm>
            <a:off x="4361606" y="1683143"/>
            <a:ext cx="6627377" cy="3491713"/>
          </a:xfrm>
        </p:spPr>
        <p:txBody>
          <a:bodyPr>
            <a:normAutofit/>
          </a:bodyPr>
          <a:lstStyle/>
          <a:p>
            <a:r>
              <a:rPr lang="en-US" dirty="0"/>
              <a:t>Gas diffusion is defined as the passage of gas through a barrier (</a:t>
            </a:r>
            <a:r>
              <a:rPr lang="en-US" sz="1600" dirty="0"/>
              <a:t>Gaseous</a:t>
            </a:r>
            <a:r>
              <a:rPr lang="en-US" dirty="0"/>
              <a:t>). In this experiment, we are measuring the rate of helium gas diffusion through various materials.</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8344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rame">
  <a:themeElements>
    <a:clrScheme name="Frame">
      <a:dk1>
        <a:sysClr val="windowText" lastClr="000000"/>
      </a:dk1>
      <a:lt1>
        <a:sysClr val="window" lastClr="FFFFFF"/>
      </a:lt1>
      <a:dk2>
        <a:srgbClr val="4A3F38"/>
      </a:dk2>
      <a:lt2>
        <a:srgbClr val="EEEDCB"/>
      </a:lt2>
      <a:accent1>
        <a:srgbClr val="818E9F"/>
      </a:accent1>
      <a:accent2>
        <a:srgbClr val="D26400"/>
      </a:accent2>
      <a:accent3>
        <a:srgbClr val="C3BA45"/>
      </a:accent3>
      <a:accent4>
        <a:srgbClr val="8A8552"/>
      </a:accent4>
      <a:accent5>
        <a:srgbClr val="F3B843"/>
      </a:accent5>
      <a:accent6>
        <a:srgbClr val="786C71"/>
      </a:accent6>
      <a:hlink>
        <a:srgbClr val="46A7CA"/>
      </a:hlink>
      <a:folHlink>
        <a:srgbClr val="B2B2B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docProps/app.xml><?xml version="1.0" encoding="utf-8"?>
<Properties xmlns="http://schemas.openxmlformats.org/officeDocument/2006/extended-properties" xmlns:vt="http://schemas.openxmlformats.org/officeDocument/2006/docPropsVTypes">
  <TotalTime>12789</TotalTime>
  <Words>1450</Words>
  <Application>Microsoft Office PowerPoint</Application>
  <PresentationFormat>Widescreen</PresentationFormat>
  <Paragraphs>89</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Corbel</vt:lpstr>
      <vt:lpstr>Wingdings 2</vt:lpstr>
      <vt:lpstr>Frame</vt:lpstr>
      <vt:lpstr>The Effect of Balloon Type on Helium Diffusion</vt:lpstr>
      <vt:lpstr>The Main Question:</vt:lpstr>
      <vt:lpstr>Research</vt:lpstr>
      <vt:lpstr>Law of Buoyancy  – Why Helium Balloons Float</vt:lpstr>
      <vt:lpstr>Exponential Decay/Growth</vt:lpstr>
      <vt:lpstr>Exponential Formula</vt:lpstr>
      <vt:lpstr>Linear Decrease/Increase</vt:lpstr>
      <vt:lpstr>Linear Formula</vt:lpstr>
      <vt:lpstr>Gas Diffusion</vt:lpstr>
      <vt:lpstr>Risk Analysis</vt:lpstr>
      <vt:lpstr>Variables</vt:lpstr>
      <vt:lpstr>Hypothesis</vt:lpstr>
      <vt:lpstr>Material List</vt:lpstr>
      <vt:lpstr>PowerPoint Presentation</vt:lpstr>
      <vt:lpstr>Data and Observations</vt:lpstr>
      <vt:lpstr>PowerPoint Presentation</vt:lpstr>
      <vt:lpstr>PowerPoint Presentation</vt:lpstr>
      <vt:lpstr>Hairspray on the surface of a latex balloon</vt:lpstr>
      <vt:lpstr>Hairspray on the surface of a latex balloon</vt:lpstr>
      <vt:lpstr>Graphs</vt:lpstr>
      <vt:lpstr>Example Latex</vt:lpstr>
      <vt:lpstr>Example Latex + Hairspray</vt:lpstr>
      <vt:lpstr>Example Metallic</vt:lpstr>
      <vt:lpstr>Example Pearlized</vt:lpstr>
      <vt:lpstr>Example Mylar</vt:lpstr>
      <vt:lpstr>PowerPoint Presentation</vt:lpstr>
      <vt:lpstr>PowerPoint Presentation</vt:lpstr>
      <vt:lpstr>PowerPoint Presentation</vt:lpstr>
      <vt:lpstr>Work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of Helium Diffusion in Different Types of Helium Balloons</dc:title>
  <dc:creator>Zachary Malus</dc:creator>
  <cp:lastModifiedBy>Zachary Malus</cp:lastModifiedBy>
  <cp:revision>13</cp:revision>
  <dcterms:created xsi:type="dcterms:W3CDTF">2021-01-13T17:38:00Z</dcterms:created>
  <dcterms:modified xsi:type="dcterms:W3CDTF">2021-01-22T14:52:32Z</dcterms:modified>
</cp:coreProperties>
</file>