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9" r:id="rId2"/>
    <p:sldId id="260" r:id="rId3"/>
    <p:sldId id="261" r:id="rId4"/>
    <p:sldId id="262" r:id="rId5"/>
    <p:sldId id="256" r:id="rId6"/>
    <p:sldId id="258" r:id="rId7"/>
    <p:sldId id="265" r:id="rId8"/>
    <p:sldId id="263" r:id="rId9"/>
    <p:sldId id="26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4"/>
    <p:restoredTop sz="96327"/>
  </p:normalViewPr>
  <p:slideViewPr>
    <p:cSldViewPr snapToGrid="0" snapToObjects="1">
      <p:cViewPr varScale="1">
        <p:scale>
          <a:sx n="82" d="100"/>
          <a:sy n="82" d="100"/>
        </p:scale>
        <p:origin x="3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BAC1C-1F07-094A-8DE3-18DD8F3795BD}" type="datetimeFigureOut">
              <a:rPr lang="en-US" smtClean="0"/>
              <a:t>3/7/21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FC366-CFAF-EB4F-A24A-B8E53C5D9187}" type="slidenum">
              <a:rPr lang="en-US" smtClean="0"/>
              <a:t>‹#›</a:t>
            </a:fld>
            <a:endParaRPr lang="en-US"/>
          </a:p>
        </p:txBody>
      </p:sp>
    </p:spTree>
    <p:extLst>
      <p:ext uri="{BB962C8B-B14F-4D97-AF65-F5344CB8AC3E}">
        <p14:creationId xmlns:p14="http://schemas.microsoft.com/office/powerpoint/2010/main" val="3410044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F7B02-1D92-C44A-9575-22FFBE9AE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43BECB-D1ED-914F-8F93-8DD28EF7E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8C11F9-3BD2-3646-A7E2-B425556E5AF7}"/>
              </a:ext>
            </a:extLst>
          </p:cNvPr>
          <p:cNvSpPr>
            <a:spLocks noGrp="1"/>
          </p:cNvSpPr>
          <p:nvPr>
            <p:ph type="dt" sz="half" idx="10"/>
          </p:nvPr>
        </p:nvSpPr>
        <p:spPr/>
        <p:txBody>
          <a:bodyPr/>
          <a:lstStyle/>
          <a:p>
            <a:fld id="{87B5457D-C30B-AD49-AA1D-D27C35483B8B}" type="datetime1">
              <a:rPr lang="en-US" smtClean="0"/>
              <a:t>3/7/21</a:t>
            </a:fld>
            <a:endParaRPr lang="en-US"/>
          </a:p>
        </p:txBody>
      </p:sp>
      <p:sp>
        <p:nvSpPr>
          <p:cNvPr id="5" name="Footer Placeholder 4">
            <a:extLst>
              <a:ext uri="{FF2B5EF4-FFF2-40B4-BE49-F238E27FC236}">
                <a16:creationId xmlns:a16="http://schemas.microsoft.com/office/drawing/2014/main" id="{A1FD53F2-C9A3-714F-A76E-0BC32A911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1F444-4457-3A4A-8E7E-6820235B149A}"/>
              </a:ext>
            </a:extLst>
          </p:cNvPr>
          <p:cNvSpPr>
            <a:spLocks noGrp="1"/>
          </p:cNvSpPr>
          <p:nvPr>
            <p:ph type="sldNum" sz="quarter" idx="12"/>
          </p:nvPr>
        </p:nvSpPr>
        <p:spPr/>
        <p:txBody>
          <a:bodyPr/>
          <a:lstStyle/>
          <a:p>
            <a:fld id="{1F88CD06-3F24-5844-ABB4-43BD0CE92975}" type="slidenum">
              <a:rPr lang="en-US" smtClean="0"/>
              <a:t>‹#›</a:t>
            </a:fld>
            <a:endParaRPr lang="en-US"/>
          </a:p>
        </p:txBody>
      </p:sp>
    </p:spTree>
    <p:extLst>
      <p:ext uri="{BB962C8B-B14F-4D97-AF65-F5344CB8AC3E}">
        <p14:creationId xmlns:p14="http://schemas.microsoft.com/office/powerpoint/2010/main" val="3928492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90DF-D9D4-0041-AA91-61361F7759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C3209F-CE7F-684A-867E-6C8A30F8DD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2BBB0-30BA-1043-B9C9-FEBF37ED42B7}"/>
              </a:ext>
            </a:extLst>
          </p:cNvPr>
          <p:cNvSpPr>
            <a:spLocks noGrp="1"/>
          </p:cNvSpPr>
          <p:nvPr>
            <p:ph type="dt" sz="half" idx="10"/>
          </p:nvPr>
        </p:nvSpPr>
        <p:spPr/>
        <p:txBody>
          <a:bodyPr/>
          <a:lstStyle/>
          <a:p>
            <a:fld id="{5ECCA3F7-1341-9340-9E30-20E19ED5828F}" type="datetime1">
              <a:rPr lang="en-US" smtClean="0"/>
              <a:t>3/7/21</a:t>
            </a:fld>
            <a:endParaRPr lang="en-US"/>
          </a:p>
        </p:txBody>
      </p:sp>
      <p:sp>
        <p:nvSpPr>
          <p:cNvPr id="5" name="Footer Placeholder 4">
            <a:extLst>
              <a:ext uri="{FF2B5EF4-FFF2-40B4-BE49-F238E27FC236}">
                <a16:creationId xmlns:a16="http://schemas.microsoft.com/office/drawing/2014/main" id="{C5D82FD5-351A-A04E-8B1E-1AD2F9DC6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A5E3D0-697C-5C48-A718-35886134402D}"/>
              </a:ext>
            </a:extLst>
          </p:cNvPr>
          <p:cNvSpPr>
            <a:spLocks noGrp="1"/>
          </p:cNvSpPr>
          <p:nvPr>
            <p:ph type="sldNum" sz="quarter" idx="12"/>
          </p:nvPr>
        </p:nvSpPr>
        <p:spPr/>
        <p:txBody>
          <a:bodyPr/>
          <a:lstStyle/>
          <a:p>
            <a:fld id="{1F88CD06-3F24-5844-ABB4-43BD0CE92975}" type="slidenum">
              <a:rPr lang="en-US" smtClean="0"/>
              <a:t>‹#›</a:t>
            </a:fld>
            <a:endParaRPr lang="en-US"/>
          </a:p>
        </p:txBody>
      </p:sp>
    </p:spTree>
    <p:extLst>
      <p:ext uri="{BB962C8B-B14F-4D97-AF65-F5344CB8AC3E}">
        <p14:creationId xmlns:p14="http://schemas.microsoft.com/office/powerpoint/2010/main" val="305915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E1385-B7D1-6E4F-B8DE-5044AA5084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8EBC42-C3F3-6948-91F2-861E5AC886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A0C71-4F29-EA4C-B418-1DD6C75E8EE6}"/>
              </a:ext>
            </a:extLst>
          </p:cNvPr>
          <p:cNvSpPr>
            <a:spLocks noGrp="1"/>
          </p:cNvSpPr>
          <p:nvPr>
            <p:ph type="dt" sz="half" idx="10"/>
          </p:nvPr>
        </p:nvSpPr>
        <p:spPr/>
        <p:txBody>
          <a:bodyPr/>
          <a:lstStyle/>
          <a:p>
            <a:fld id="{95821142-1F1D-BC4B-ABC2-1CE89F9F6AB2}" type="datetime1">
              <a:rPr lang="en-US" smtClean="0"/>
              <a:t>3/7/21</a:t>
            </a:fld>
            <a:endParaRPr lang="en-US"/>
          </a:p>
        </p:txBody>
      </p:sp>
      <p:sp>
        <p:nvSpPr>
          <p:cNvPr id="5" name="Footer Placeholder 4">
            <a:extLst>
              <a:ext uri="{FF2B5EF4-FFF2-40B4-BE49-F238E27FC236}">
                <a16:creationId xmlns:a16="http://schemas.microsoft.com/office/drawing/2014/main" id="{7735DFCB-D9F2-9C4C-8845-747822CEC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40673-1F78-F14F-88D5-AC5909CD432D}"/>
              </a:ext>
            </a:extLst>
          </p:cNvPr>
          <p:cNvSpPr>
            <a:spLocks noGrp="1"/>
          </p:cNvSpPr>
          <p:nvPr>
            <p:ph type="sldNum" sz="quarter" idx="12"/>
          </p:nvPr>
        </p:nvSpPr>
        <p:spPr/>
        <p:txBody>
          <a:bodyPr/>
          <a:lstStyle/>
          <a:p>
            <a:fld id="{1F88CD06-3F24-5844-ABB4-43BD0CE92975}" type="slidenum">
              <a:rPr lang="en-US" smtClean="0"/>
              <a:t>‹#›</a:t>
            </a:fld>
            <a:endParaRPr lang="en-US"/>
          </a:p>
        </p:txBody>
      </p:sp>
    </p:spTree>
    <p:extLst>
      <p:ext uri="{BB962C8B-B14F-4D97-AF65-F5344CB8AC3E}">
        <p14:creationId xmlns:p14="http://schemas.microsoft.com/office/powerpoint/2010/main" val="148994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E89D-74E5-0B4A-89DA-FC0DCB4F05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A990B1-3106-9648-B19B-6D54685021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E1D633-E75C-3D48-8C81-4834E2D3398B}"/>
              </a:ext>
            </a:extLst>
          </p:cNvPr>
          <p:cNvSpPr>
            <a:spLocks noGrp="1"/>
          </p:cNvSpPr>
          <p:nvPr>
            <p:ph type="dt" sz="half" idx="10"/>
          </p:nvPr>
        </p:nvSpPr>
        <p:spPr/>
        <p:txBody>
          <a:bodyPr/>
          <a:lstStyle/>
          <a:p>
            <a:fld id="{FB224EAB-CDB8-D544-B4DD-A1261A633151}" type="datetime1">
              <a:rPr lang="en-US" smtClean="0"/>
              <a:t>3/7/21</a:t>
            </a:fld>
            <a:endParaRPr lang="en-US"/>
          </a:p>
        </p:txBody>
      </p:sp>
      <p:sp>
        <p:nvSpPr>
          <p:cNvPr id="5" name="Footer Placeholder 4">
            <a:extLst>
              <a:ext uri="{FF2B5EF4-FFF2-40B4-BE49-F238E27FC236}">
                <a16:creationId xmlns:a16="http://schemas.microsoft.com/office/drawing/2014/main" id="{29ACA4F3-868D-4045-9C4A-D61DA4095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4AF92-A0F5-6741-89C9-EB58E4E9D450}"/>
              </a:ext>
            </a:extLst>
          </p:cNvPr>
          <p:cNvSpPr>
            <a:spLocks noGrp="1"/>
          </p:cNvSpPr>
          <p:nvPr>
            <p:ph type="sldNum" sz="quarter" idx="12"/>
          </p:nvPr>
        </p:nvSpPr>
        <p:spPr/>
        <p:txBody>
          <a:bodyPr/>
          <a:lstStyle/>
          <a:p>
            <a:fld id="{1F88CD06-3F24-5844-ABB4-43BD0CE92975}" type="slidenum">
              <a:rPr lang="en-US" smtClean="0"/>
              <a:t>‹#›</a:t>
            </a:fld>
            <a:endParaRPr lang="en-US"/>
          </a:p>
        </p:txBody>
      </p:sp>
    </p:spTree>
    <p:extLst>
      <p:ext uri="{BB962C8B-B14F-4D97-AF65-F5344CB8AC3E}">
        <p14:creationId xmlns:p14="http://schemas.microsoft.com/office/powerpoint/2010/main" val="1165285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4B97-BE19-0640-ACAC-8AD7020879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59ACF3-E51C-914F-AEE2-FC95E9FDD8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BB6BF6-C41D-034A-ACDF-F2D276C5E7C5}"/>
              </a:ext>
            </a:extLst>
          </p:cNvPr>
          <p:cNvSpPr>
            <a:spLocks noGrp="1"/>
          </p:cNvSpPr>
          <p:nvPr>
            <p:ph type="dt" sz="half" idx="10"/>
          </p:nvPr>
        </p:nvSpPr>
        <p:spPr/>
        <p:txBody>
          <a:bodyPr/>
          <a:lstStyle/>
          <a:p>
            <a:fld id="{85C19C54-1560-F045-8801-F8FDC425DCFB}" type="datetime1">
              <a:rPr lang="en-US" smtClean="0"/>
              <a:t>3/7/21</a:t>
            </a:fld>
            <a:endParaRPr lang="en-US"/>
          </a:p>
        </p:txBody>
      </p:sp>
      <p:sp>
        <p:nvSpPr>
          <p:cNvPr id="5" name="Footer Placeholder 4">
            <a:extLst>
              <a:ext uri="{FF2B5EF4-FFF2-40B4-BE49-F238E27FC236}">
                <a16:creationId xmlns:a16="http://schemas.microsoft.com/office/drawing/2014/main" id="{73135D72-F82C-D04E-A083-7C414F215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6FF77-D5E4-C54F-B212-C4BF2297A604}"/>
              </a:ext>
            </a:extLst>
          </p:cNvPr>
          <p:cNvSpPr>
            <a:spLocks noGrp="1"/>
          </p:cNvSpPr>
          <p:nvPr>
            <p:ph type="sldNum" sz="quarter" idx="12"/>
          </p:nvPr>
        </p:nvSpPr>
        <p:spPr/>
        <p:txBody>
          <a:bodyPr/>
          <a:lstStyle/>
          <a:p>
            <a:fld id="{1F88CD06-3F24-5844-ABB4-43BD0CE92975}" type="slidenum">
              <a:rPr lang="en-US" smtClean="0"/>
              <a:t>‹#›</a:t>
            </a:fld>
            <a:endParaRPr lang="en-US"/>
          </a:p>
        </p:txBody>
      </p:sp>
    </p:spTree>
    <p:extLst>
      <p:ext uri="{BB962C8B-B14F-4D97-AF65-F5344CB8AC3E}">
        <p14:creationId xmlns:p14="http://schemas.microsoft.com/office/powerpoint/2010/main" val="354970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96023-737E-5641-A42E-94BEA041F9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3C10AC-8842-FD45-9AD0-5827F739E1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7738C9-4643-D746-B44D-422C841C48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D3BE57-525B-E143-99DA-D0231662373B}"/>
              </a:ext>
            </a:extLst>
          </p:cNvPr>
          <p:cNvSpPr>
            <a:spLocks noGrp="1"/>
          </p:cNvSpPr>
          <p:nvPr>
            <p:ph type="dt" sz="half" idx="10"/>
          </p:nvPr>
        </p:nvSpPr>
        <p:spPr/>
        <p:txBody>
          <a:bodyPr/>
          <a:lstStyle/>
          <a:p>
            <a:fld id="{84DECEFA-1E6B-414F-874B-65792CFA3422}" type="datetime1">
              <a:rPr lang="en-US" smtClean="0"/>
              <a:t>3/7/21</a:t>
            </a:fld>
            <a:endParaRPr lang="en-US"/>
          </a:p>
        </p:txBody>
      </p:sp>
      <p:sp>
        <p:nvSpPr>
          <p:cNvPr id="6" name="Footer Placeholder 5">
            <a:extLst>
              <a:ext uri="{FF2B5EF4-FFF2-40B4-BE49-F238E27FC236}">
                <a16:creationId xmlns:a16="http://schemas.microsoft.com/office/drawing/2014/main" id="{2A42995D-F938-3744-A85C-35EE14CB22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4D1154-2820-C245-8AF5-837384864377}"/>
              </a:ext>
            </a:extLst>
          </p:cNvPr>
          <p:cNvSpPr>
            <a:spLocks noGrp="1"/>
          </p:cNvSpPr>
          <p:nvPr>
            <p:ph type="sldNum" sz="quarter" idx="12"/>
          </p:nvPr>
        </p:nvSpPr>
        <p:spPr/>
        <p:txBody>
          <a:bodyPr/>
          <a:lstStyle/>
          <a:p>
            <a:fld id="{1F88CD06-3F24-5844-ABB4-43BD0CE92975}" type="slidenum">
              <a:rPr lang="en-US" smtClean="0"/>
              <a:t>‹#›</a:t>
            </a:fld>
            <a:endParaRPr lang="en-US"/>
          </a:p>
        </p:txBody>
      </p:sp>
    </p:spTree>
    <p:extLst>
      <p:ext uri="{BB962C8B-B14F-4D97-AF65-F5344CB8AC3E}">
        <p14:creationId xmlns:p14="http://schemas.microsoft.com/office/powerpoint/2010/main" val="2867664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7C30-7236-784C-AFA8-DADEB94275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B3F605-6197-4D45-8088-A52CDD4C69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9BC70B-69E4-9D4E-9C08-B9D4353A3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F6A544-6CFC-A540-95F6-DF50F8D724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5E664F-753B-FF42-A6D4-6597DF3124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ECE489-8380-0446-9B5D-D52B2BBD437D}"/>
              </a:ext>
            </a:extLst>
          </p:cNvPr>
          <p:cNvSpPr>
            <a:spLocks noGrp="1"/>
          </p:cNvSpPr>
          <p:nvPr>
            <p:ph type="dt" sz="half" idx="10"/>
          </p:nvPr>
        </p:nvSpPr>
        <p:spPr/>
        <p:txBody>
          <a:bodyPr/>
          <a:lstStyle/>
          <a:p>
            <a:fld id="{7994461C-FB0E-0F45-A62D-F19B443B420C}" type="datetime1">
              <a:rPr lang="en-US" smtClean="0"/>
              <a:t>3/7/21</a:t>
            </a:fld>
            <a:endParaRPr lang="en-US"/>
          </a:p>
        </p:txBody>
      </p:sp>
      <p:sp>
        <p:nvSpPr>
          <p:cNvPr id="8" name="Footer Placeholder 7">
            <a:extLst>
              <a:ext uri="{FF2B5EF4-FFF2-40B4-BE49-F238E27FC236}">
                <a16:creationId xmlns:a16="http://schemas.microsoft.com/office/drawing/2014/main" id="{7DEE2E09-43D6-FB4A-BBAB-CCD9CB27D7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D9E698-93AB-1A4F-887F-0FBDE1DD4E75}"/>
              </a:ext>
            </a:extLst>
          </p:cNvPr>
          <p:cNvSpPr>
            <a:spLocks noGrp="1"/>
          </p:cNvSpPr>
          <p:nvPr>
            <p:ph type="sldNum" sz="quarter" idx="12"/>
          </p:nvPr>
        </p:nvSpPr>
        <p:spPr/>
        <p:txBody>
          <a:bodyPr/>
          <a:lstStyle/>
          <a:p>
            <a:fld id="{1F88CD06-3F24-5844-ABB4-43BD0CE92975}" type="slidenum">
              <a:rPr lang="en-US" smtClean="0"/>
              <a:t>‹#›</a:t>
            </a:fld>
            <a:endParaRPr lang="en-US"/>
          </a:p>
        </p:txBody>
      </p:sp>
    </p:spTree>
    <p:extLst>
      <p:ext uri="{BB962C8B-B14F-4D97-AF65-F5344CB8AC3E}">
        <p14:creationId xmlns:p14="http://schemas.microsoft.com/office/powerpoint/2010/main" val="71151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9547F-0FC2-2549-BC95-AEC141280E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803BD6-B664-E24A-82E0-8D4802495A82}"/>
              </a:ext>
            </a:extLst>
          </p:cNvPr>
          <p:cNvSpPr>
            <a:spLocks noGrp="1"/>
          </p:cNvSpPr>
          <p:nvPr>
            <p:ph type="dt" sz="half" idx="10"/>
          </p:nvPr>
        </p:nvSpPr>
        <p:spPr/>
        <p:txBody>
          <a:bodyPr/>
          <a:lstStyle/>
          <a:p>
            <a:fld id="{1D71CA22-8637-174C-94F3-E603EB49A917}" type="datetime1">
              <a:rPr lang="en-US" smtClean="0"/>
              <a:t>3/7/21</a:t>
            </a:fld>
            <a:endParaRPr lang="en-US"/>
          </a:p>
        </p:txBody>
      </p:sp>
      <p:sp>
        <p:nvSpPr>
          <p:cNvPr id="4" name="Footer Placeholder 3">
            <a:extLst>
              <a:ext uri="{FF2B5EF4-FFF2-40B4-BE49-F238E27FC236}">
                <a16:creationId xmlns:a16="http://schemas.microsoft.com/office/drawing/2014/main" id="{3164F757-57D5-7A4D-8F21-9284FB07ED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7A54B5-E917-F945-BBC9-CE81A64E2BF3}"/>
              </a:ext>
            </a:extLst>
          </p:cNvPr>
          <p:cNvSpPr>
            <a:spLocks noGrp="1"/>
          </p:cNvSpPr>
          <p:nvPr>
            <p:ph type="sldNum" sz="quarter" idx="12"/>
          </p:nvPr>
        </p:nvSpPr>
        <p:spPr/>
        <p:txBody>
          <a:bodyPr/>
          <a:lstStyle/>
          <a:p>
            <a:fld id="{1F88CD06-3F24-5844-ABB4-43BD0CE92975}" type="slidenum">
              <a:rPr lang="en-US" smtClean="0"/>
              <a:t>‹#›</a:t>
            </a:fld>
            <a:endParaRPr lang="en-US"/>
          </a:p>
        </p:txBody>
      </p:sp>
    </p:spTree>
    <p:extLst>
      <p:ext uri="{BB962C8B-B14F-4D97-AF65-F5344CB8AC3E}">
        <p14:creationId xmlns:p14="http://schemas.microsoft.com/office/powerpoint/2010/main" val="242934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07CBDF-0CCD-B34F-976F-077D0D5ED4F1}"/>
              </a:ext>
            </a:extLst>
          </p:cNvPr>
          <p:cNvSpPr>
            <a:spLocks noGrp="1"/>
          </p:cNvSpPr>
          <p:nvPr>
            <p:ph type="dt" sz="half" idx="10"/>
          </p:nvPr>
        </p:nvSpPr>
        <p:spPr/>
        <p:txBody>
          <a:bodyPr/>
          <a:lstStyle/>
          <a:p>
            <a:fld id="{3360A987-8434-2F47-9C96-3C64E9CB789F}" type="datetime1">
              <a:rPr lang="en-US" smtClean="0"/>
              <a:t>3/7/21</a:t>
            </a:fld>
            <a:endParaRPr lang="en-US"/>
          </a:p>
        </p:txBody>
      </p:sp>
      <p:sp>
        <p:nvSpPr>
          <p:cNvPr id="3" name="Footer Placeholder 2">
            <a:extLst>
              <a:ext uri="{FF2B5EF4-FFF2-40B4-BE49-F238E27FC236}">
                <a16:creationId xmlns:a16="http://schemas.microsoft.com/office/drawing/2014/main" id="{8ADC7727-42A9-D24B-B185-997E769719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693651-F0B0-1C4C-9B66-9916D7A4CD30}"/>
              </a:ext>
            </a:extLst>
          </p:cNvPr>
          <p:cNvSpPr>
            <a:spLocks noGrp="1"/>
          </p:cNvSpPr>
          <p:nvPr>
            <p:ph type="sldNum" sz="quarter" idx="12"/>
          </p:nvPr>
        </p:nvSpPr>
        <p:spPr/>
        <p:txBody>
          <a:bodyPr/>
          <a:lstStyle/>
          <a:p>
            <a:fld id="{1F88CD06-3F24-5844-ABB4-43BD0CE92975}" type="slidenum">
              <a:rPr lang="en-US" smtClean="0"/>
              <a:t>‹#›</a:t>
            </a:fld>
            <a:endParaRPr lang="en-US"/>
          </a:p>
        </p:txBody>
      </p:sp>
    </p:spTree>
    <p:extLst>
      <p:ext uri="{BB962C8B-B14F-4D97-AF65-F5344CB8AC3E}">
        <p14:creationId xmlns:p14="http://schemas.microsoft.com/office/powerpoint/2010/main" val="410373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F4F5E-E06D-874B-B8AF-5D17ACC85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163B21-5BD1-B740-A495-7D8C5D6581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71CAE6-6367-EE42-B1CC-76AE07F9B8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7F418B-F422-B14A-A218-C2ACF4262EC5}"/>
              </a:ext>
            </a:extLst>
          </p:cNvPr>
          <p:cNvSpPr>
            <a:spLocks noGrp="1"/>
          </p:cNvSpPr>
          <p:nvPr>
            <p:ph type="dt" sz="half" idx="10"/>
          </p:nvPr>
        </p:nvSpPr>
        <p:spPr/>
        <p:txBody>
          <a:bodyPr/>
          <a:lstStyle/>
          <a:p>
            <a:fld id="{3E0A72CF-1412-B34B-9564-E99D43E2D7A9}" type="datetime1">
              <a:rPr lang="en-US" smtClean="0"/>
              <a:t>3/7/21</a:t>
            </a:fld>
            <a:endParaRPr lang="en-US"/>
          </a:p>
        </p:txBody>
      </p:sp>
      <p:sp>
        <p:nvSpPr>
          <p:cNvPr id="6" name="Footer Placeholder 5">
            <a:extLst>
              <a:ext uri="{FF2B5EF4-FFF2-40B4-BE49-F238E27FC236}">
                <a16:creationId xmlns:a16="http://schemas.microsoft.com/office/drawing/2014/main" id="{BC1B81AF-22E3-F94A-BBB5-D82984269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E2031-0E8C-5E46-A941-A118F1A33455}"/>
              </a:ext>
            </a:extLst>
          </p:cNvPr>
          <p:cNvSpPr>
            <a:spLocks noGrp="1"/>
          </p:cNvSpPr>
          <p:nvPr>
            <p:ph type="sldNum" sz="quarter" idx="12"/>
          </p:nvPr>
        </p:nvSpPr>
        <p:spPr/>
        <p:txBody>
          <a:bodyPr/>
          <a:lstStyle/>
          <a:p>
            <a:fld id="{1F88CD06-3F24-5844-ABB4-43BD0CE92975}" type="slidenum">
              <a:rPr lang="en-US" smtClean="0"/>
              <a:t>‹#›</a:t>
            </a:fld>
            <a:endParaRPr lang="en-US"/>
          </a:p>
        </p:txBody>
      </p:sp>
    </p:spTree>
    <p:extLst>
      <p:ext uri="{BB962C8B-B14F-4D97-AF65-F5344CB8AC3E}">
        <p14:creationId xmlns:p14="http://schemas.microsoft.com/office/powerpoint/2010/main" val="335733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E1C3-0BCB-8347-BAEC-2C210439A1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795ADC-D23C-BA41-AAA0-FD65C215D0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F6CBA8-3C7A-D444-A6B2-D476F361B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3886C8-E722-ED47-9B10-576070941FD8}"/>
              </a:ext>
            </a:extLst>
          </p:cNvPr>
          <p:cNvSpPr>
            <a:spLocks noGrp="1"/>
          </p:cNvSpPr>
          <p:nvPr>
            <p:ph type="dt" sz="half" idx="10"/>
          </p:nvPr>
        </p:nvSpPr>
        <p:spPr/>
        <p:txBody>
          <a:bodyPr/>
          <a:lstStyle/>
          <a:p>
            <a:fld id="{EE9C4F1D-B246-3742-BC39-3B60A90F2F7E}" type="datetime1">
              <a:rPr lang="en-US" smtClean="0"/>
              <a:t>3/7/21</a:t>
            </a:fld>
            <a:endParaRPr lang="en-US"/>
          </a:p>
        </p:txBody>
      </p:sp>
      <p:sp>
        <p:nvSpPr>
          <p:cNvPr id="6" name="Footer Placeholder 5">
            <a:extLst>
              <a:ext uri="{FF2B5EF4-FFF2-40B4-BE49-F238E27FC236}">
                <a16:creationId xmlns:a16="http://schemas.microsoft.com/office/drawing/2014/main" id="{540C29F5-FC0C-D042-AC95-D0211785FC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A3730-C96E-D24D-B471-B41F134E9DF1}"/>
              </a:ext>
            </a:extLst>
          </p:cNvPr>
          <p:cNvSpPr>
            <a:spLocks noGrp="1"/>
          </p:cNvSpPr>
          <p:nvPr>
            <p:ph type="sldNum" sz="quarter" idx="12"/>
          </p:nvPr>
        </p:nvSpPr>
        <p:spPr/>
        <p:txBody>
          <a:bodyPr/>
          <a:lstStyle/>
          <a:p>
            <a:fld id="{1F88CD06-3F24-5844-ABB4-43BD0CE92975}" type="slidenum">
              <a:rPr lang="en-US" smtClean="0"/>
              <a:t>‹#›</a:t>
            </a:fld>
            <a:endParaRPr lang="en-US"/>
          </a:p>
        </p:txBody>
      </p:sp>
    </p:spTree>
    <p:extLst>
      <p:ext uri="{BB962C8B-B14F-4D97-AF65-F5344CB8AC3E}">
        <p14:creationId xmlns:p14="http://schemas.microsoft.com/office/powerpoint/2010/main" val="3007488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EB2811-9A40-1345-BBF2-3716C652CF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2658DC-3031-7843-BE13-EE357B1ABC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A52B3D-49ED-DF46-9398-1284F74DD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4B5DF-0FEA-7748-9220-3912400735C1}" type="datetime1">
              <a:rPr lang="en-US" smtClean="0"/>
              <a:t>3/7/21</a:t>
            </a:fld>
            <a:endParaRPr lang="en-US"/>
          </a:p>
        </p:txBody>
      </p:sp>
      <p:sp>
        <p:nvSpPr>
          <p:cNvPr id="5" name="Footer Placeholder 4">
            <a:extLst>
              <a:ext uri="{FF2B5EF4-FFF2-40B4-BE49-F238E27FC236}">
                <a16:creationId xmlns:a16="http://schemas.microsoft.com/office/drawing/2014/main" id="{DA99C1EF-18B9-5C46-A71A-F6C13C5DBD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5013D5-4EB5-E240-A23A-6BA09D80D4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8CD06-3F24-5844-ABB4-43BD0CE92975}" type="slidenum">
              <a:rPr lang="en-US" smtClean="0"/>
              <a:t>‹#›</a:t>
            </a:fld>
            <a:endParaRPr lang="en-US"/>
          </a:p>
        </p:txBody>
      </p:sp>
    </p:spTree>
    <p:extLst>
      <p:ext uri="{BB962C8B-B14F-4D97-AF65-F5344CB8AC3E}">
        <p14:creationId xmlns:p14="http://schemas.microsoft.com/office/powerpoint/2010/main" val="3824035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D9761A-5394-1E41-8F32-2BA6E493A7BA}"/>
              </a:ext>
            </a:extLst>
          </p:cNvPr>
          <p:cNvSpPr/>
          <p:nvPr/>
        </p:nvSpPr>
        <p:spPr>
          <a:xfrm>
            <a:off x="0" y="1857829"/>
            <a:ext cx="12192000" cy="50001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611A7AF-DAE9-8B40-9191-C8CB5C63B799}"/>
              </a:ext>
            </a:extLst>
          </p:cNvPr>
          <p:cNvSpPr txBox="1"/>
          <p:nvPr/>
        </p:nvSpPr>
        <p:spPr>
          <a:xfrm>
            <a:off x="0" y="2714171"/>
            <a:ext cx="12192000" cy="2585323"/>
          </a:xfrm>
          <a:prstGeom prst="rect">
            <a:avLst/>
          </a:prstGeom>
          <a:noFill/>
        </p:spPr>
        <p:txBody>
          <a:bodyPr wrap="square" rtlCol="0">
            <a:spAutoFit/>
          </a:bodyPr>
          <a:lstStyle/>
          <a:p>
            <a:pPr algn="ctr"/>
            <a:r>
              <a:rPr lang="en-US" sz="4800" b="1" dirty="0">
                <a:solidFill>
                  <a:srgbClr val="941651"/>
                </a:solidFill>
                <a:latin typeface="Nunito" pitchFamily="2" charset="77"/>
              </a:rPr>
              <a:t>Deep Learning-based Infodemic Models To Assess Impact of Infodemics on the COVID-19 Emergency Responses</a:t>
            </a:r>
          </a:p>
          <a:p>
            <a:pPr algn="ctr"/>
            <a:endParaRPr lang="en-US" dirty="0"/>
          </a:p>
        </p:txBody>
      </p:sp>
      <p:sp>
        <p:nvSpPr>
          <p:cNvPr id="7" name="Slide Number Placeholder 6">
            <a:extLst>
              <a:ext uri="{FF2B5EF4-FFF2-40B4-BE49-F238E27FC236}">
                <a16:creationId xmlns:a16="http://schemas.microsoft.com/office/drawing/2014/main" id="{8AB9F285-6933-F146-867C-724577D9055C}"/>
              </a:ext>
            </a:extLst>
          </p:cNvPr>
          <p:cNvSpPr>
            <a:spLocks noGrp="1"/>
          </p:cNvSpPr>
          <p:nvPr>
            <p:ph type="sldNum" sz="quarter" idx="12"/>
          </p:nvPr>
        </p:nvSpPr>
        <p:spPr/>
        <p:txBody>
          <a:bodyPr/>
          <a:lstStyle/>
          <a:p>
            <a:fld id="{1F88CD06-3F24-5844-ABB4-43BD0CE92975}" type="slidenum">
              <a:rPr lang="en-US" smtClean="0"/>
              <a:t>1</a:t>
            </a:fld>
            <a:endParaRPr lang="en-US"/>
          </a:p>
        </p:txBody>
      </p:sp>
    </p:spTree>
    <p:extLst>
      <p:ext uri="{BB962C8B-B14F-4D97-AF65-F5344CB8AC3E}">
        <p14:creationId xmlns:p14="http://schemas.microsoft.com/office/powerpoint/2010/main" val="585379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1E2DFE-AB34-354B-AC86-CA27BCECF123}"/>
              </a:ext>
            </a:extLst>
          </p:cNvPr>
          <p:cNvSpPr>
            <a:spLocks noGrp="1"/>
          </p:cNvSpPr>
          <p:nvPr>
            <p:ph type="sldNum" sz="quarter" idx="12"/>
          </p:nvPr>
        </p:nvSpPr>
        <p:spPr/>
        <p:txBody>
          <a:bodyPr/>
          <a:lstStyle/>
          <a:p>
            <a:fld id="{1F88CD06-3F24-5844-ABB4-43BD0CE92975}" type="slidenum">
              <a:rPr lang="en-US" smtClean="0"/>
              <a:t>10</a:t>
            </a:fld>
            <a:endParaRPr lang="en-US"/>
          </a:p>
        </p:txBody>
      </p:sp>
      <p:pic>
        <p:nvPicPr>
          <p:cNvPr id="6" name="Picture 5" descr="A picture containing timeline&#10;&#10;Description automatically generated">
            <a:extLst>
              <a:ext uri="{FF2B5EF4-FFF2-40B4-BE49-F238E27FC236}">
                <a16:creationId xmlns:a16="http://schemas.microsoft.com/office/drawing/2014/main" id="{A3ECB099-1C10-234B-A1E3-3BA0E4D5BAFB}"/>
              </a:ext>
            </a:extLst>
          </p:cNvPr>
          <p:cNvPicPr>
            <a:picLocks noChangeAspect="1"/>
          </p:cNvPicPr>
          <p:nvPr/>
        </p:nvPicPr>
        <p:blipFill>
          <a:blip r:embed="rId2"/>
          <a:stretch>
            <a:fillRect/>
          </a:stretch>
        </p:blipFill>
        <p:spPr>
          <a:xfrm>
            <a:off x="0" y="0"/>
            <a:ext cx="10290955" cy="6858000"/>
          </a:xfrm>
          <a:prstGeom prst="rect">
            <a:avLst/>
          </a:prstGeom>
        </p:spPr>
      </p:pic>
    </p:spTree>
    <p:extLst>
      <p:ext uri="{BB962C8B-B14F-4D97-AF65-F5344CB8AC3E}">
        <p14:creationId xmlns:p14="http://schemas.microsoft.com/office/powerpoint/2010/main" val="3719810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E8C71B-6FC1-8745-930D-134A8A5E228F}"/>
              </a:ext>
            </a:extLst>
          </p:cNvPr>
          <p:cNvSpPr/>
          <p:nvPr/>
        </p:nvSpPr>
        <p:spPr>
          <a:xfrm flipV="1">
            <a:off x="0" y="0"/>
            <a:ext cx="12192000" cy="12048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0F6B94-BDBE-C84C-BB17-8E38045042E1}"/>
              </a:ext>
            </a:extLst>
          </p:cNvPr>
          <p:cNvSpPr/>
          <p:nvPr/>
        </p:nvSpPr>
        <p:spPr>
          <a:xfrm>
            <a:off x="0" y="192378"/>
            <a:ext cx="2539478" cy="830997"/>
          </a:xfrm>
          <a:prstGeom prst="rect">
            <a:avLst/>
          </a:prstGeom>
        </p:spPr>
        <p:txBody>
          <a:bodyPr wrap="none">
            <a:spAutoFit/>
          </a:bodyPr>
          <a:lstStyle/>
          <a:p>
            <a:r>
              <a:rPr lang="en-US" sz="4800" b="1" dirty="0">
                <a:solidFill>
                  <a:srgbClr val="941651"/>
                </a:solidFill>
                <a:latin typeface="Nunito" pitchFamily="2" charset="77"/>
              </a:rPr>
              <a:t>Purpose</a:t>
            </a:r>
            <a:endParaRPr lang="en-US" dirty="0"/>
          </a:p>
        </p:txBody>
      </p:sp>
      <p:sp>
        <p:nvSpPr>
          <p:cNvPr id="2" name="Rectangle 1">
            <a:extLst>
              <a:ext uri="{FF2B5EF4-FFF2-40B4-BE49-F238E27FC236}">
                <a16:creationId xmlns:a16="http://schemas.microsoft.com/office/drawing/2014/main" id="{35F26B57-4037-E24E-8F99-261AEFEAEEAF}"/>
              </a:ext>
            </a:extLst>
          </p:cNvPr>
          <p:cNvSpPr/>
          <p:nvPr/>
        </p:nvSpPr>
        <p:spPr>
          <a:xfrm>
            <a:off x="0" y="1321930"/>
            <a:ext cx="11948160" cy="1200329"/>
          </a:xfrm>
          <a:prstGeom prst="rect">
            <a:avLst/>
          </a:prstGeom>
        </p:spPr>
        <p:txBody>
          <a:bodyPr wrap="square">
            <a:spAutoFit/>
          </a:bodyPr>
          <a:lstStyle/>
          <a:p>
            <a:r>
              <a:rPr lang="en-US" sz="2400" b="1" dirty="0">
                <a:solidFill>
                  <a:srgbClr val="941651"/>
                </a:solidFill>
                <a:latin typeface="Nunito" pitchFamily="2" charset="77"/>
              </a:rPr>
              <a:t>To effectively model the infodemic spread to assess its impact on the pandemic responses. Assessment of the infodemics will help to prioritize and focus on appropriate mitigation strategies.</a:t>
            </a:r>
          </a:p>
        </p:txBody>
      </p:sp>
    </p:spTree>
    <p:extLst>
      <p:ext uri="{BB962C8B-B14F-4D97-AF65-F5344CB8AC3E}">
        <p14:creationId xmlns:p14="http://schemas.microsoft.com/office/powerpoint/2010/main" val="4176924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E8C71B-6FC1-8745-930D-134A8A5E228F}"/>
              </a:ext>
            </a:extLst>
          </p:cNvPr>
          <p:cNvSpPr/>
          <p:nvPr/>
        </p:nvSpPr>
        <p:spPr>
          <a:xfrm flipV="1">
            <a:off x="0" y="0"/>
            <a:ext cx="12192000" cy="12048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0F6B94-BDBE-C84C-BB17-8E38045042E1}"/>
              </a:ext>
            </a:extLst>
          </p:cNvPr>
          <p:cNvSpPr/>
          <p:nvPr/>
        </p:nvSpPr>
        <p:spPr>
          <a:xfrm>
            <a:off x="0" y="192378"/>
            <a:ext cx="7422776" cy="830997"/>
          </a:xfrm>
          <a:prstGeom prst="rect">
            <a:avLst/>
          </a:prstGeom>
        </p:spPr>
        <p:txBody>
          <a:bodyPr wrap="square">
            <a:spAutoFit/>
          </a:bodyPr>
          <a:lstStyle/>
          <a:p>
            <a:r>
              <a:rPr lang="en-US" sz="4800" b="1" dirty="0">
                <a:solidFill>
                  <a:srgbClr val="941651"/>
                </a:solidFill>
                <a:latin typeface="Nunito" pitchFamily="2" charset="77"/>
              </a:rPr>
              <a:t>Rationale</a:t>
            </a:r>
            <a:endParaRPr lang="en-US" dirty="0"/>
          </a:p>
        </p:txBody>
      </p:sp>
      <p:sp>
        <p:nvSpPr>
          <p:cNvPr id="2" name="Rectangle 1">
            <a:extLst>
              <a:ext uri="{FF2B5EF4-FFF2-40B4-BE49-F238E27FC236}">
                <a16:creationId xmlns:a16="http://schemas.microsoft.com/office/drawing/2014/main" id="{35F26B57-4037-E24E-8F99-261AEFEAEEAF}"/>
              </a:ext>
            </a:extLst>
          </p:cNvPr>
          <p:cNvSpPr/>
          <p:nvPr/>
        </p:nvSpPr>
        <p:spPr>
          <a:xfrm>
            <a:off x="0" y="1321930"/>
            <a:ext cx="11948160" cy="4832092"/>
          </a:xfrm>
          <a:prstGeom prst="rect">
            <a:avLst/>
          </a:prstGeom>
        </p:spPr>
        <p:txBody>
          <a:bodyPr wrap="square">
            <a:spAutoFit/>
          </a:bodyPr>
          <a:lstStyle/>
          <a:p>
            <a:r>
              <a:rPr lang="en-US" sz="2000" b="1" dirty="0">
                <a:solidFill>
                  <a:srgbClr val="941651"/>
                </a:solidFill>
                <a:latin typeface="Nunito" pitchFamily="2" charset="77"/>
              </a:rPr>
              <a:t>Effective mitigation of the Coronavirus disease (COVID-19) or any other global pandemic relies on the people’s trust and adherence to the recommendations of established scientific bodies. The misinformation transmitted through infodemics is detrimental to individual’s physical and mental health, elevates stigmatization and hate speech, threatens precious health gains, leads to the poor observation of public health measures, and even costs lives [2]. A recent study shows that more than 35% of the most viewed COVID-19 related videos contain misinformation [3]. Among those misinformation videos, one myth – that highly concentrated alcohol consumption could disinfect the coronavirus – infiltrated the public’s belief and claimed over 800 lives [4]. Misinformation and distrust can be a particularly dangerous combination that causes people to reject health interventions such as vaccines, disregard health guidance, or try out unproven and dangerous therapies like ingesting methanol to prevent COVID-19.  </a:t>
            </a:r>
          </a:p>
          <a:p>
            <a:endParaRPr lang="en-US" sz="2800" b="1" dirty="0">
              <a:solidFill>
                <a:srgbClr val="941651"/>
              </a:solidFill>
              <a:latin typeface="Nunito" pitchFamily="2" charset="77"/>
            </a:endParaRPr>
          </a:p>
          <a:p>
            <a:r>
              <a:rPr lang="en-US" sz="2000" b="1" dirty="0">
                <a:solidFill>
                  <a:srgbClr val="941651"/>
                </a:solidFill>
                <a:latin typeface="Nunito" pitchFamily="2" charset="77"/>
              </a:rPr>
              <a:t>Modeling methods, such as SEIR model, used to assess or predict the COVID-19 spread are not effective because infodemic spreads exponentially in the digital world. Factors such as large growth exponent and speed of infodemic spread require advanced Deep Learning approaches.</a:t>
            </a:r>
            <a:endParaRPr lang="en-US" sz="2800" b="1" dirty="0">
              <a:solidFill>
                <a:srgbClr val="941651"/>
              </a:solidFill>
              <a:effectLst/>
              <a:latin typeface="Nunito" pitchFamily="2" charset="77"/>
            </a:endParaRPr>
          </a:p>
        </p:txBody>
      </p:sp>
    </p:spTree>
    <p:extLst>
      <p:ext uri="{BB962C8B-B14F-4D97-AF65-F5344CB8AC3E}">
        <p14:creationId xmlns:p14="http://schemas.microsoft.com/office/powerpoint/2010/main" val="1216928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E8C71B-6FC1-8745-930D-134A8A5E228F}"/>
              </a:ext>
            </a:extLst>
          </p:cNvPr>
          <p:cNvSpPr/>
          <p:nvPr/>
        </p:nvSpPr>
        <p:spPr>
          <a:xfrm flipV="1">
            <a:off x="0" y="0"/>
            <a:ext cx="12192000" cy="12048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0F6B94-BDBE-C84C-BB17-8E38045042E1}"/>
              </a:ext>
            </a:extLst>
          </p:cNvPr>
          <p:cNvSpPr/>
          <p:nvPr/>
        </p:nvSpPr>
        <p:spPr>
          <a:xfrm>
            <a:off x="0" y="192378"/>
            <a:ext cx="7422776" cy="830997"/>
          </a:xfrm>
          <a:prstGeom prst="rect">
            <a:avLst/>
          </a:prstGeom>
        </p:spPr>
        <p:txBody>
          <a:bodyPr wrap="square">
            <a:spAutoFit/>
          </a:bodyPr>
          <a:lstStyle/>
          <a:p>
            <a:r>
              <a:rPr lang="en-US" sz="4800" b="1" dirty="0">
                <a:solidFill>
                  <a:srgbClr val="941651"/>
                </a:solidFill>
                <a:latin typeface="Nunito" pitchFamily="2" charset="77"/>
              </a:rPr>
              <a:t>Research Questions</a:t>
            </a:r>
            <a:endParaRPr lang="en-US" dirty="0"/>
          </a:p>
        </p:txBody>
      </p:sp>
      <p:sp>
        <p:nvSpPr>
          <p:cNvPr id="2" name="Rectangle 1">
            <a:extLst>
              <a:ext uri="{FF2B5EF4-FFF2-40B4-BE49-F238E27FC236}">
                <a16:creationId xmlns:a16="http://schemas.microsoft.com/office/drawing/2014/main" id="{35F26B57-4037-E24E-8F99-261AEFEAEEAF}"/>
              </a:ext>
            </a:extLst>
          </p:cNvPr>
          <p:cNvSpPr/>
          <p:nvPr/>
        </p:nvSpPr>
        <p:spPr>
          <a:xfrm>
            <a:off x="0" y="1321930"/>
            <a:ext cx="11948160" cy="923330"/>
          </a:xfrm>
          <a:prstGeom prst="rect">
            <a:avLst/>
          </a:prstGeom>
        </p:spPr>
        <p:txBody>
          <a:bodyPr wrap="square">
            <a:spAutoFit/>
          </a:bodyPr>
          <a:lstStyle/>
          <a:p>
            <a:r>
              <a:rPr lang="en-US" b="1" dirty="0">
                <a:solidFill>
                  <a:srgbClr val="941651"/>
                </a:solidFill>
                <a:latin typeface="Nunito" pitchFamily="2" charset="77"/>
              </a:rPr>
              <a:t>How effective are traditional pandemic modeling approaches when applied to infodemic assessment?</a:t>
            </a:r>
            <a:endParaRPr lang="en-US" sz="2000" b="1" dirty="0">
              <a:solidFill>
                <a:srgbClr val="941651"/>
              </a:solidFill>
              <a:effectLst/>
              <a:latin typeface="Nunito" pitchFamily="2" charset="77"/>
            </a:endParaRPr>
          </a:p>
          <a:p>
            <a:r>
              <a:rPr lang="en-US" b="1" dirty="0">
                <a:solidFill>
                  <a:srgbClr val="941651"/>
                </a:solidFill>
                <a:latin typeface="Nunito" pitchFamily="2" charset="77"/>
              </a:rPr>
              <a:t>What are the alternative approaches for infodemic modeling and which ones are more effective globally?</a:t>
            </a:r>
            <a:endParaRPr lang="en-US" sz="2000" b="1" dirty="0">
              <a:solidFill>
                <a:srgbClr val="941651"/>
              </a:solidFill>
              <a:effectLst/>
              <a:latin typeface="Nunito" pitchFamily="2" charset="77"/>
            </a:endParaRPr>
          </a:p>
          <a:p>
            <a:r>
              <a:rPr lang="en-US" b="1" dirty="0">
                <a:solidFill>
                  <a:srgbClr val="941651"/>
                </a:solidFill>
                <a:latin typeface="Nunito" pitchFamily="2" charset="77"/>
              </a:rPr>
              <a:t>How do we measure the impact of infodemic on the COVID-19 emergency responses? </a:t>
            </a:r>
            <a:endParaRPr lang="en-US" sz="2000" b="1" dirty="0">
              <a:solidFill>
                <a:srgbClr val="941651"/>
              </a:solidFill>
              <a:effectLst/>
              <a:latin typeface="Nunito" pitchFamily="2" charset="77"/>
            </a:endParaRPr>
          </a:p>
        </p:txBody>
      </p:sp>
    </p:spTree>
    <p:extLst>
      <p:ext uri="{BB962C8B-B14F-4D97-AF65-F5344CB8AC3E}">
        <p14:creationId xmlns:p14="http://schemas.microsoft.com/office/powerpoint/2010/main" val="134080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E0309BC-B013-E947-B23F-C03AA1E63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254" y="1397234"/>
            <a:ext cx="5543249" cy="48143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AE8C71B-6FC1-8745-930D-134A8A5E228F}"/>
              </a:ext>
            </a:extLst>
          </p:cNvPr>
          <p:cNvSpPr/>
          <p:nvPr/>
        </p:nvSpPr>
        <p:spPr>
          <a:xfrm flipV="1">
            <a:off x="0" y="0"/>
            <a:ext cx="12192000" cy="12048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0F6B94-BDBE-C84C-BB17-8E38045042E1}"/>
              </a:ext>
            </a:extLst>
          </p:cNvPr>
          <p:cNvSpPr/>
          <p:nvPr/>
        </p:nvSpPr>
        <p:spPr>
          <a:xfrm>
            <a:off x="0" y="192378"/>
            <a:ext cx="9801081" cy="923330"/>
          </a:xfrm>
          <a:prstGeom prst="rect">
            <a:avLst/>
          </a:prstGeom>
        </p:spPr>
        <p:txBody>
          <a:bodyPr wrap="none">
            <a:spAutoFit/>
          </a:bodyPr>
          <a:lstStyle/>
          <a:p>
            <a:r>
              <a:rPr lang="en-US" sz="4000" b="1" dirty="0">
                <a:solidFill>
                  <a:srgbClr val="941651"/>
                </a:solidFill>
                <a:latin typeface="Nunito" pitchFamily="2" charset="77"/>
              </a:rPr>
              <a:t>Traditional Models - </a:t>
            </a:r>
            <a:r>
              <a:rPr lang="en-US" sz="2400" b="1" dirty="0">
                <a:solidFill>
                  <a:srgbClr val="941651"/>
                </a:solidFill>
                <a:latin typeface="Nunito" pitchFamily="2" charset="77"/>
              </a:rPr>
              <a:t>Microscopic Agent-Based Model</a:t>
            </a:r>
            <a:endParaRPr lang="en-US" sz="4000" b="1" dirty="0">
              <a:solidFill>
                <a:srgbClr val="941651"/>
              </a:solidFill>
              <a:latin typeface="Nunito" pitchFamily="2" charset="77"/>
            </a:endParaRPr>
          </a:p>
          <a:p>
            <a:endParaRPr lang="en-US" sz="1400" dirty="0"/>
          </a:p>
        </p:txBody>
      </p:sp>
      <p:sp>
        <p:nvSpPr>
          <p:cNvPr id="7" name="Rectangle 6">
            <a:extLst>
              <a:ext uri="{FF2B5EF4-FFF2-40B4-BE49-F238E27FC236}">
                <a16:creationId xmlns:a16="http://schemas.microsoft.com/office/drawing/2014/main" id="{EA484C13-688C-514F-892D-621DCC5D925E}"/>
              </a:ext>
            </a:extLst>
          </p:cNvPr>
          <p:cNvSpPr/>
          <p:nvPr/>
        </p:nvSpPr>
        <p:spPr>
          <a:xfrm>
            <a:off x="7853083" y="1978146"/>
            <a:ext cx="4184724" cy="646331"/>
          </a:xfrm>
          <a:prstGeom prst="rect">
            <a:avLst/>
          </a:prstGeom>
        </p:spPr>
        <p:txBody>
          <a:bodyPr wrap="square">
            <a:spAutoFit/>
          </a:bodyPr>
          <a:lstStyle/>
          <a:p>
            <a:r>
              <a:rPr lang="en-US" b="1" dirty="0">
                <a:solidFill>
                  <a:srgbClr val="941651"/>
                </a:solidFill>
                <a:latin typeface="Nunito" pitchFamily="2" charset="77"/>
              </a:rPr>
              <a:t>- Percentage of population susceptible over period of time</a:t>
            </a:r>
            <a:endParaRPr lang="en-US" sz="2400" b="1" dirty="0">
              <a:solidFill>
                <a:srgbClr val="941651"/>
              </a:solidFill>
              <a:effectLst/>
              <a:latin typeface="Nunito" pitchFamily="2" charset="77"/>
            </a:endParaRPr>
          </a:p>
        </p:txBody>
      </p:sp>
    </p:spTree>
    <p:extLst>
      <p:ext uri="{BB962C8B-B14F-4D97-AF65-F5344CB8AC3E}">
        <p14:creationId xmlns:p14="http://schemas.microsoft.com/office/powerpoint/2010/main" val="725304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4B7BFCF-2F9B-A147-9131-AE35B03D6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74458"/>
            <a:ext cx="7008264" cy="544701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2A8363D-2C2F-E649-ACD4-0E5DEF6B1579}"/>
              </a:ext>
            </a:extLst>
          </p:cNvPr>
          <p:cNvSpPr>
            <a:spLocks noGrp="1"/>
          </p:cNvSpPr>
          <p:nvPr>
            <p:ph type="sldNum" sz="quarter" idx="12"/>
          </p:nvPr>
        </p:nvSpPr>
        <p:spPr/>
        <p:txBody>
          <a:bodyPr/>
          <a:lstStyle/>
          <a:p>
            <a:fld id="{1F88CD06-3F24-5844-ABB4-43BD0CE92975}" type="slidenum">
              <a:rPr lang="en-US" smtClean="0"/>
              <a:t>6</a:t>
            </a:fld>
            <a:endParaRPr lang="en-US"/>
          </a:p>
        </p:txBody>
      </p:sp>
      <p:sp>
        <p:nvSpPr>
          <p:cNvPr id="7" name="Rectangle 6">
            <a:extLst>
              <a:ext uri="{FF2B5EF4-FFF2-40B4-BE49-F238E27FC236}">
                <a16:creationId xmlns:a16="http://schemas.microsoft.com/office/drawing/2014/main" id="{4E5D3326-6992-DB41-A5E4-CBB1BDE15717}"/>
              </a:ext>
            </a:extLst>
          </p:cNvPr>
          <p:cNvSpPr/>
          <p:nvPr/>
        </p:nvSpPr>
        <p:spPr>
          <a:xfrm flipV="1">
            <a:off x="0" y="0"/>
            <a:ext cx="12192000" cy="12048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28D021-A869-8E47-A30D-025A009FEF51}"/>
              </a:ext>
            </a:extLst>
          </p:cNvPr>
          <p:cNvSpPr/>
          <p:nvPr/>
        </p:nvSpPr>
        <p:spPr>
          <a:xfrm>
            <a:off x="0" y="192378"/>
            <a:ext cx="10559301" cy="707886"/>
          </a:xfrm>
          <a:prstGeom prst="rect">
            <a:avLst/>
          </a:prstGeom>
        </p:spPr>
        <p:txBody>
          <a:bodyPr wrap="none">
            <a:spAutoFit/>
          </a:bodyPr>
          <a:lstStyle/>
          <a:p>
            <a:r>
              <a:rPr lang="en-US" sz="4000" b="1" dirty="0">
                <a:solidFill>
                  <a:srgbClr val="941651"/>
                </a:solidFill>
                <a:latin typeface="Nunito" pitchFamily="2" charset="77"/>
              </a:rPr>
              <a:t>Traditional Models - </a:t>
            </a:r>
            <a:r>
              <a:rPr lang="en-US" sz="2400" b="1" dirty="0">
                <a:solidFill>
                  <a:srgbClr val="941651"/>
                </a:solidFill>
                <a:latin typeface="Nunito" pitchFamily="2" charset="77"/>
              </a:rPr>
              <a:t>The Multiple Wave Forced-SIR Model</a:t>
            </a:r>
          </a:p>
        </p:txBody>
      </p:sp>
      <p:sp>
        <p:nvSpPr>
          <p:cNvPr id="9" name="Rectangle 8">
            <a:extLst>
              <a:ext uri="{FF2B5EF4-FFF2-40B4-BE49-F238E27FC236}">
                <a16:creationId xmlns:a16="http://schemas.microsoft.com/office/drawing/2014/main" id="{B5C24BCA-128A-8A4E-8182-0ED6E8DEB2BF}"/>
              </a:ext>
            </a:extLst>
          </p:cNvPr>
          <p:cNvSpPr/>
          <p:nvPr/>
        </p:nvSpPr>
        <p:spPr>
          <a:xfrm>
            <a:off x="7853083" y="1978146"/>
            <a:ext cx="4184724" cy="646331"/>
          </a:xfrm>
          <a:prstGeom prst="rect">
            <a:avLst/>
          </a:prstGeom>
        </p:spPr>
        <p:txBody>
          <a:bodyPr wrap="square">
            <a:spAutoFit/>
          </a:bodyPr>
          <a:lstStyle/>
          <a:p>
            <a:r>
              <a:rPr lang="en-US" b="1" dirty="0">
                <a:solidFill>
                  <a:srgbClr val="941651"/>
                </a:solidFill>
                <a:latin typeface="Nunito" pitchFamily="2" charset="77"/>
              </a:rPr>
              <a:t>- Percentage of population susceptible over period of time</a:t>
            </a:r>
            <a:endParaRPr lang="en-US" sz="2400" b="1" dirty="0">
              <a:solidFill>
                <a:srgbClr val="941651"/>
              </a:solidFill>
              <a:effectLst/>
              <a:latin typeface="Nunito" pitchFamily="2" charset="77"/>
            </a:endParaRPr>
          </a:p>
        </p:txBody>
      </p:sp>
    </p:spTree>
    <p:extLst>
      <p:ext uri="{BB962C8B-B14F-4D97-AF65-F5344CB8AC3E}">
        <p14:creationId xmlns:p14="http://schemas.microsoft.com/office/powerpoint/2010/main" val="339485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2A8363D-2C2F-E649-ACD4-0E5DEF6B1579}"/>
              </a:ext>
            </a:extLst>
          </p:cNvPr>
          <p:cNvSpPr>
            <a:spLocks noGrp="1"/>
          </p:cNvSpPr>
          <p:nvPr>
            <p:ph type="sldNum" sz="quarter" idx="12"/>
          </p:nvPr>
        </p:nvSpPr>
        <p:spPr/>
        <p:txBody>
          <a:bodyPr/>
          <a:lstStyle/>
          <a:p>
            <a:fld id="{1F88CD06-3F24-5844-ABB4-43BD0CE92975}" type="slidenum">
              <a:rPr lang="en-US" smtClean="0"/>
              <a:t>7</a:t>
            </a:fld>
            <a:endParaRPr lang="en-US"/>
          </a:p>
        </p:txBody>
      </p:sp>
      <p:sp>
        <p:nvSpPr>
          <p:cNvPr id="7" name="Rectangle 6">
            <a:extLst>
              <a:ext uri="{FF2B5EF4-FFF2-40B4-BE49-F238E27FC236}">
                <a16:creationId xmlns:a16="http://schemas.microsoft.com/office/drawing/2014/main" id="{4E5D3326-6992-DB41-A5E4-CBB1BDE15717}"/>
              </a:ext>
            </a:extLst>
          </p:cNvPr>
          <p:cNvSpPr/>
          <p:nvPr/>
        </p:nvSpPr>
        <p:spPr>
          <a:xfrm flipV="1">
            <a:off x="0" y="0"/>
            <a:ext cx="12192000" cy="12048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28D021-A869-8E47-A30D-025A009FEF51}"/>
              </a:ext>
            </a:extLst>
          </p:cNvPr>
          <p:cNvSpPr/>
          <p:nvPr/>
        </p:nvSpPr>
        <p:spPr>
          <a:xfrm>
            <a:off x="0" y="192378"/>
            <a:ext cx="10423046" cy="707886"/>
          </a:xfrm>
          <a:prstGeom prst="rect">
            <a:avLst/>
          </a:prstGeom>
        </p:spPr>
        <p:txBody>
          <a:bodyPr wrap="none">
            <a:spAutoFit/>
          </a:bodyPr>
          <a:lstStyle/>
          <a:p>
            <a:r>
              <a:rPr lang="en-US" sz="4000" b="1" dirty="0">
                <a:solidFill>
                  <a:srgbClr val="941651"/>
                </a:solidFill>
                <a:latin typeface="Nunito" pitchFamily="2" charset="77"/>
              </a:rPr>
              <a:t>Running the model in Google Colaboratory</a:t>
            </a:r>
            <a:endParaRPr lang="en-US" sz="2400" b="1" dirty="0">
              <a:solidFill>
                <a:srgbClr val="941651"/>
              </a:solidFill>
              <a:latin typeface="Nunito" pitchFamily="2" charset="77"/>
            </a:endParaRPr>
          </a:p>
        </p:txBody>
      </p:sp>
      <p:pic>
        <p:nvPicPr>
          <p:cNvPr id="2" name="Picture 1">
            <a:extLst>
              <a:ext uri="{FF2B5EF4-FFF2-40B4-BE49-F238E27FC236}">
                <a16:creationId xmlns:a16="http://schemas.microsoft.com/office/drawing/2014/main" id="{D51CC4EC-722F-594E-BD4F-E6AD387F2A3A}"/>
              </a:ext>
            </a:extLst>
          </p:cNvPr>
          <p:cNvPicPr>
            <a:picLocks noChangeAspect="1"/>
          </p:cNvPicPr>
          <p:nvPr/>
        </p:nvPicPr>
        <p:blipFill>
          <a:blip r:embed="rId2"/>
          <a:stretch>
            <a:fillRect/>
          </a:stretch>
        </p:blipFill>
        <p:spPr>
          <a:xfrm>
            <a:off x="0" y="1292620"/>
            <a:ext cx="9882753" cy="3563929"/>
          </a:xfrm>
          <a:prstGeom prst="rect">
            <a:avLst/>
          </a:prstGeom>
        </p:spPr>
      </p:pic>
      <p:pic>
        <p:nvPicPr>
          <p:cNvPr id="3" name="Picture 2">
            <a:extLst>
              <a:ext uri="{FF2B5EF4-FFF2-40B4-BE49-F238E27FC236}">
                <a16:creationId xmlns:a16="http://schemas.microsoft.com/office/drawing/2014/main" id="{631DDF82-7E0A-484B-9B22-817E63F10148}"/>
              </a:ext>
            </a:extLst>
          </p:cNvPr>
          <p:cNvPicPr>
            <a:picLocks noChangeAspect="1"/>
          </p:cNvPicPr>
          <p:nvPr/>
        </p:nvPicPr>
        <p:blipFill>
          <a:blip r:embed="rId3"/>
          <a:stretch>
            <a:fillRect/>
          </a:stretch>
        </p:blipFill>
        <p:spPr>
          <a:xfrm>
            <a:off x="1203702" y="4408472"/>
            <a:ext cx="10988298" cy="2249510"/>
          </a:xfrm>
          <a:prstGeom prst="rect">
            <a:avLst/>
          </a:prstGeom>
        </p:spPr>
      </p:pic>
    </p:spTree>
    <p:extLst>
      <p:ext uri="{BB962C8B-B14F-4D97-AF65-F5344CB8AC3E}">
        <p14:creationId xmlns:p14="http://schemas.microsoft.com/office/powerpoint/2010/main" val="3561542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2A8363D-2C2F-E649-ACD4-0E5DEF6B1579}"/>
              </a:ext>
            </a:extLst>
          </p:cNvPr>
          <p:cNvSpPr>
            <a:spLocks noGrp="1"/>
          </p:cNvSpPr>
          <p:nvPr>
            <p:ph type="sldNum" sz="quarter" idx="12"/>
          </p:nvPr>
        </p:nvSpPr>
        <p:spPr/>
        <p:txBody>
          <a:bodyPr/>
          <a:lstStyle/>
          <a:p>
            <a:fld id="{1F88CD06-3F24-5844-ABB4-43BD0CE92975}" type="slidenum">
              <a:rPr lang="en-US" smtClean="0"/>
              <a:t>8</a:t>
            </a:fld>
            <a:endParaRPr lang="en-US"/>
          </a:p>
        </p:txBody>
      </p:sp>
      <p:sp>
        <p:nvSpPr>
          <p:cNvPr id="7" name="Rectangle 6">
            <a:extLst>
              <a:ext uri="{FF2B5EF4-FFF2-40B4-BE49-F238E27FC236}">
                <a16:creationId xmlns:a16="http://schemas.microsoft.com/office/drawing/2014/main" id="{4E5D3326-6992-DB41-A5E4-CBB1BDE15717}"/>
              </a:ext>
            </a:extLst>
          </p:cNvPr>
          <p:cNvSpPr/>
          <p:nvPr/>
        </p:nvSpPr>
        <p:spPr>
          <a:xfrm flipV="1">
            <a:off x="0" y="0"/>
            <a:ext cx="12192000" cy="12048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28D021-A869-8E47-A30D-025A009FEF51}"/>
              </a:ext>
            </a:extLst>
          </p:cNvPr>
          <p:cNvSpPr/>
          <p:nvPr/>
        </p:nvSpPr>
        <p:spPr>
          <a:xfrm>
            <a:off x="0" y="279262"/>
            <a:ext cx="12192000" cy="646331"/>
          </a:xfrm>
          <a:prstGeom prst="rect">
            <a:avLst/>
          </a:prstGeom>
        </p:spPr>
        <p:txBody>
          <a:bodyPr wrap="square">
            <a:spAutoFit/>
          </a:bodyPr>
          <a:lstStyle/>
          <a:p>
            <a:r>
              <a:rPr lang="en-US" sz="3600" b="1" dirty="0">
                <a:solidFill>
                  <a:srgbClr val="941651"/>
                </a:solidFill>
                <a:latin typeface="Nunito" pitchFamily="2" charset="77"/>
              </a:rPr>
              <a:t>Comparison of the performance among different models</a:t>
            </a:r>
            <a:endParaRPr lang="en-US" sz="2000" b="1" dirty="0">
              <a:solidFill>
                <a:srgbClr val="941651"/>
              </a:solidFill>
              <a:latin typeface="Nunito" pitchFamily="2" charset="77"/>
            </a:endParaRPr>
          </a:p>
        </p:txBody>
      </p:sp>
      <p:graphicFrame>
        <p:nvGraphicFramePr>
          <p:cNvPr id="3" name="Table 3">
            <a:extLst>
              <a:ext uri="{FF2B5EF4-FFF2-40B4-BE49-F238E27FC236}">
                <a16:creationId xmlns:a16="http://schemas.microsoft.com/office/drawing/2014/main" id="{4A3ECA6D-1111-B042-89FE-F2B8EE0EA419}"/>
              </a:ext>
            </a:extLst>
          </p:cNvPr>
          <p:cNvGraphicFramePr>
            <a:graphicFrameLocks noGrp="1"/>
          </p:cNvGraphicFramePr>
          <p:nvPr>
            <p:extLst>
              <p:ext uri="{D42A27DB-BD31-4B8C-83A1-F6EECF244321}">
                <p14:modId xmlns:p14="http://schemas.microsoft.com/office/powerpoint/2010/main" val="3229265121"/>
              </p:ext>
            </p:extLst>
          </p:nvPr>
        </p:nvGraphicFramePr>
        <p:xfrm>
          <a:off x="450624" y="1537248"/>
          <a:ext cx="11017032" cy="1483360"/>
        </p:xfrm>
        <a:graphic>
          <a:graphicData uri="http://schemas.openxmlformats.org/drawingml/2006/table">
            <a:tbl>
              <a:tblPr firstRow="1" bandRow="1">
                <a:tableStyleId>{00A15C55-8517-42AA-B614-E9B94910E393}</a:tableStyleId>
              </a:tblPr>
              <a:tblGrid>
                <a:gridCol w="1795035">
                  <a:extLst>
                    <a:ext uri="{9D8B030D-6E8A-4147-A177-3AD203B41FA5}">
                      <a16:colId xmlns:a16="http://schemas.microsoft.com/office/drawing/2014/main" val="869615800"/>
                    </a:ext>
                  </a:extLst>
                </a:gridCol>
                <a:gridCol w="1492623">
                  <a:extLst>
                    <a:ext uri="{9D8B030D-6E8A-4147-A177-3AD203B41FA5}">
                      <a16:colId xmlns:a16="http://schemas.microsoft.com/office/drawing/2014/main" val="4192047255"/>
                    </a:ext>
                  </a:extLst>
                </a:gridCol>
                <a:gridCol w="843729">
                  <a:extLst>
                    <a:ext uri="{9D8B030D-6E8A-4147-A177-3AD203B41FA5}">
                      <a16:colId xmlns:a16="http://schemas.microsoft.com/office/drawing/2014/main" val="847256128"/>
                    </a:ext>
                  </a:extLst>
                </a:gridCol>
                <a:gridCol w="1590189">
                  <a:extLst>
                    <a:ext uri="{9D8B030D-6E8A-4147-A177-3AD203B41FA5}">
                      <a16:colId xmlns:a16="http://schemas.microsoft.com/office/drawing/2014/main" val="3021314919"/>
                    </a:ext>
                  </a:extLst>
                </a:gridCol>
                <a:gridCol w="1164069">
                  <a:extLst>
                    <a:ext uri="{9D8B030D-6E8A-4147-A177-3AD203B41FA5}">
                      <a16:colId xmlns:a16="http://schemas.microsoft.com/office/drawing/2014/main" val="2282736456"/>
                    </a:ext>
                  </a:extLst>
                </a:gridCol>
                <a:gridCol w="1552237">
                  <a:extLst>
                    <a:ext uri="{9D8B030D-6E8A-4147-A177-3AD203B41FA5}">
                      <a16:colId xmlns:a16="http://schemas.microsoft.com/office/drawing/2014/main" val="858966670"/>
                    </a:ext>
                  </a:extLst>
                </a:gridCol>
                <a:gridCol w="1202021">
                  <a:extLst>
                    <a:ext uri="{9D8B030D-6E8A-4147-A177-3AD203B41FA5}">
                      <a16:colId xmlns:a16="http://schemas.microsoft.com/office/drawing/2014/main" val="93520915"/>
                    </a:ext>
                  </a:extLst>
                </a:gridCol>
                <a:gridCol w="1377129">
                  <a:extLst>
                    <a:ext uri="{9D8B030D-6E8A-4147-A177-3AD203B41FA5}">
                      <a16:colId xmlns:a16="http://schemas.microsoft.com/office/drawing/2014/main" val="2596502849"/>
                    </a:ext>
                  </a:extLst>
                </a:gridCol>
              </a:tblGrid>
              <a:tr h="370840">
                <a:tc>
                  <a:txBody>
                    <a:bodyPr/>
                    <a:lstStyle/>
                    <a:p>
                      <a:r>
                        <a:rPr lang="en-US" dirty="0">
                          <a:solidFill>
                            <a:srgbClr val="941651"/>
                          </a:solidFill>
                        </a:rPr>
                        <a:t>Model</a:t>
                      </a:r>
                    </a:p>
                  </a:txBody>
                  <a:tcPr/>
                </a:tc>
                <a:tc>
                  <a:txBody>
                    <a:bodyPr/>
                    <a:lstStyle/>
                    <a:p>
                      <a:r>
                        <a:rPr lang="en-US" dirty="0">
                          <a:solidFill>
                            <a:srgbClr val="941651"/>
                          </a:solidFill>
                        </a:rPr>
                        <a:t>Accuracy</a:t>
                      </a:r>
                    </a:p>
                  </a:txBody>
                  <a:tcPr/>
                </a:tc>
                <a:tc gridSpan="2">
                  <a:txBody>
                    <a:bodyPr/>
                    <a:lstStyle/>
                    <a:p>
                      <a:pPr algn="ctr"/>
                      <a:r>
                        <a:rPr lang="en-US" dirty="0">
                          <a:solidFill>
                            <a:srgbClr val="941651"/>
                          </a:solidFill>
                        </a:rPr>
                        <a:t>F1-Score</a:t>
                      </a:r>
                    </a:p>
                  </a:txBody>
                  <a:tcPr/>
                </a:tc>
                <a:tc hMerge="1">
                  <a:txBody>
                    <a:bodyPr/>
                    <a:lstStyle/>
                    <a:p>
                      <a:endParaRPr lang="en-US" dirty="0">
                        <a:solidFill>
                          <a:srgbClr val="941651"/>
                        </a:solidFill>
                      </a:endParaRPr>
                    </a:p>
                  </a:txBody>
                  <a:tcPr/>
                </a:tc>
                <a:tc gridSpan="2">
                  <a:txBody>
                    <a:bodyPr/>
                    <a:lstStyle/>
                    <a:p>
                      <a:pPr algn="ctr"/>
                      <a:r>
                        <a:rPr lang="en-US" dirty="0">
                          <a:solidFill>
                            <a:srgbClr val="941651"/>
                          </a:solidFill>
                        </a:rPr>
                        <a:t>Precision</a:t>
                      </a:r>
                    </a:p>
                  </a:txBody>
                  <a:tcPr/>
                </a:tc>
                <a:tc hMerge="1">
                  <a:txBody>
                    <a:bodyPr/>
                    <a:lstStyle/>
                    <a:p>
                      <a:endParaRPr lang="en-US" dirty="0">
                        <a:solidFill>
                          <a:srgbClr val="941651"/>
                        </a:solidFill>
                      </a:endParaRPr>
                    </a:p>
                  </a:txBody>
                  <a:tcPr/>
                </a:tc>
                <a:tc gridSpan="2">
                  <a:txBody>
                    <a:bodyPr/>
                    <a:lstStyle/>
                    <a:p>
                      <a:pPr algn="ctr"/>
                      <a:r>
                        <a:rPr lang="en-US" dirty="0">
                          <a:solidFill>
                            <a:srgbClr val="941651"/>
                          </a:solidFill>
                        </a:rPr>
                        <a:t>Recall</a:t>
                      </a:r>
                    </a:p>
                  </a:txBody>
                  <a:tcPr/>
                </a:tc>
                <a:tc hMerge="1">
                  <a:txBody>
                    <a:bodyPr/>
                    <a:lstStyle/>
                    <a:p>
                      <a:endParaRPr lang="en-US">
                        <a:solidFill>
                          <a:srgbClr val="941651"/>
                        </a:solidFill>
                      </a:endParaRPr>
                    </a:p>
                  </a:txBody>
                  <a:tcPr/>
                </a:tc>
                <a:extLst>
                  <a:ext uri="{0D108BD9-81ED-4DB2-BD59-A6C34878D82A}">
                    <a16:rowId xmlns:a16="http://schemas.microsoft.com/office/drawing/2014/main" val="2255060978"/>
                  </a:ext>
                </a:extLst>
              </a:tr>
              <a:tr h="370840">
                <a:tc>
                  <a:txBody>
                    <a:bodyPr/>
                    <a:lstStyle/>
                    <a:p>
                      <a:endParaRPr lang="en-US">
                        <a:solidFill>
                          <a:srgbClr val="941651"/>
                        </a:solidFill>
                      </a:endParaRPr>
                    </a:p>
                  </a:txBody>
                  <a:tcPr/>
                </a:tc>
                <a:tc>
                  <a:txBody>
                    <a:bodyPr/>
                    <a:lstStyle/>
                    <a:p>
                      <a:endParaRPr lang="en-US">
                        <a:solidFill>
                          <a:srgbClr val="941651"/>
                        </a:solidFill>
                      </a:endParaRPr>
                    </a:p>
                  </a:txBody>
                  <a:tcPr/>
                </a:tc>
                <a:tc>
                  <a:txBody>
                    <a:bodyPr/>
                    <a:lstStyle/>
                    <a:p>
                      <a:r>
                        <a:rPr lang="en-US" b="1" dirty="0">
                          <a:solidFill>
                            <a:srgbClr val="941651"/>
                          </a:solidFill>
                          <a:latin typeface="Nunito" pitchFamily="2" charset="77"/>
                        </a:rPr>
                        <a:t>Fake </a:t>
                      </a:r>
                    </a:p>
                  </a:txBody>
                  <a:tcPr/>
                </a:tc>
                <a:tc>
                  <a:txBody>
                    <a:bodyPr/>
                    <a:lstStyle/>
                    <a:p>
                      <a:r>
                        <a:rPr lang="en-US" b="1" dirty="0">
                          <a:solidFill>
                            <a:srgbClr val="941651"/>
                          </a:solidFill>
                        </a:rPr>
                        <a:t>Real</a:t>
                      </a:r>
                    </a:p>
                  </a:txBody>
                  <a:tcPr/>
                </a:tc>
                <a:tc>
                  <a:txBody>
                    <a:bodyPr/>
                    <a:lstStyle/>
                    <a:p>
                      <a:r>
                        <a:rPr lang="en-US" b="1" dirty="0">
                          <a:solidFill>
                            <a:srgbClr val="941651"/>
                          </a:solidFill>
                          <a:latin typeface="Nunito" pitchFamily="2" charset="77"/>
                        </a:rPr>
                        <a:t>Fake </a:t>
                      </a:r>
                    </a:p>
                  </a:txBody>
                  <a:tcPr/>
                </a:tc>
                <a:tc>
                  <a:txBody>
                    <a:bodyPr/>
                    <a:lstStyle/>
                    <a:p>
                      <a:r>
                        <a:rPr lang="en-US" b="1" dirty="0">
                          <a:solidFill>
                            <a:srgbClr val="941651"/>
                          </a:solidFill>
                        </a:rPr>
                        <a:t>Real</a:t>
                      </a:r>
                    </a:p>
                  </a:txBody>
                  <a:tcPr/>
                </a:tc>
                <a:tc>
                  <a:txBody>
                    <a:bodyPr/>
                    <a:lstStyle/>
                    <a:p>
                      <a:r>
                        <a:rPr lang="en-US" b="1" dirty="0">
                          <a:solidFill>
                            <a:srgbClr val="941651"/>
                          </a:solidFill>
                          <a:latin typeface="Nunito" pitchFamily="2" charset="77"/>
                        </a:rPr>
                        <a:t>Fake </a:t>
                      </a:r>
                    </a:p>
                  </a:txBody>
                  <a:tcPr/>
                </a:tc>
                <a:tc>
                  <a:txBody>
                    <a:bodyPr/>
                    <a:lstStyle/>
                    <a:p>
                      <a:r>
                        <a:rPr lang="en-US" b="1" dirty="0">
                          <a:solidFill>
                            <a:srgbClr val="941651"/>
                          </a:solidFill>
                        </a:rPr>
                        <a:t>Real</a:t>
                      </a:r>
                    </a:p>
                  </a:txBody>
                  <a:tcPr/>
                </a:tc>
                <a:extLst>
                  <a:ext uri="{0D108BD9-81ED-4DB2-BD59-A6C34878D82A}">
                    <a16:rowId xmlns:a16="http://schemas.microsoft.com/office/drawing/2014/main" val="2003279940"/>
                  </a:ext>
                </a:extLst>
              </a:tr>
              <a:tr h="370840">
                <a:tc>
                  <a:txBody>
                    <a:bodyPr/>
                    <a:lstStyle/>
                    <a:p>
                      <a:r>
                        <a:rPr lang="en-US" sz="1600" dirty="0">
                          <a:solidFill>
                            <a:srgbClr val="941651"/>
                          </a:solidFill>
                          <a:latin typeface="Nunito" pitchFamily="2" charset="77"/>
                        </a:rPr>
                        <a:t>RoBERTa + SVM</a:t>
                      </a:r>
                    </a:p>
                  </a:txBody>
                  <a:tcPr/>
                </a:tc>
                <a:tc>
                  <a:txBody>
                    <a:bodyPr/>
                    <a:lstStyle/>
                    <a:p>
                      <a:r>
                        <a:rPr lang="en-US" sz="1600" dirty="0">
                          <a:solidFill>
                            <a:srgbClr val="941651"/>
                          </a:solidFill>
                          <a:latin typeface="Nunito" pitchFamily="2" charset="77"/>
                        </a:rPr>
                        <a:t>0.968</a:t>
                      </a:r>
                    </a:p>
                  </a:txBody>
                  <a:tcPr/>
                </a:tc>
                <a:tc>
                  <a:txBody>
                    <a:bodyPr/>
                    <a:lstStyle/>
                    <a:p>
                      <a:r>
                        <a:rPr lang="en-US" sz="1600" dirty="0">
                          <a:solidFill>
                            <a:srgbClr val="941651"/>
                          </a:solidFill>
                          <a:latin typeface="Nunito" pitchFamily="2" charset="77"/>
                        </a:rPr>
                        <a:t>0.965</a:t>
                      </a:r>
                    </a:p>
                  </a:txBody>
                  <a:tcPr/>
                </a:tc>
                <a:tc>
                  <a:txBody>
                    <a:bodyPr/>
                    <a:lstStyle/>
                    <a:p>
                      <a:r>
                        <a:rPr lang="en-US" sz="1600" dirty="0">
                          <a:solidFill>
                            <a:srgbClr val="941651"/>
                          </a:solidFill>
                          <a:latin typeface="Nunito" pitchFamily="2" charset="77"/>
                        </a:rPr>
                        <a:t>0.970</a:t>
                      </a:r>
                    </a:p>
                  </a:txBody>
                  <a:tcPr/>
                </a:tc>
                <a:tc>
                  <a:txBody>
                    <a:bodyPr/>
                    <a:lstStyle/>
                    <a:p>
                      <a:r>
                        <a:rPr lang="en-US" sz="1600" dirty="0">
                          <a:solidFill>
                            <a:srgbClr val="941651"/>
                          </a:solidFill>
                          <a:latin typeface="Nunito" pitchFamily="2" charset="77"/>
                        </a:rPr>
                        <a:t>0.988</a:t>
                      </a:r>
                    </a:p>
                  </a:txBody>
                  <a:tcPr/>
                </a:tc>
                <a:tc>
                  <a:txBody>
                    <a:bodyPr/>
                    <a:lstStyle/>
                    <a:p>
                      <a:r>
                        <a:rPr lang="en-US" sz="1600" dirty="0">
                          <a:solidFill>
                            <a:srgbClr val="941651"/>
                          </a:solidFill>
                          <a:latin typeface="Nunito" pitchFamily="2" charset="77"/>
                        </a:rPr>
                        <a:t>0.956</a:t>
                      </a:r>
                    </a:p>
                  </a:txBody>
                  <a:tcPr/>
                </a:tc>
                <a:tc>
                  <a:txBody>
                    <a:bodyPr/>
                    <a:lstStyle/>
                    <a:p>
                      <a:r>
                        <a:rPr lang="en-US" sz="1600" dirty="0">
                          <a:solidFill>
                            <a:srgbClr val="941651"/>
                          </a:solidFill>
                          <a:latin typeface="Nunito" pitchFamily="2" charset="77"/>
                        </a:rPr>
                        <a:t>0.950</a:t>
                      </a:r>
                    </a:p>
                  </a:txBody>
                  <a:tcPr/>
                </a:tc>
                <a:tc>
                  <a:txBody>
                    <a:bodyPr/>
                    <a:lstStyle/>
                    <a:p>
                      <a:r>
                        <a:rPr lang="en-US" sz="1600" dirty="0">
                          <a:solidFill>
                            <a:srgbClr val="941651"/>
                          </a:solidFill>
                          <a:latin typeface="Nunito" pitchFamily="2" charset="77"/>
                        </a:rPr>
                        <a:t>0.989</a:t>
                      </a:r>
                    </a:p>
                  </a:txBody>
                  <a:tcPr/>
                </a:tc>
                <a:extLst>
                  <a:ext uri="{0D108BD9-81ED-4DB2-BD59-A6C34878D82A}">
                    <a16:rowId xmlns:a16="http://schemas.microsoft.com/office/drawing/2014/main" val="1442276517"/>
                  </a:ext>
                </a:extLst>
              </a:tr>
              <a:tr h="370840">
                <a:tc>
                  <a:txBody>
                    <a:bodyPr/>
                    <a:lstStyle/>
                    <a:p>
                      <a:r>
                        <a:rPr lang="en-US" sz="1600" dirty="0">
                          <a:solidFill>
                            <a:srgbClr val="941651"/>
                          </a:solidFill>
                          <a:latin typeface="Nunito" pitchFamily="2" charset="77"/>
                        </a:rPr>
                        <a:t>RoBERTa + MLP</a:t>
                      </a:r>
                    </a:p>
                  </a:txBody>
                  <a:tcPr/>
                </a:tc>
                <a:tc>
                  <a:txBody>
                    <a:bodyPr/>
                    <a:lstStyle/>
                    <a:p>
                      <a:r>
                        <a:rPr lang="en-US" sz="1600" dirty="0">
                          <a:solidFill>
                            <a:srgbClr val="941651"/>
                          </a:solidFill>
                          <a:latin typeface="Nunito" pitchFamily="2" charset="77"/>
                        </a:rPr>
                        <a:t>0.979</a:t>
                      </a:r>
                    </a:p>
                  </a:txBody>
                  <a:tcPr/>
                </a:tc>
                <a:tc>
                  <a:txBody>
                    <a:bodyPr/>
                    <a:lstStyle/>
                    <a:p>
                      <a:r>
                        <a:rPr lang="en-US" sz="1600" dirty="0">
                          <a:solidFill>
                            <a:srgbClr val="941651"/>
                          </a:solidFill>
                          <a:latin typeface="Nunito" pitchFamily="2" charset="77"/>
                        </a:rPr>
                        <a:t>0.977</a:t>
                      </a:r>
                    </a:p>
                  </a:txBody>
                  <a:tcPr/>
                </a:tc>
                <a:tc>
                  <a:txBody>
                    <a:bodyPr/>
                    <a:lstStyle/>
                    <a:p>
                      <a:r>
                        <a:rPr lang="en-US" sz="1600" dirty="0">
                          <a:solidFill>
                            <a:srgbClr val="941651"/>
                          </a:solidFill>
                          <a:latin typeface="Nunito" pitchFamily="2" charset="77"/>
                        </a:rPr>
                        <a:t>0.980</a:t>
                      </a:r>
                    </a:p>
                  </a:txBody>
                  <a:tcPr/>
                </a:tc>
                <a:tc>
                  <a:txBody>
                    <a:bodyPr/>
                    <a:lstStyle/>
                    <a:p>
                      <a:r>
                        <a:rPr lang="en-US" sz="1600" dirty="0">
                          <a:solidFill>
                            <a:srgbClr val="941651"/>
                          </a:solidFill>
                          <a:latin typeface="Nunito" pitchFamily="2" charset="77"/>
                        </a:rPr>
                        <a:t>0.981</a:t>
                      </a:r>
                    </a:p>
                  </a:txBody>
                  <a:tcPr/>
                </a:tc>
                <a:tc>
                  <a:txBody>
                    <a:bodyPr/>
                    <a:lstStyle/>
                    <a:p>
                      <a:r>
                        <a:rPr lang="en-US" sz="1600" dirty="0">
                          <a:solidFill>
                            <a:srgbClr val="941651"/>
                          </a:solidFill>
                          <a:latin typeface="Nunito" pitchFamily="2" charset="77"/>
                        </a:rPr>
                        <a:t>0.976</a:t>
                      </a:r>
                    </a:p>
                  </a:txBody>
                  <a:tcPr/>
                </a:tc>
                <a:tc>
                  <a:txBody>
                    <a:bodyPr/>
                    <a:lstStyle/>
                    <a:p>
                      <a:r>
                        <a:rPr lang="en-US" sz="1600" dirty="0">
                          <a:solidFill>
                            <a:srgbClr val="941651"/>
                          </a:solidFill>
                          <a:latin typeface="Nunito" pitchFamily="2" charset="77"/>
                        </a:rPr>
                        <a:t>0.974</a:t>
                      </a:r>
                    </a:p>
                  </a:txBody>
                  <a:tcPr/>
                </a:tc>
                <a:tc>
                  <a:txBody>
                    <a:bodyPr/>
                    <a:lstStyle/>
                    <a:p>
                      <a:r>
                        <a:rPr lang="en-US" sz="1600" dirty="0">
                          <a:solidFill>
                            <a:srgbClr val="941651"/>
                          </a:solidFill>
                          <a:latin typeface="Nunito" pitchFamily="2" charset="77"/>
                        </a:rPr>
                        <a:t>0.983</a:t>
                      </a:r>
                    </a:p>
                  </a:txBody>
                  <a:tcPr/>
                </a:tc>
                <a:extLst>
                  <a:ext uri="{0D108BD9-81ED-4DB2-BD59-A6C34878D82A}">
                    <a16:rowId xmlns:a16="http://schemas.microsoft.com/office/drawing/2014/main" val="514641454"/>
                  </a:ext>
                </a:extLst>
              </a:tr>
            </a:tbl>
          </a:graphicData>
        </a:graphic>
      </p:graphicFrame>
    </p:spTree>
    <p:extLst>
      <p:ext uri="{BB962C8B-B14F-4D97-AF65-F5344CB8AC3E}">
        <p14:creationId xmlns:p14="http://schemas.microsoft.com/office/powerpoint/2010/main" val="4209154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F6534E-D8DA-AF44-920F-D4EF3E440552}"/>
              </a:ext>
            </a:extLst>
          </p:cNvPr>
          <p:cNvSpPr>
            <a:spLocks noGrp="1"/>
          </p:cNvSpPr>
          <p:nvPr>
            <p:ph type="sldNum" sz="quarter" idx="12"/>
          </p:nvPr>
        </p:nvSpPr>
        <p:spPr/>
        <p:txBody>
          <a:bodyPr/>
          <a:lstStyle/>
          <a:p>
            <a:fld id="{1F88CD06-3F24-5844-ABB4-43BD0CE92975}" type="slidenum">
              <a:rPr lang="en-US" smtClean="0"/>
              <a:t>9</a:t>
            </a:fld>
            <a:endParaRPr lang="en-US"/>
          </a:p>
        </p:txBody>
      </p:sp>
      <p:graphicFrame>
        <p:nvGraphicFramePr>
          <p:cNvPr id="5" name="Table 4">
            <a:extLst>
              <a:ext uri="{FF2B5EF4-FFF2-40B4-BE49-F238E27FC236}">
                <a16:creationId xmlns:a16="http://schemas.microsoft.com/office/drawing/2014/main" id="{174F23C9-C12B-844A-9206-6B21BB4DF48D}"/>
              </a:ext>
            </a:extLst>
          </p:cNvPr>
          <p:cNvGraphicFramePr>
            <a:graphicFrameLocks noGrp="1"/>
          </p:cNvGraphicFramePr>
          <p:nvPr>
            <p:extLst>
              <p:ext uri="{D42A27DB-BD31-4B8C-83A1-F6EECF244321}">
                <p14:modId xmlns:p14="http://schemas.microsoft.com/office/powerpoint/2010/main" val="3458689549"/>
              </p:ext>
            </p:extLst>
          </p:nvPr>
        </p:nvGraphicFramePr>
        <p:xfrm>
          <a:off x="367037" y="1771834"/>
          <a:ext cx="9844279" cy="4351344"/>
        </p:xfrm>
        <a:graphic>
          <a:graphicData uri="http://schemas.openxmlformats.org/drawingml/2006/table">
            <a:tbl>
              <a:tblPr/>
              <a:tblGrid>
                <a:gridCol w="1612122">
                  <a:extLst>
                    <a:ext uri="{9D8B030D-6E8A-4147-A177-3AD203B41FA5}">
                      <a16:colId xmlns:a16="http://schemas.microsoft.com/office/drawing/2014/main" val="3743373489"/>
                    </a:ext>
                  </a:extLst>
                </a:gridCol>
                <a:gridCol w="826729">
                  <a:extLst>
                    <a:ext uri="{9D8B030D-6E8A-4147-A177-3AD203B41FA5}">
                      <a16:colId xmlns:a16="http://schemas.microsoft.com/office/drawing/2014/main" val="2013866831"/>
                    </a:ext>
                  </a:extLst>
                </a:gridCol>
                <a:gridCol w="241818">
                  <a:extLst>
                    <a:ext uri="{9D8B030D-6E8A-4147-A177-3AD203B41FA5}">
                      <a16:colId xmlns:a16="http://schemas.microsoft.com/office/drawing/2014/main" val="2527375005"/>
                    </a:ext>
                  </a:extLst>
                </a:gridCol>
                <a:gridCol w="291422">
                  <a:extLst>
                    <a:ext uri="{9D8B030D-6E8A-4147-A177-3AD203B41FA5}">
                      <a16:colId xmlns:a16="http://schemas.microsoft.com/office/drawing/2014/main" val="1816962548"/>
                    </a:ext>
                  </a:extLst>
                </a:gridCol>
                <a:gridCol w="446434">
                  <a:extLst>
                    <a:ext uri="{9D8B030D-6E8A-4147-A177-3AD203B41FA5}">
                      <a16:colId xmlns:a16="http://schemas.microsoft.com/office/drawing/2014/main" val="3381078038"/>
                    </a:ext>
                  </a:extLst>
                </a:gridCol>
                <a:gridCol w="446434">
                  <a:extLst>
                    <a:ext uri="{9D8B030D-6E8A-4147-A177-3AD203B41FA5}">
                      <a16:colId xmlns:a16="http://schemas.microsoft.com/office/drawing/2014/main" val="4133552381"/>
                    </a:ext>
                  </a:extLst>
                </a:gridCol>
                <a:gridCol w="446434">
                  <a:extLst>
                    <a:ext uri="{9D8B030D-6E8A-4147-A177-3AD203B41FA5}">
                      <a16:colId xmlns:a16="http://schemas.microsoft.com/office/drawing/2014/main" val="3108752998"/>
                    </a:ext>
                  </a:extLst>
                </a:gridCol>
                <a:gridCol w="446434">
                  <a:extLst>
                    <a:ext uri="{9D8B030D-6E8A-4147-A177-3AD203B41FA5}">
                      <a16:colId xmlns:a16="http://schemas.microsoft.com/office/drawing/2014/main" val="47437625"/>
                    </a:ext>
                  </a:extLst>
                </a:gridCol>
                <a:gridCol w="446434">
                  <a:extLst>
                    <a:ext uri="{9D8B030D-6E8A-4147-A177-3AD203B41FA5}">
                      <a16:colId xmlns:a16="http://schemas.microsoft.com/office/drawing/2014/main" val="1739779982"/>
                    </a:ext>
                  </a:extLst>
                </a:gridCol>
                <a:gridCol w="446434">
                  <a:extLst>
                    <a:ext uri="{9D8B030D-6E8A-4147-A177-3AD203B41FA5}">
                      <a16:colId xmlns:a16="http://schemas.microsoft.com/office/drawing/2014/main" val="624724836"/>
                    </a:ext>
                  </a:extLst>
                </a:gridCol>
                <a:gridCol w="446434">
                  <a:extLst>
                    <a:ext uri="{9D8B030D-6E8A-4147-A177-3AD203B41FA5}">
                      <a16:colId xmlns:a16="http://schemas.microsoft.com/office/drawing/2014/main" val="2422036921"/>
                    </a:ext>
                  </a:extLst>
                </a:gridCol>
                <a:gridCol w="446434">
                  <a:extLst>
                    <a:ext uri="{9D8B030D-6E8A-4147-A177-3AD203B41FA5}">
                      <a16:colId xmlns:a16="http://schemas.microsoft.com/office/drawing/2014/main" val="2298245770"/>
                    </a:ext>
                  </a:extLst>
                </a:gridCol>
                <a:gridCol w="446434">
                  <a:extLst>
                    <a:ext uri="{9D8B030D-6E8A-4147-A177-3AD203B41FA5}">
                      <a16:colId xmlns:a16="http://schemas.microsoft.com/office/drawing/2014/main" val="2934147525"/>
                    </a:ext>
                  </a:extLst>
                </a:gridCol>
                <a:gridCol w="489837">
                  <a:extLst>
                    <a:ext uri="{9D8B030D-6E8A-4147-A177-3AD203B41FA5}">
                      <a16:colId xmlns:a16="http://schemas.microsoft.com/office/drawing/2014/main" val="645644848"/>
                    </a:ext>
                  </a:extLst>
                </a:gridCol>
                <a:gridCol w="405097">
                  <a:extLst>
                    <a:ext uri="{9D8B030D-6E8A-4147-A177-3AD203B41FA5}">
                      <a16:colId xmlns:a16="http://schemas.microsoft.com/office/drawing/2014/main" val="1683855267"/>
                    </a:ext>
                  </a:extLst>
                </a:gridCol>
                <a:gridCol w="446434">
                  <a:extLst>
                    <a:ext uri="{9D8B030D-6E8A-4147-A177-3AD203B41FA5}">
                      <a16:colId xmlns:a16="http://schemas.microsoft.com/office/drawing/2014/main" val="2842549315"/>
                    </a:ext>
                  </a:extLst>
                </a:gridCol>
                <a:gridCol w="256286">
                  <a:extLst>
                    <a:ext uri="{9D8B030D-6E8A-4147-A177-3AD203B41FA5}">
                      <a16:colId xmlns:a16="http://schemas.microsoft.com/office/drawing/2014/main" val="246764332"/>
                    </a:ext>
                  </a:extLst>
                </a:gridCol>
                <a:gridCol w="446434">
                  <a:extLst>
                    <a:ext uri="{9D8B030D-6E8A-4147-A177-3AD203B41FA5}">
                      <a16:colId xmlns:a16="http://schemas.microsoft.com/office/drawing/2014/main" val="3932262693"/>
                    </a:ext>
                  </a:extLst>
                </a:gridCol>
                <a:gridCol w="405097">
                  <a:extLst>
                    <a:ext uri="{9D8B030D-6E8A-4147-A177-3AD203B41FA5}">
                      <a16:colId xmlns:a16="http://schemas.microsoft.com/office/drawing/2014/main" val="1134901536"/>
                    </a:ext>
                  </a:extLst>
                </a:gridCol>
                <a:gridCol w="405097">
                  <a:extLst>
                    <a:ext uri="{9D8B030D-6E8A-4147-A177-3AD203B41FA5}">
                      <a16:colId xmlns:a16="http://schemas.microsoft.com/office/drawing/2014/main" val="556873897"/>
                    </a:ext>
                  </a:extLst>
                </a:gridCol>
              </a:tblGrid>
              <a:tr h="1307056">
                <a:tc>
                  <a:txBody>
                    <a:bodyPr/>
                    <a:lstStyle/>
                    <a:p>
                      <a:pPr algn="l" fontAlgn="b"/>
                      <a:r>
                        <a:rPr lang="en-US" sz="1000" b="0" i="0" u="none" strike="noStrike">
                          <a:solidFill>
                            <a:srgbClr val="000000"/>
                          </a:solidFill>
                          <a:effectLst/>
                          <a:latin typeface="Nunito Regular" pitchFamily="2" charset="77"/>
                        </a:rPr>
                        <a:t>Name</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Nunito Regular" pitchFamily="2" charset="77"/>
                        </a:rPr>
                        <a:t>Documents</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Nunito Regular" pitchFamily="2" charset="77"/>
                        </a:rPr>
                        <a:t>Current treatments</a:t>
                      </a:r>
                    </a:p>
                  </a:txBody>
                  <a:tcPr marL="6204" marR="6204" marT="6204" marB="0" vert="vert27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solidFill>
                      <a:srgbClr val="FF0000"/>
                    </a:solidFill>
                  </a:tcPr>
                </a:tc>
                <a:tc>
                  <a:txBody>
                    <a:bodyPr/>
                    <a:lstStyle/>
                    <a:p>
                      <a:pPr algn="r" fontAlgn="b"/>
                      <a:r>
                        <a:rPr lang="en-US" sz="1000" b="1" i="0" u="none" strike="noStrike">
                          <a:solidFill>
                            <a:srgbClr val="000000"/>
                          </a:solidFill>
                          <a:effectLst/>
                          <a:latin typeface="Nunito Regular" pitchFamily="2" charset="77"/>
                        </a:rPr>
                        <a:t>COVID-19 vaccine</a:t>
                      </a:r>
                    </a:p>
                  </a:txBody>
                  <a:tcPr marL="6204" marR="6204" marT="6204" marB="0" vert="vert27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solidFill>
                      <a:srgbClr val="FF0000"/>
                    </a:solidFill>
                  </a:tcPr>
                </a:tc>
                <a:tc>
                  <a:txBody>
                    <a:bodyPr/>
                    <a:lstStyle/>
                    <a:p>
                      <a:pPr algn="r" fontAlgn="b"/>
                      <a:r>
                        <a:rPr lang="en-US" sz="1000" b="1" i="0" u="none" strike="noStrike">
                          <a:solidFill>
                            <a:srgbClr val="000000"/>
                          </a:solidFill>
                          <a:effectLst/>
                          <a:latin typeface="Nunito Regular" pitchFamily="2" charset="77"/>
                        </a:rPr>
                        <a:t>General vaccine discussion</a:t>
                      </a:r>
                    </a:p>
                  </a:txBody>
                  <a:tcPr marL="6204" marR="6204" marT="6204" marB="0" vert="vert27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solidFill>
                      <a:srgbClr val="FF0000"/>
                    </a:solidFill>
                  </a:tcPr>
                </a:tc>
                <a:tc>
                  <a:txBody>
                    <a:bodyPr/>
                    <a:lstStyle/>
                    <a:p>
                      <a:pPr algn="r" fontAlgn="b"/>
                      <a:r>
                        <a:rPr lang="en-US" sz="1000" b="1" i="0" u="none" strike="noStrike">
                          <a:solidFill>
                            <a:srgbClr val="000000"/>
                          </a:solidFill>
                          <a:effectLst/>
                          <a:latin typeface="Nunito Regular" pitchFamily="2" charset="77"/>
                        </a:rPr>
                        <a:t>Non-proven treatments</a:t>
                      </a:r>
                    </a:p>
                  </a:txBody>
                  <a:tcPr marL="6204" marR="6204" marT="6204" marB="0" vert="vert27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solidFill>
                      <a:srgbClr val="FF0000"/>
                    </a:solidFill>
                  </a:tcPr>
                </a:tc>
                <a:tc>
                  <a:txBody>
                    <a:bodyPr/>
                    <a:lstStyle/>
                    <a:p>
                      <a:pPr algn="r" fontAlgn="b"/>
                      <a:r>
                        <a:rPr lang="en-US" sz="1000" b="1" i="0" u="none" strike="noStrike">
                          <a:solidFill>
                            <a:srgbClr val="000000"/>
                          </a:solidFill>
                          <a:effectLst/>
                          <a:latin typeface="Nunito Regular" pitchFamily="2" charset="77"/>
                        </a:rPr>
                        <a:t>The cause of the virus</a:t>
                      </a:r>
                    </a:p>
                  </a:txBody>
                  <a:tcPr marL="6204" marR="6204" marT="6204" marB="0" vert="vert27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solidFill>
                      <a:srgbClr val="FFC000"/>
                    </a:solidFill>
                  </a:tcPr>
                </a:tc>
                <a:tc>
                  <a:txBody>
                    <a:bodyPr/>
                    <a:lstStyle/>
                    <a:p>
                      <a:pPr algn="r" fontAlgn="b"/>
                      <a:r>
                        <a:rPr lang="en-US" sz="1000" b="1" i="0" u="none" strike="noStrike">
                          <a:solidFill>
                            <a:srgbClr val="000000"/>
                          </a:solidFill>
                          <a:effectLst/>
                          <a:latin typeface="Nunito Regular" pitchFamily="2" charset="77"/>
                        </a:rPr>
                        <a:t>Stigma around the spread</a:t>
                      </a:r>
                    </a:p>
                  </a:txBody>
                  <a:tcPr marL="6204" marR="6204" marT="6204" marB="0" vert="vert27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solidFill>
                      <a:srgbClr val="FFC000"/>
                    </a:solidFill>
                  </a:tcPr>
                </a:tc>
                <a:tc>
                  <a:txBody>
                    <a:bodyPr/>
                    <a:lstStyle/>
                    <a:p>
                      <a:pPr algn="r" fontAlgn="b"/>
                      <a:r>
                        <a:rPr lang="en-US" sz="1000" b="1" i="0" u="none" strike="noStrike">
                          <a:solidFill>
                            <a:srgbClr val="000000"/>
                          </a:solidFill>
                          <a:effectLst/>
                          <a:latin typeface="Nunito Regular" pitchFamily="2" charset="77"/>
                        </a:rPr>
                        <a:t>Stigma about or by infected people</a:t>
                      </a:r>
                    </a:p>
                  </a:txBody>
                  <a:tcPr marL="6204" marR="6204" marT="6204" marB="0" vert="vert27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solidFill>
                      <a:srgbClr val="FFC000"/>
                    </a:solidFill>
                  </a:tcPr>
                </a:tc>
                <a:tc>
                  <a:txBody>
                    <a:bodyPr/>
                    <a:lstStyle/>
                    <a:p>
                      <a:pPr algn="r" fontAlgn="b"/>
                      <a:r>
                        <a:rPr lang="en-US" sz="1000" b="1" i="0" u="none" strike="noStrike">
                          <a:solidFill>
                            <a:srgbClr val="000000"/>
                          </a:solidFill>
                          <a:effectLst/>
                          <a:latin typeface="Nunito Regular" pitchFamily="2" charset="77"/>
                        </a:rPr>
                        <a:t>Confirmed symptoms</a:t>
                      </a:r>
                    </a:p>
                  </a:txBody>
                  <a:tcPr marL="6204" marR="6204" marT="6204" marB="0" vert="vert27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solidFill>
                      <a:srgbClr val="FFC000"/>
                    </a:solidFill>
                  </a:tcPr>
                </a:tc>
                <a:tc>
                  <a:txBody>
                    <a:bodyPr/>
                    <a:lstStyle/>
                    <a:p>
                      <a:pPr algn="r" fontAlgn="b"/>
                      <a:r>
                        <a:rPr lang="en-US" sz="1000" b="1" i="0" u="none" strike="noStrike">
                          <a:solidFill>
                            <a:srgbClr val="000000"/>
                          </a:solidFill>
                          <a:effectLst/>
                          <a:latin typeface="Nunito Regular" pitchFamily="2" charset="77"/>
                        </a:rPr>
                        <a:t>Other discussed symptoms</a:t>
                      </a:r>
                    </a:p>
                  </a:txBody>
                  <a:tcPr marL="6204" marR="6204" marT="6204" marB="0" vert="vert27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solidFill>
                      <a:srgbClr val="FFC000"/>
                    </a:solidFill>
                  </a:tcPr>
                </a:tc>
                <a:tc>
                  <a:txBody>
                    <a:bodyPr/>
                    <a:lstStyle/>
                    <a:p>
                      <a:pPr algn="r" fontAlgn="b"/>
                      <a:r>
                        <a:rPr lang="en-US" sz="1000" b="1" i="0" u="none" strike="noStrike">
                          <a:solidFill>
                            <a:srgbClr val="000000"/>
                          </a:solidFill>
                          <a:effectLst/>
                          <a:latin typeface="Nunito Regular" pitchFamily="2" charset="77"/>
                        </a:rPr>
                        <a:t>Asymptomatic transmission</a:t>
                      </a:r>
                    </a:p>
                  </a:txBody>
                  <a:tcPr marL="6204" marR="6204" marT="6204" marB="0" vert="vert27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solidFill>
                      <a:srgbClr val="FFC000"/>
                    </a:solidFill>
                  </a:tcPr>
                </a:tc>
                <a:tc>
                  <a:txBody>
                    <a:bodyPr/>
                    <a:lstStyle/>
                    <a:p>
                      <a:pPr algn="r" fontAlgn="b"/>
                      <a:r>
                        <a:rPr lang="en-US" sz="1000" b="1" i="0" u="none" strike="noStrike">
                          <a:solidFill>
                            <a:srgbClr val="000000"/>
                          </a:solidFill>
                          <a:effectLst/>
                          <a:latin typeface="Nunito Regular" pitchFamily="2" charset="77"/>
                        </a:rPr>
                        <a:t>Modes of transmission</a:t>
                      </a:r>
                    </a:p>
                  </a:txBody>
                  <a:tcPr marL="6204" marR="6204" marT="6204" marB="0" vert="vert27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solidFill>
                      <a:srgbClr val="FFC000"/>
                    </a:solidFill>
                  </a:tcPr>
                </a:tc>
                <a:tc>
                  <a:txBody>
                    <a:bodyPr/>
                    <a:lstStyle/>
                    <a:p>
                      <a:pPr algn="r" fontAlgn="b"/>
                      <a:r>
                        <a:rPr lang="en-US" sz="1000" b="1" i="0" u="none" strike="noStrike">
                          <a:solidFill>
                            <a:srgbClr val="000000"/>
                          </a:solidFill>
                          <a:effectLst/>
                          <a:latin typeface="Nunito Regular" pitchFamily="2" charset="77"/>
                        </a:rPr>
                        <a:t>Transmission settings</a:t>
                      </a:r>
                    </a:p>
                  </a:txBody>
                  <a:tcPr marL="6204" marR="6204" marT="6204" marB="0" vert="vert27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solidFill>
                      <a:srgbClr val="FFC000"/>
                    </a:solidFill>
                  </a:tcPr>
                </a:tc>
                <a:tc>
                  <a:txBody>
                    <a:bodyPr/>
                    <a:lstStyle/>
                    <a:p>
                      <a:pPr algn="r" fontAlgn="b"/>
                      <a:r>
                        <a:rPr lang="en-US" sz="1000" b="1" i="0" u="none" strike="noStrike">
                          <a:solidFill>
                            <a:srgbClr val="000000"/>
                          </a:solidFill>
                          <a:effectLst/>
                          <a:latin typeface="Nunito Regular" pitchFamily="2" charset="77"/>
                        </a:rPr>
                        <a:t>Civil unrest</a:t>
                      </a:r>
                    </a:p>
                  </a:txBody>
                  <a:tcPr marL="6204" marR="6204" marT="6204" marB="0" vert="vert27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solidFill>
                      <a:srgbClr val="FFC000"/>
                    </a:solidFill>
                  </a:tcPr>
                </a:tc>
                <a:tc>
                  <a:txBody>
                    <a:bodyPr/>
                    <a:lstStyle/>
                    <a:p>
                      <a:pPr algn="r" fontAlgn="b"/>
                      <a:r>
                        <a:rPr lang="en-US" sz="1000" b="1" i="0" u="none" strike="noStrike">
                          <a:solidFill>
                            <a:srgbClr val="000000"/>
                          </a:solidFill>
                          <a:effectLst/>
                          <a:latin typeface="Nunito Regular" pitchFamily="2" charset="77"/>
                        </a:rPr>
                        <a:t>Mis- and disinformation</a:t>
                      </a:r>
                    </a:p>
                  </a:txBody>
                  <a:tcPr marL="6204" marR="6204" marT="6204" marB="0" vert="vert27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solidFill>
                      <a:srgbClr val="FFC000"/>
                    </a:solidFill>
                  </a:tcPr>
                </a:tc>
                <a:tc>
                  <a:txBody>
                    <a:bodyPr/>
                    <a:lstStyle/>
                    <a:p>
                      <a:pPr algn="r" fontAlgn="b"/>
                      <a:r>
                        <a:rPr lang="en-US" sz="1000" b="1" i="0" u="none" strike="noStrike">
                          <a:solidFill>
                            <a:srgbClr val="000000"/>
                          </a:solidFill>
                          <a:effectLst/>
                          <a:latin typeface="Nunito Regular" pitchFamily="2" charset="77"/>
                        </a:rPr>
                        <a:t>Myths</a:t>
                      </a:r>
                    </a:p>
                  </a:txBody>
                  <a:tcPr marL="6204" marR="6204" marT="6204" marB="0" vert="vert27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solidFill>
                      <a:srgbClr val="00B050"/>
                    </a:solidFill>
                  </a:tcPr>
                </a:tc>
                <a:tc>
                  <a:txBody>
                    <a:bodyPr/>
                    <a:lstStyle/>
                    <a:p>
                      <a:pPr algn="r" fontAlgn="b"/>
                      <a:r>
                        <a:rPr lang="en-US" sz="1000" b="1" i="0" u="none" strike="noStrike">
                          <a:solidFill>
                            <a:srgbClr val="000000"/>
                          </a:solidFill>
                          <a:effectLst/>
                          <a:latin typeface="Nunito Regular" pitchFamily="2" charset="77"/>
                        </a:rPr>
                        <a:t>Measures in public settings</a:t>
                      </a:r>
                    </a:p>
                  </a:txBody>
                  <a:tcPr marL="6204" marR="6204" marT="6204" marB="0" vert="vert27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solidFill>
                      <a:srgbClr val="00B050"/>
                    </a:solidFill>
                  </a:tcPr>
                </a:tc>
                <a:tc>
                  <a:txBody>
                    <a:bodyPr/>
                    <a:lstStyle/>
                    <a:p>
                      <a:pPr algn="r" fontAlgn="b"/>
                      <a:r>
                        <a:rPr lang="en-US" sz="1000" b="1" i="0" u="none" strike="noStrike">
                          <a:solidFill>
                            <a:srgbClr val="000000"/>
                          </a:solidFill>
                          <a:effectLst/>
                          <a:latin typeface="Nunito Regular" pitchFamily="2" charset="77"/>
                        </a:rPr>
                        <a:t>Environment</a:t>
                      </a:r>
                    </a:p>
                  </a:txBody>
                  <a:tcPr marL="6204" marR="6204" marT="6204" marB="0" vert="vert27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solidFill>
                      <a:srgbClr val="00B050"/>
                    </a:solidFill>
                  </a:tcPr>
                </a:tc>
                <a:tc>
                  <a:txBody>
                    <a:bodyPr/>
                    <a:lstStyle/>
                    <a:p>
                      <a:pPr algn="r" fontAlgn="b"/>
                      <a:r>
                        <a:rPr lang="en-US" sz="1000" b="1" i="0" u="none" strike="noStrike">
                          <a:solidFill>
                            <a:srgbClr val="000000"/>
                          </a:solidFill>
                          <a:effectLst/>
                          <a:latin typeface="Nunito Regular" pitchFamily="2" charset="77"/>
                        </a:rPr>
                        <a:t>Inequalities</a:t>
                      </a:r>
                    </a:p>
                  </a:txBody>
                  <a:tcPr marL="6204" marR="6204" marT="6204" marB="0" vert="vert27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solidFill>
                      <a:srgbClr val="00B050"/>
                    </a:solidFill>
                  </a:tcPr>
                </a:tc>
                <a:extLst>
                  <a:ext uri="{0D108BD9-81ED-4DB2-BD59-A6C34878D82A}">
                    <a16:rowId xmlns:a16="http://schemas.microsoft.com/office/drawing/2014/main" val="235464425"/>
                  </a:ext>
                </a:extLst>
              </a:tr>
              <a:tr h="190268">
                <a:tc>
                  <a:txBody>
                    <a:bodyPr/>
                    <a:lstStyle/>
                    <a:p>
                      <a:pPr algn="l" fontAlgn="b"/>
                      <a:r>
                        <a:rPr lang="en-US" sz="1000" b="0" i="0" u="none" strike="noStrike">
                          <a:solidFill>
                            <a:srgbClr val="000000"/>
                          </a:solidFill>
                          <a:effectLst/>
                          <a:latin typeface="Nunito Regular" pitchFamily="2" charset="77"/>
                        </a:rPr>
                        <a:t>Angola</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849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43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0.35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2.47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0.82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0.71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0.82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7.3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0.71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0.24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0.71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1.41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0.47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2797692814"/>
                  </a:ext>
                </a:extLst>
              </a:tr>
              <a:tr h="190268">
                <a:tc>
                  <a:txBody>
                    <a:bodyPr/>
                    <a:lstStyle/>
                    <a:p>
                      <a:pPr algn="l" fontAlgn="b"/>
                      <a:r>
                        <a:rPr lang="en-US" sz="1000" b="0" i="0" u="none" strike="noStrike">
                          <a:solidFill>
                            <a:srgbClr val="000000"/>
                          </a:solidFill>
                          <a:effectLst/>
                          <a:latin typeface="Nunito Regular" pitchFamily="2" charset="77"/>
                        </a:rPr>
                        <a:t>Brazil</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149689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0.55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0.25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2.54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3.07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0.78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0.09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8.66</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1.45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2.54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1.38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1.95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1.41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2056546434"/>
                  </a:ext>
                </a:extLst>
              </a:tr>
              <a:tr h="190268">
                <a:tc>
                  <a:txBody>
                    <a:bodyPr/>
                    <a:lstStyle/>
                    <a:p>
                      <a:pPr algn="l" fontAlgn="b"/>
                      <a:r>
                        <a:rPr lang="en-US" sz="1000" b="0" i="0" u="none" strike="noStrike">
                          <a:solidFill>
                            <a:srgbClr val="000000"/>
                          </a:solidFill>
                          <a:effectLst/>
                          <a:latin typeface="Nunito Regular" pitchFamily="2" charset="77"/>
                        </a:rPr>
                        <a:t>Canada</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77614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10</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0.57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0.13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3.05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1.93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0.93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0.28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0.53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2.85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14.48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2.37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2.03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1.35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1.94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3693575867"/>
                  </a:ext>
                </a:extLst>
              </a:tr>
              <a:tr h="190268">
                <a:tc>
                  <a:txBody>
                    <a:bodyPr/>
                    <a:lstStyle/>
                    <a:p>
                      <a:pPr algn="l" fontAlgn="b"/>
                      <a:r>
                        <a:rPr lang="en-US" sz="1000" b="0" i="0" u="none" strike="noStrike">
                          <a:solidFill>
                            <a:srgbClr val="000000"/>
                          </a:solidFill>
                          <a:effectLst/>
                          <a:latin typeface="Nunito Regular" pitchFamily="2" charset="77"/>
                        </a:rPr>
                        <a:t>Spain</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50059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0.33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5.8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2.97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0.49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0.23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0.03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2.44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11.19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1.56</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0.95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0.82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1.74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1480793676"/>
                  </a:ext>
                </a:extLst>
              </a:tr>
              <a:tr h="190268">
                <a:tc>
                  <a:txBody>
                    <a:bodyPr/>
                    <a:lstStyle/>
                    <a:p>
                      <a:pPr algn="l" fontAlgn="b"/>
                      <a:r>
                        <a:rPr lang="en-US" sz="1000" b="0" i="0" u="none" strike="noStrike">
                          <a:solidFill>
                            <a:srgbClr val="000000"/>
                          </a:solidFill>
                          <a:effectLst/>
                          <a:latin typeface="Nunito Regular" pitchFamily="2" charset="77"/>
                        </a:rPr>
                        <a:t>France</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45294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0.19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0.22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3.68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2.33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1.92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1.58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0.26</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0.22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2.59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6.83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3.43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2.21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1.44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2.06</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1.16</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2812442387"/>
                  </a:ext>
                </a:extLst>
              </a:tr>
              <a:tr h="190268">
                <a:tc>
                  <a:txBody>
                    <a:bodyPr/>
                    <a:lstStyle/>
                    <a:p>
                      <a:pPr algn="l" fontAlgn="b"/>
                      <a:r>
                        <a:rPr lang="en-US" sz="1000" b="0" i="0" u="none" strike="noStrike">
                          <a:solidFill>
                            <a:srgbClr val="000000"/>
                          </a:solidFill>
                          <a:effectLst/>
                          <a:latin typeface="Nunito Regular" pitchFamily="2" charset="77"/>
                        </a:rPr>
                        <a:t>Indonesia</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2702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0.19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0.67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4.37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0.44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0.26</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0.15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5.29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13.51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0.67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0.78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1.07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1.07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3115651349"/>
                  </a:ext>
                </a:extLst>
              </a:tr>
              <a:tr h="190268">
                <a:tc>
                  <a:txBody>
                    <a:bodyPr/>
                    <a:lstStyle/>
                    <a:p>
                      <a:pPr algn="l" fontAlgn="b"/>
                      <a:r>
                        <a:rPr lang="en-US" sz="1000" b="0" i="0" u="none" strike="noStrike">
                          <a:solidFill>
                            <a:srgbClr val="000000"/>
                          </a:solidFill>
                          <a:effectLst/>
                          <a:latin typeface="Nunito Regular" pitchFamily="2" charset="77"/>
                        </a:rPr>
                        <a:t>India</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47263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0.24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0.16</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2.76</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0.98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0.37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0.74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0.21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0.07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1.62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6.29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0.51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1.07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1.84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0.85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3328202386"/>
                  </a:ext>
                </a:extLst>
              </a:tr>
              <a:tr h="190268">
                <a:tc>
                  <a:txBody>
                    <a:bodyPr/>
                    <a:lstStyle/>
                    <a:p>
                      <a:pPr algn="l" fontAlgn="b"/>
                      <a:r>
                        <a:rPr lang="en-US" sz="1000" b="0" i="0" u="none" strike="noStrike">
                          <a:solidFill>
                            <a:srgbClr val="000000"/>
                          </a:solidFill>
                          <a:effectLst/>
                          <a:latin typeface="Nunito Regular" pitchFamily="2" charset="77"/>
                        </a:rPr>
                        <a:t>Kenya</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7303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0.25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0.16</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1.92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0.73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0.16</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0.52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0.21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0.05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1.55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6.44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0.41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1.14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2.37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0.73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1.6</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3315763442"/>
                  </a:ext>
                </a:extLst>
              </a:tr>
              <a:tr h="190268">
                <a:tc>
                  <a:txBody>
                    <a:bodyPr/>
                    <a:lstStyle/>
                    <a:p>
                      <a:pPr algn="l" fontAlgn="b"/>
                      <a:r>
                        <a:rPr lang="en-US" sz="1000" b="0" i="0" u="none" strike="noStrike">
                          <a:solidFill>
                            <a:srgbClr val="000000"/>
                          </a:solidFill>
                          <a:effectLst/>
                          <a:latin typeface="Nunito Regular" pitchFamily="2" charset="77"/>
                        </a:rPr>
                        <a:t>Malta</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842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1.19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0.83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0.24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0.48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0.12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1.54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38.84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0.48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0.95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1.19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1.19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1.43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1715536022"/>
                  </a:ext>
                </a:extLst>
              </a:tr>
              <a:tr h="190268">
                <a:tc>
                  <a:txBody>
                    <a:bodyPr/>
                    <a:lstStyle/>
                    <a:p>
                      <a:pPr algn="l" fontAlgn="b"/>
                      <a:r>
                        <a:rPr lang="en-US" sz="1000" b="0" i="0" u="none" strike="noStrike">
                          <a:solidFill>
                            <a:srgbClr val="000000"/>
                          </a:solidFill>
                          <a:effectLst/>
                          <a:latin typeface="Nunito Regular" pitchFamily="2" charset="77"/>
                        </a:rPr>
                        <a:t>Mexico</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41919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0.19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0.46</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3.41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1.61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0.48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0.05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2.03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14.92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1.37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2.71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0.63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1.81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588731203"/>
                  </a:ext>
                </a:extLst>
              </a:tr>
              <a:tr h="190268">
                <a:tc>
                  <a:txBody>
                    <a:bodyPr/>
                    <a:lstStyle/>
                    <a:p>
                      <a:pPr algn="l" fontAlgn="b"/>
                      <a:r>
                        <a:rPr lang="en-US" sz="1000" b="0" i="0" u="none" strike="noStrike">
                          <a:solidFill>
                            <a:srgbClr val="000000"/>
                          </a:solidFill>
                          <a:effectLst/>
                          <a:latin typeface="Nunito Regular" pitchFamily="2" charset="77"/>
                        </a:rPr>
                        <a:t>Malaysia</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4977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27.1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2.11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1.77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0.28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0.62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0.18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0.12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0.92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10.27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0.46</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1.19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0.68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0.94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3103391842"/>
                  </a:ext>
                </a:extLst>
              </a:tr>
              <a:tr h="190268">
                <a:tc>
                  <a:txBody>
                    <a:bodyPr/>
                    <a:lstStyle/>
                    <a:p>
                      <a:pPr algn="l" fontAlgn="b"/>
                      <a:r>
                        <a:rPr lang="en-US" sz="1000" b="0" i="0" u="none" strike="noStrike">
                          <a:solidFill>
                            <a:srgbClr val="000000"/>
                          </a:solidFill>
                          <a:effectLst/>
                          <a:latin typeface="Nunito Regular" pitchFamily="2" charset="77"/>
                        </a:rPr>
                        <a:t>Nigeria</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14442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26</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0.6</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0.28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2.68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0.82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1.74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0.15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0.08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1.23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7.76</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0.73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1.74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5.36</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0.64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1.55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3447099048"/>
                  </a:ext>
                </a:extLst>
              </a:tr>
              <a:tr h="190268">
                <a:tc>
                  <a:txBody>
                    <a:bodyPr/>
                    <a:lstStyle/>
                    <a:p>
                      <a:pPr algn="l" fontAlgn="b"/>
                      <a:r>
                        <a:rPr lang="en-US" sz="1000" b="0" i="0" u="none" strike="noStrike">
                          <a:solidFill>
                            <a:srgbClr val="000000"/>
                          </a:solidFill>
                          <a:effectLst/>
                          <a:latin typeface="Nunito Regular" pitchFamily="2" charset="77"/>
                        </a:rPr>
                        <a:t>Philippines</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10151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0.33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0.22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4.43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2.28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0.37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0.92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0.14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0.28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1.62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10</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0.41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1.63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2.47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0.58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0.94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4030236806"/>
                  </a:ext>
                </a:extLst>
              </a:tr>
              <a:tr h="190268">
                <a:tc>
                  <a:txBody>
                    <a:bodyPr/>
                    <a:lstStyle/>
                    <a:p>
                      <a:pPr algn="l" fontAlgn="b"/>
                      <a:r>
                        <a:rPr lang="en-US" sz="1000" b="0" i="0" u="none" strike="noStrike">
                          <a:solidFill>
                            <a:srgbClr val="000000"/>
                          </a:solidFill>
                          <a:effectLst/>
                          <a:latin typeface="Nunito Regular" pitchFamily="2" charset="77"/>
                        </a:rPr>
                        <a:t>The United Kingdom</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166518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49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0.69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0.21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1.45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2.24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1.07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1.58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0.48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0.65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3.53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6.21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1.93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3.03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1.79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1.76</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2.93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2676422728"/>
                  </a:ext>
                </a:extLst>
              </a:tr>
              <a:tr h="190268">
                <a:tc>
                  <a:txBody>
                    <a:bodyPr/>
                    <a:lstStyle/>
                    <a:p>
                      <a:pPr algn="l" fontAlgn="b"/>
                      <a:r>
                        <a:rPr lang="en-US" sz="1000" b="0" i="0" u="none" strike="noStrike">
                          <a:solidFill>
                            <a:srgbClr val="000000"/>
                          </a:solidFill>
                          <a:effectLst/>
                          <a:latin typeface="Nunito Regular" pitchFamily="2" charset="77"/>
                        </a:rPr>
                        <a:t>United States of America</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325114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42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0.94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3.51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6.38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1.68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2.33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0.58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0.49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3.77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3.51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1.05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3.91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4.02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2.58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4.25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917634464"/>
                  </a:ext>
                </a:extLst>
              </a:tr>
              <a:tr h="190268">
                <a:tc>
                  <a:txBody>
                    <a:bodyPr/>
                    <a:lstStyle/>
                    <a:p>
                      <a:pPr algn="l" fontAlgn="b"/>
                      <a:r>
                        <a:rPr lang="en-US" sz="1000" b="0" i="0" u="none" strike="noStrike">
                          <a:solidFill>
                            <a:srgbClr val="000000"/>
                          </a:solidFill>
                          <a:effectLst/>
                          <a:latin typeface="Nunito Regular" pitchFamily="2" charset="77"/>
                        </a:rPr>
                        <a:t>South Africa</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15665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0.34</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0.13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3.61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1.97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0.38</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1.12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0.19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0.17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3.13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5.95</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0.36</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1.99</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1.72</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Nunito Regular" pitchFamily="2" charset="77"/>
                        </a:rPr>
                        <a:t>1.03</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Nunito Regular" pitchFamily="2" charset="77"/>
                        </a:rPr>
                        <a:t>1.47</a:t>
                      </a:r>
                    </a:p>
                  </a:txBody>
                  <a:tcPr marL="6204" marR="6204" marT="6204" marB="0" anchor="b">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443087226"/>
                  </a:ext>
                </a:extLst>
              </a:tr>
            </a:tbl>
          </a:graphicData>
        </a:graphic>
      </p:graphicFrame>
      <p:sp>
        <p:nvSpPr>
          <p:cNvPr id="6" name="Rectangle 5">
            <a:extLst>
              <a:ext uri="{FF2B5EF4-FFF2-40B4-BE49-F238E27FC236}">
                <a16:creationId xmlns:a16="http://schemas.microsoft.com/office/drawing/2014/main" id="{9A804B93-4E45-B044-B178-C87B424426BB}"/>
              </a:ext>
            </a:extLst>
          </p:cNvPr>
          <p:cNvSpPr/>
          <p:nvPr/>
        </p:nvSpPr>
        <p:spPr>
          <a:xfrm flipV="1">
            <a:off x="0" y="0"/>
            <a:ext cx="12192000" cy="12048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691815-9289-7B4F-B919-E7C3298408FD}"/>
              </a:ext>
            </a:extLst>
          </p:cNvPr>
          <p:cNvSpPr/>
          <p:nvPr/>
        </p:nvSpPr>
        <p:spPr>
          <a:xfrm>
            <a:off x="0" y="192378"/>
            <a:ext cx="11255004" cy="646331"/>
          </a:xfrm>
          <a:prstGeom prst="rect">
            <a:avLst/>
          </a:prstGeom>
        </p:spPr>
        <p:txBody>
          <a:bodyPr wrap="none">
            <a:spAutoFit/>
          </a:bodyPr>
          <a:lstStyle/>
          <a:p>
            <a:r>
              <a:rPr lang="en-US" sz="3600" b="1" dirty="0">
                <a:solidFill>
                  <a:srgbClr val="941651"/>
                </a:solidFill>
                <a:latin typeface="Nunito" pitchFamily="2" charset="77"/>
              </a:rPr>
              <a:t>Impact of infodemic topics on emergency responses</a:t>
            </a:r>
            <a:endParaRPr lang="en-US" sz="2000" b="1" dirty="0">
              <a:solidFill>
                <a:srgbClr val="941651"/>
              </a:solidFill>
              <a:latin typeface="Nunito" pitchFamily="2" charset="77"/>
            </a:endParaRPr>
          </a:p>
        </p:txBody>
      </p:sp>
    </p:spTree>
    <p:extLst>
      <p:ext uri="{BB962C8B-B14F-4D97-AF65-F5344CB8AC3E}">
        <p14:creationId xmlns:p14="http://schemas.microsoft.com/office/powerpoint/2010/main" val="1036180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761</Words>
  <Application>Microsoft Macintosh PowerPoint</Application>
  <PresentationFormat>Widescreen</PresentationFormat>
  <Paragraphs>391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Nunito</vt:lpstr>
      <vt:lpstr>Nunito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Kal Gangavarapu</dc:creator>
  <cp:lastModifiedBy>Dr. Kal Gangavarapu</cp:lastModifiedBy>
  <cp:revision>8</cp:revision>
  <dcterms:created xsi:type="dcterms:W3CDTF">2021-03-08T01:25:20Z</dcterms:created>
  <dcterms:modified xsi:type="dcterms:W3CDTF">2021-03-08T04:32:24Z</dcterms:modified>
</cp:coreProperties>
</file>