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93" r:id="rId2"/>
    <p:sldId id="288" r:id="rId3"/>
    <p:sldId id="259" r:id="rId4"/>
    <p:sldId id="286" r:id="rId5"/>
    <p:sldId id="267" r:id="rId6"/>
    <p:sldId id="290" r:id="rId7"/>
    <p:sldId id="269" r:id="rId8"/>
    <p:sldId id="28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336699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801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72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yProfile\Desktop\Research%20Contests\JSHS\MakingGraph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yProfile\Desktop\Research%20Contests\JSHS\MakingGraph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Virulence</a:t>
            </a:r>
            <a:r>
              <a:rPr lang="en-US" baseline="0" dirty="0"/>
              <a:t> Factors by Function</a:t>
            </a:r>
            <a:r>
              <a:rPr lang="en-US" dirty="0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VFs</c:v>
                </c:pt>
              </c:strCache>
            </c:strRef>
          </c:tx>
          <c:spPr>
            <a:solidFill>
              <a:srgbClr val="336699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Metabolism &amp; biosynthesis</c:v>
                </c:pt>
                <c:pt idx="1">
                  <c:v>Toxins &amp; effector proteins</c:v>
                </c:pt>
                <c:pt idx="2">
                  <c:v>Transposases</c:v>
                </c:pt>
                <c:pt idx="3">
                  <c:v>Cell wall &amp; capsule</c:v>
                </c:pt>
                <c:pt idx="4">
                  <c:v>Transport</c:v>
                </c:pt>
                <c:pt idx="5">
                  <c:v>Motility &amp; adherence</c:v>
                </c:pt>
                <c:pt idx="6">
                  <c:v>Antibiotic resistance</c:v>
                </c:pt>
                <c:pt idx="7">
                  <c:v>Cell division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12</c:v>
                </c:pt>
                <c:pt idx="1">
                  <c:v>10</c:v>
                </c:pt>
                <c:pt idx="2">
                  <c:v>8</c:v>
                </c:pt>
                <c:pt idx="3">
                  <c:v>6</c:v>
                </c:pt>
                <c:pt idx="4">
                  <c:v>5</c:v>
                </c:pt>
                <c:pt idx="5">
                  <c:v>4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2A-4388-A7FE-36472048E5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4358816"/>
        <c:axId val="424360128"/>
      </c:barChart>
      <c:catAx>
        <c:axId val="424358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4360128"/>
        <c:crosses val="autoZero"/>
        <c:auto val="1"/>
        <c:lblAlgn val="ctr"/>
        <c:lblOffset val="100"/>
        <c:noMultiLvlLbl val="0"/>
      </c:catAx>
      <c:valAx>
        <c:axId val="424360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4358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Resistance Genes by Function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704754198813162"/>
          <c:y val="0.13583826631425888"/>
          <c:w val="0.84712185719985955"/>
          <c:h val="0.716020877622912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Sheet1!$B$13</c:f>
              <c:strCache>
                <c:ptCount val="1"/>
                <c:pt idx="0">
                  <c:v>Number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Sheet1!$A$14:$A$16</c:f>
              <c:strCache>
                <c:ptCount val="3"/>
                <c:pt idx="0">
                  <c:v>Efflux pumps</c:v>
                </c:pt>
                <c:pt idx="1">
                  <c:v>Antibiotic inactivation</c:v>
                </c:pt>
                <c:pt idx="2">
                  <c:v>Antibiotic target regulation</c:v>
                </c:pt>
              </c:strCache>
            </c:strRef>
          </c:cat>
          <c:val>
            <c:numRef>
              <c:f>Sheet1!$B$14:$B$16</c:f>
              <c:numCache>
                <c:formatCode>General</c:formatCode>
                <c:ptCount val="3"/>
                <c:pt idx="0">
                  <c:v>18</c:v>
                </c:pt>
                <c:pt idx="1">
                  <c:v>14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F1-466E-B725-6B572C9034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1073952"/>
        <c:axId val="301074280"/>
      </c:barChart>
      <c:catAx>
        <c:axId val="301073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1074280"/>
        <c:crosses val="autoZero"/>
        <c:auto val="1"/>
        <c:lblAlgn val="ctr"/>
        <c:lblOffset val="100"/>
        <c:noMultiLvlLbl val="0"/>
      </c:catAx>
      <c:valAx>
        <c:axId val="301074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1073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eative-biolabs.com/vaccine/acinetobacter-baumannii-vaccines.htm" TargetMode="External"/><Relationship Id="rId2" Type="http://schemas.openxmlformats.org/officeDocument/2006/relationships/hyperlink" Target="https://theconversation.com/how-to-train-the-bodys-own-cells-to-combat-antibiotic-resistance-106052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hyperlink" Target="https://www.agingresearch.org/antibiotic-resistance-and-why-you-should-be-concerned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rophag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cdc.gov/hai/organisms/acinetobacter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EE160-CEC7-438A-8633-2824E4366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Antibiotic resistance is pressing, global issue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1DB0D6-2D4E-42B8-9A13-095D9885A67E}"/>
              </a:ext>
            </a:extLst>
          </p:cNvPr>
          <p:cNvSpPr txBox="1"/>
          <p:nvPr/>
        </p:nvSpPr>
        <p:spPr>
          <a:xfrm>
            <a:off x="441960" y="106680"/>
            <a:ext cx="3703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4BCC3B-91D7-49EA-9172-E047DD6E8641}"/>
              </a:ext>
            </a:extLst>
          </p:cNvPr>
          <p:cNvSpPr txBox="1"/>
          <p:nvPr/>
        </p:nvSpPr>
        <p:spPr>
          <a:xfrm>
            <a:off x="4244340" y="103032"/>
            <a:ext cx="3703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Results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FBA575-B2E6-4352-8AC3-EBA46E4F5B94}"/>
              </a:ext>
            </a:extLst>
          </p:cNvPr>
          <p:cNvSpPr txBox="1"/>
          <p:nvPr/>
        </p:nvSpPr>
        <p:spPr>
          <a:xfrm>
            <a:off x="8046720" y="103032"/>
            <a:ext cx="3703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D353D3-ED4E-45C2-A90A-C19E5052230A}"/>
              </a:ext>
            </a:extLst>
          </p:cNvPr>
          <p:cNvSpPr txBox="1"/>
          <p:nvPr/>
        </p:nvSpPr>
        <p:spPr>
          <a:xfrm>
            <a:off x="906485" y="2102554"/>
            <a:ext cx="477263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Danger to Public Health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1A9BDF-94C5-49EA-8B53-E13882E91509}"/>
              </a:ext>
            </a:extLst>
          </p:cNvPr>
          <p:cNvSpPr txBox="1"/>
          <p:nvPr/>
        </p:nvSpPr>
        <p:spPr>
          <a:xfrm>
            <a:off x="6678574" y="2113068"/>
            <a:ext cx="477263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Acinetobacter </a:t>
            </a:r>
            <a:r>
              <a:rPr lang="en-US" i="1" dirty="0" err="1"/>
              <a:t>baumanii</a:t>
            </a:r>
            <a:r>
              <a:rPr lang="en-US" dirty="0" err="1"/>
              <a:t>’s</a:t>
            </a:r>
            <a:r>
              <a:rPr lang="en-US" dirty="0"/>
              <a:t> prophages</a:t>
            </a:r>
            <a:endParaRPr lang="en-US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503309-146E-4413-91B4-C6B654BCB0ED}"/>
              </a:ext>
            </a:extLst>
          </p:cNvPr>
          <p:cNvSpPr txBox="1"/>
          <p:nvPr/>
        </p:nvSpPr>
        <p:spPr>
          <a:xfrm>
            <a:off x="7134546" y="6298208"/>
            <a:ext cx="4907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Image sources:</a:t>
            </a:r>
            <a:endParaRPr lang="en-US" sz="800" dirty="0">
              <a:hlinkClick r:id="rId2"/>
            </a:endParaRPr>
          </a:p>
          <a:p>
            <a:r>
              <a:rPr lang="en-US" sz="800" dirty="0">
                <a:hlinkClick r:id="rId2"/>
              </a:rPr>
              <a:t>https://theconversation.com/how-to-train-the-bodys-own-cells-to-combat-antibiotic-resistance-106052</a:t>
            </a:r>
            <a:endParaRPr lang="en-US" sz="800" dirty="0"/>
          </a:p>
          <a:p>
            <a:r>
              <a:rPr lang="en-US" sz="800" dirty="0">
                <a:hlinkClick r:id="rId3"/>
              </a:rPr>
              <a:t>https://www.creative-biolabs.com/vaccine/acinetobacter-baumannii-vaccines.htm</a:t>
            </a:r>
            <a:endParaRPr lang="en-US" sz="800" dirty="0"/>
          </a:p>
          <a:p>
            <a:r>
              <a:rPr lang="en-US" sz="800" dirty="0">
                <a:hlinkClick r:id="rId4"/>
              </a:rPr>
              <a:t>https://www.agingresearch.org/antibiotic-resistance-and-why-you-should-be-concerned/</a:t>
            </a:r>
            <a:endParaRPr lang="en-US" sz="800" dirty="0"/>
          </a:p>
          <a:p>
            <a:endParaRPr lang="en-US" sz="800" dirty="0"/>
          </a:p>
          <a:p>
            <a:endParaRPr lang="en-US" sz="800" dirty="0"/>
          </a:p>
        </p:txBody>
      </p:sp>
      <p:pic>
        <p:nvPicPr>
          <p:cNvPr id="1028" name="Picture 4" descr="Acinetobacter baumannii Vaccines - Creative Biolabs">
            <a:extLst>
              <a:ext uri="{FF2B5EF4-FFF2-40B4-BE49-F238E27FC236}">
                <a16:creationId xmlns:a16="http://schemas.microsoft.com/office/drawing/2014/main" id="{5CDB1B80-E778-4098-A7E6-010FB3F90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461" y="2768315"/>
            <a:ext cx="2554856" cy="170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Antibiotic Resistance (And Why You Should Be Concerned) - Alliance for  Aging Research">
            <a:extLst>
              <a:ext uri="{FF2B5EF4-FFF2-40B4-BE49-F238E27FC236}">
                <a16:creationId xmlns:a16="http://schemas.microsoft.com/office/drawing/2014/main" id="{5CDB737A-3491-4583-98FB-B350BD58F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85" y="2768315"/>
            <a:ext cx="4537974" cy="267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54208C-B161-405F-B2E5-3D3F9348C3F6}"/>
              </a:ext>
            </a:extLst>
          </p:cNvPr>
          <p:cNvSpPr txBox="1"/>
          <p:nvPr/>
        </p:nvSpPr>
        <p:spPr>
          <a:xfrm>
            <a:off x="6678574" y="4726967"/>
            <a:ext cx="4772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Prophages in </a:t>
            </a:r>
            <a:r>
              <a:rPr lang="en-US" i="1" dirty="0"/>
              <a:t>A. </a:t>
            </a:r>
            <a:r>
              <a:rPr lang="en-US" i="1" dirty="0" err="1"/>
              <a:t>baumannii</a:t>
            </a:r>
            <a:r>
              <a:rPr lang="en-US" dirty="0"/>
              <a:t> found to contain virulence factors and antibiotic resistance genes</a:t>
            </a:r>
          </a:p>
        </p:txBody>
      </p:sp>
    </p:spTree>
    <p:extLst>
      <p:ext uri="{BB962C8B-B14F-4D97-AF65-F5344CB8AC3E}">
        <p14:creationId xmlns:p14="http://schemas.microsoft.com/office/powerpoint/2010/main" val="20568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FC976-4B8F-4A44-B8D8-BE31C0794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Prophages are viruses integrated into bacterial genomes</a:t>
            </a:r>
          </a:p>
        </p:txBody>
      </p:sp>
      <p:pic>
        <p:nvPicPr>
          <p:cNvPr id="2050" name="Picture 2" descr="Prophage - Wikipedia">
            <a:extLst>
              <a:ext uri="{FF2B5EF4-FFF2-40B4-BE49-F238E27FC236}">
                <a16:creationId xmlns:a16="http://schemas.microsoft.com/office/drawing/2014/main" id="{F9E474DF-B80B-4A91-B918-F77C46CE52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01"/>
          <a:stretch/>
        </p:blipFill>
        <p:spPr bwMode="auto">
          <a:xfrm>
            <a:off x="788812" y="2027874"/>
            <a:ext cx="4192328" cy="229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C867C7C7-B649-41FE-819B-95068EA68F5E}"/>
              </a:ext>
            </a:extLst>
          </p:cNvPr>
          <p:cNvSpPr/>
          <p:nvPr/>
        </p:nvSpPr>
        <p:spPr>
          <a:xfrm>
            <a:off x="5454117" y="3145750"/>
            <a:ext cx="1212980" cy="54117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4D5F00-1DF2-41DA-832D-073E20B617E7}"/>
              </a:ext>
            </a:extLst>
          </p:cNvPr>
          <p:cNvSpPr txBox="1"/>
          <p:nvPr/>
        </p:nvSpPr>
        <p:spPr>
          <a:xfrm>
            <a:off x="8663848" y="6524135"/>
            <a:ext cx="4907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Image source:</a:t>
            </a:r>
            <a:endParaRPr lang="en-US" sz="800" dirty="0">
              <a:hlinkClick r:id="rId3"/>
            </a:endParaRPr>
          </a:p>
          <a:p>
            <a:r>
              <a:rPr lang="en-US" sz="800" dirty="0">
                <a:hlinkClick r:id="rId3"/>
              </a:rPr>
              <a:t>https://en.wikipedia.org/wiki/Prophage</a:t>
            </a:r>
            <a:endParaRPr lang="en-US" sz="800" dirty="0"/>
          </a:p>
          <a:p>
            <a:endParaRPr lang="en-US" sz="800" dirty="0"/>
          </a:p>
        </p:txBody>
      </p:sp>
      <p:pic>
        <p:nvPicPr>
          <p:cNvPr id="3074" name="Picture 2" descr="Prophage - Wikipedia">
            <a:extLst>
              <a:ext uri="{FF2B5EF4-FFF2-40B4-BE49-F238E27FC236}">
                <a16:creationId xmlns:a16="http://schemas.microsoft.com/office/drawing/2014/main" id="{F43BF2C8-D67D-4823-B783-17249FE958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58"/>
          <a:stretch/>
        </p:blipFill>
        <p:spPr bwMode="auto">
          <a:xfrm>
            <a:off x="7140075" y="2058716"/>
            <a:ext cx="4609965" cy="226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DC5B9BC-E35A-41C3-B716-E4966955E482}"/>
              </a:ext>
            </a:extLst>
          </p:cNvPr>
          <p:cNvSpPr/>
          <p:nvPr/>
        </p:nvSpPr>
        <p:spPr>
          <a:xfrm>
            <a:off x="8206648" y="1942100"/>
            <a:ext cx="914400" cy="5864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04CD0B-890F-47EF-8EB6-06BC77A490F3}"/>
              </a:ext>
            </a:extLst>
          </p:cNvPr>
          <p:cNvSpPr txBox="1"/>
          <p:nvPr/>
        </p:nvSpPr>
        <p:spPr>
          <a:xfrm>
            <a:off x="441960" y="106680"/>
            <a:ext cx="3703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993DF5-66B8-499B-B2A5-325C4B469BD6}"/>
              </a:ext>
            </a:extLst>
          </p:cNvPr>
          <p:cNvSpPr txBox="1"/>
          <p:nvPr/>
        </p:nvSpPr>
        <p:spPr>
          <a:xfrm>
            <a:off x="4244340" y="103032"/>
            <a:ext cx="3703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Results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9BCF9A-C27D-4FB3-A903-3CF60702DA33}"/>
              </a:ext>
            </a:extLst>
          </p:cNvPr>
          <p:cNvSpPr txBox="1"/>
          <p:nvPr/>
        </p:nvSpPr>
        <p:spPr>
          <a:xfrm>
            <a:off x="8046720" y="103032"/>
            <a:ext cx="3703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8B37A2-BE04-42E1-BC29-87BF67F6E7E0}"/>
              </a:ext>
            </a:extLst>
          </p:cNvPr>
          <p:cNvSpPr txBox="1"/>
          <p:nvPr/>
        </p:nvSpPr>
        <p:spPr>
          <a:xfrm>
            <a:off x="974014" y="5190478"/>
            <a:ext cx="10243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Prophage genes could encode pathogenicity-enhancing molecules that benefit the host bacteria</a:t>
            </a:r>
          </a:p>
        </p:txBody>
      </p:sp>
    </p:spTree>
    <p:extLst>
      <p:ext uri="{BB962C8B-B14F-4D97-AF65-F5344CB8AC3E}">
        <p14:creationId xmlns:p14="http://schemas.microsoft.com/office/powerpoint/2010/main" val="3833106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FC976-4B8F-4A44-B8D8-BE31C0794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Research Questions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C0931C-69AF-4797-A79E-42A7E82ED6F5}"/>
              </a:ext>
            </a:extLst>
          </p:cNvPr>
          <p:cNvSpPr txBox="1"/>
          <p:nvPr/>
        </p:nvSpPr>
        <p:spPr>
          <a:xfrm>
            <a:off x="441960" y="106680"/>
            <a:ext cx="3703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9100AE-FD26-4AA8-8941-430611D086E3}"/>
              </a:ext>
            </a:extLst>
          </p:cNvPr>
          <p:cNvSpPr txBox="1"/>
          <p:nvPr/>
        </p:nvSpPr>
        <p:spPr>
          <a:xfrm>
            <a:off x="4244340" y="103032"/>
            <a:ext cx="3703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Results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CB94F2-635F-44B5-8F5B-F6BDA14553A9}"/>
              </a:ext>
            </a:extLst>
          </p:cNvPr>
          <p:cNvSpPr txBox="1"/>
          <p:nvPr/>
        </p:nvSpPr>
        <p:spPr>
          <a:xfrm>
            <a:off x="8046720" y="103032"/>
            <a:ext cx="3703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06A677-68D1-4091-A6E3-026ED09ED43A}"/>
              </a:ext>
            </a:extLst>
          </p:cNvPr>
          <p:cNvSpPr txBox="1"/>
          <p:nvPr/>
        </p:nvSpPr>
        <p:spPr>
          <a:xfrm>
            <a:off x="1297986" y="2878156"/>
            <a:ext cx="95960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Could </a:t>
            </a:r>
            <a:r>
              <a:rPr lang="en-US" sz="3200" i="1" dirty="0"/>
              <a:t>Acinetobacter </a:t>
            </a:r>
            <a:r>
              <a:rPr lang="en-US" sz="3200" i="1" dirty="0" err="1"/>
              <a:t>pittii</a:t>
            </a:r>
            <a:r>
              <a:rPr lang="en-US" sz="3200" i="1" dirty="0"/>
              <a:t> </a:t>
            </a:r>
            <a:r>
              <a:rPr lang="en-US" sz="3200" dirty="0"/>
              <a:t>also contain prophages?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How will these prophages influence virulence and antibiotic resistance?</a:t>
            </a:r>
          </a:p>
        </p:txBody>
      </p:sp>
    </p:spTree>
    <p:extLst>
      <p:ext uri="{BB962C8B-B14F-4D97-AF65-F5344CB8AC3E}">
        <p14:creationId xmlns:p14="http://schemas.microsoft.com/office/powerpoint/2010/main" val="3703597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C36F867-40FC-4483-979D-6CA9EF73E3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91"/>
          <a:stretch/>
        </p:blipFill>
        <p:spPr>
          <a:xfrm>
            <a:off x="6248399" y="2723132"/>
            <a:ext cx="5362408" cy="40237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5EE160-CEC7-438A-8633-2824E4366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Prophages are present in </a:t>
            </a:r>
            <a:r>
              <a:rPr lang="en-US" i="1" cap="none" dirty="0"/>
              <a:t>Acinetobacter </a:t>
            </a:r>
            <a:r>
              <a:rPr lang="en-US" i="1" cap="none" dirty="0" err="1"/>
              <a:t>pittii</a:t>
            </a:r>
            <a:endParaRPr lang="en-US" cap="non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1DB0D6-2D4E-42B8-9A13-095D9885A67E}"/>
              </a:ext>
            </a:extLst>
          </p:cNvPr>
          <p:cNvSpPr txBox="1"/>
          <p:nvPr/>
        </p:nvSpPr>
        <p:spPr>
          <a:xfrm>
            <a:off x="441960" y="106680"/>
            <a:ext cx="3703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Introduction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4BCC3B-91D7-49EA-9172-E047DD6E8641}"/>
              </a:ext>
            </a:extLst>
          </p:cNvPr>
          <p:cNvSpPr txBox="1"/>
          <p:nvPr/>
        </p:nvSpPr>
        <p:spPr>
          <a:xfrm>
            <a:off x="4244340" y="103032"/>
            <a:ext cx="3703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Results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FBA575-B2E6-4352-8AC3-EBA46E4F5B94}"/>
              </a:ext>
            </a:extLst>
          </p:cNvPr>
          <p:cNvSpPr txBox="1"/>
          <p:nvPr/>
        </p:nvSpPr>
        <p:spPr>
          <a:xfrm>
            <a:off x="8046720" y="103032"/>
            <a:ext cx="3703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A632BD05-BA3F-408A-B8BE-E732C2267969}"/>
              </a:ext>
            </a:extLst>
          </p:cNvPr>
          <p:cNvSpPr txBox="1">
            <a:spLocks/>
          </p:cNvSpPr>
          <p:nvPr/>
        </p:nvSpPr>
        <p:spPr>
          <a:xfrm>
            <a:off x="581193" y="2723132"/>
            <a:ext cx="5362408" cy="3005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34 intact prophages in 17 </a:t>
            </a:r>
            <a:r>
              <a:rPr lang="en-US" sz="2400" i="1" dirty="0"/>
              <a:t>A. </a:t>
            </a:r>
            <a:r>
              <a:rPr lang="en-US" sz="2400" i="1" dirty="0" err="1"/>
              <a:t>pittii</a:t>
            </a:r>
            <a:r>
              <a:rPr lang="en-US" sz="2400" dirty="0"/>
              <a:t> strains</a:t>
            </a:r>
          </a:p>
          <a:p>
            <a:r>
              <a:rPr lang="en-US" sz="2400" i="1" dirty="0" err="1"/>
              <a:t>Myoviridae</a:t>
            </a:r>
            <a:r>
              <a:rPr lang="en-US" sz="2400" dirty="0"/>
              <a:t> prophages significantly shorter than </a:t>
            </a:r>
            <a:r>
              <a:rPr lang="en-US" sz="2400" i="1" dirty="0" err="1"/>
              <a:t>Siphoviridae</a:t>
            </a:r>
            <a:r>
              <a:rPr lang="en-US" sz="2400" dirty="0"/>
              <a:t> prophages, perhaps due to more recombination in bacterial genome</a:t>
            </a:r>
            <a:endParaRPr lang="en-US" sz="2400" i="1" dirty="0"/>
          </a:p>
          <a:p>
            <a:r>
              <a:rPr lang="en-US" sz="2400" dirty="0"/>
              <a:t>Prophages preferentially insert at 1.4Mbp and 3.2Mbp</a:t>
            </a:r>
          </a:p>
          <a:p>
            <a:pPr lvl="1"/>
            <a:r>
              <a:rPr lang="en-US" sz="2400" dirty="0"/>
              <a:t>Similar to </a:t>
            </a:r>
            <a:r>
              <a:rPr lang="en-US" sz="2400" i="1" dirty="0"/>
              <a:t>A. </a:t>
            </a:r>
            <a:r>
              <a:rPr lang="en-US" sz="2400" i="1" dirty="0" err="1"/>
              <a:t>baumannii</a:t>
            </a:r>
            <a:r>
              <a:rPr lang="en-US" sz="2400" i="1" dirty="0"/>
              <a:t> </a:t>
            </a:r>
            <a:r>
              <a:rPr lang="en-US" sz="2400" dirty="0"/>
              <a:t>results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ED9D23F-C2EB-4733-A2A7-8C03D138C02E}"/>
              </a:ext>
            </a:extLst>
          </p:cNvPr>
          <p:cNvSpPr txBox="1"/>
          <p:nvPr/>
        </p:nvSpPr>
        <p:spPr>
          <a:xfrm>
            <a:off x="6766173" y="2097625"/>
            <a:ext cx="4326859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Spatial Distribution of Prophages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5D74C2-D2A6-4147-971E-DBE00F8A89EE}"/>
              </a:ext>
            </a:extLst>
          </p:cNvPr>
          <p:cNvSpPr txBox="1"/>
          <p:nvPr/>
        </p:nvSpPr>
        <p:spPr>
          <a:xfrm>
            <a:off x="10740298" y="6647246"/>
            <a:ext cx="49079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Image source: done by finalist</a:t>
            </a:r>
          </a:p>
        </p:txBody>
      </p:sp>
    </p:spTree>
    <p:extLst>
      <p:ext uri="{BB962C8B-B14F-4D97-AF65-F5344CB8AC3E}">
        <p14:creationId xmlns:p14="http://schemas.microsoft.com/office/powerpoint/2010/main" val="348755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31DB0D6-2D4E-42B8-9A13-095D9885A67E}"/>
              </a:ext>
            </a:extLst>
          </p:cNvPr>
          <p:cNvSpPr txBox="1"/>
          <p:nvPr/>
        </p:nvSpPr>
        <p:spPr>
          <a:xfrm>
            <a:off x="441960" y="106680"/>
            <a:ext cx="3703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Introduction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4BCC3B-91D7-49EA-9172-E047DD6E8641}"/>
              </a:ext>
            </a:extLst>
          </p:cNvPr>
          <p:cNvSpPr txBox="1"/>
          <p:nvPr/>
        </p:nvSpPr>
        <p:spPr>
          <a:xfrm>
            <a:off x="4244340" y="103032"/>
            <a:ext cx="3703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Results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FBA575-B2E6-4352-8AC3-EBA46E4F5B94}"/>
              </a:ext>
            </a:extLst>
          </p:cNvPr>
          <p:cNvSpPr txBox="1"/>
          <p:nvPr/>
        </p:nvSpPr>
        <p:spPr>
          <a:xfrm>
            <a:off x="8046720" y="103032"/>
            <a:ext cx="3703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A7941930-2094-47AB-AD01-FF570032FBAD}"/>
              </a:ext>
            </a:extLst>
          </p:cNvPr>
          <p:cNvSpPr txBox="1">
            <a:spLocks/>
          </p:cNvSpPr>
          <p:nvPr/>
        </p:nvSpPr>
        <p:spPr>
          <a:xfrm>
            <a:off x="581192" y="695286"/>
            <a:ext cx="11029616" cy="9883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cap="none" dirty="0"/>
              <a:t>Prophages contain virulence factors &amp; antibiotic resistance genes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793828-9142-4F2E-A67E-3896FAD1F699}"/>
              </a:ext>
            </a:extLst>
          </p:cNvPr>
          <p:cNvSpPr txBox="1"/>
          <p:nvPr/>
        </p:nvSpPr>
        <p:spPr>
          <a:xfrm>
            <a:off x="581192" y="3640604"/>
            <a:ext cx="54975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47 virulence factors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Notable: invasion plasmid antigens &amp; zinc-binding alcohol dehydrogenases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Prevalent &amp; virulent prophage: YMC/09/02/B1251_ABA_BP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Also common in </a:t>
            </a:r>
            <a:r>
              <a:rPr lang="en-US" sz="2400" i="1" dirty="0"/>
              <a:t>A. </a:t>
            </a:r>
            <a:r>
              <a:rPr lang="en-US" sz="2400" i="1" dirty="0" err="1"/>
              <a:t>baumannii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A4821C-2B68-4279-8613-72EF2A31BA45}"/>
              </a:ext>
            </a:extLst>
          </p:cNvPr>
          <p:cNvSpPr txBox="1"/>
          <p:nvPr/>
        </p:nvSpPr>
        <p:spPr>
          <a:xfrm>
            <a:off x="4341329" y="2002522"/>
            <a:ext cx="3509342" cy="461665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Virulence Factors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4BDAF9D0-81FF-4201-9465-83906D7D83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4128084"/>
              </p:ext>
            </p:extLst>
          </p:nvPr>
        </p:nvGraphicFramePr>
        <p:xfrm>
          <a:off x="6078726" y="2721536"/>
          <a:ext cx="6092328" cy="3559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0520B75-389A-451E-85FD-6E94C7A180A9}"/>
              </a:ext>
            </a:extLst>
          </p:cNvPr>
          <p:cNvSpPr txBox="1"/>
          <p:nvPr/>
        </p:nvSpPr>
        <p:spPr>
          <a:xfrm>
            <a:off x="10740298" y="6647246"/>
            <a:ext cx="49079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Image source: done by finalist</a:t>
            </a:r>
          </a:p>
        </p:txBody>
      </p:sp>
    </p:spTree>
    <p:extLst>
      <p:ext uri="{BB962C8B-B14F-4D97-AF65-F5344CB8AC3E}">
        <p14:creationId xmlns:p14="http://schemas.microsoft.com/office/powerpoint/2010/main" val="1575643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31DB0D6-2D4E-42B8-9A13-095D9885A67E}"/>
              </a:ext>
            </a:extLst>
          </p:cNvPr>
          <p:cNvSpPr txBox="1"/>
          <p:nvPr/>
        </p:nvSpPr>
        <p:spPr>
          <a:xfrm>
            <a:off x="441960" y="106680"/>
            <a:ext cx="3703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Introduction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4BCC3B-91D7-49EA-9172-E047DD6E8641}"/>
              </a:ext>
            </a:extLst>
          </p:cNvPr>
          <p:cNvSpPr txBox="1"/>
          <p:nvPr/>
        </p:nvSpPr>
        <p:spPr>
          <a:xfrm>
            <a:off x="4244340" y="103032"/>
            <a:ext cx="3703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Results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FBA575-B2E6-4352-8AC3-EBA46E4F5B94}"/>
              </a:ext>
            </a:extLst>
          </p:cNvPr>
          <p:cNvSpPr txBox="1"/>
          <p:nvPr/>
        </p:nvSpPr>
        <p:spPr>
          <a:xfrm>
            <a:off x="8046720" y="103032"/>
            <a:ext cx="3703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A7941930-2094-47AB-AD01-FF570032FBAD}"/>
              </a:ext>
            </a:extLst>
          </p:cNvPr>
          <p:cNvSpPr txBox="1">
            <a:spLocks/>
          </p:cNvSpPr>
          <p:nvPr/>
        </p:nvSpPr>
        <p:spPr>
          <a:xfrm>
            <a:off x="581192" y="695286"/>
            <a:ext cx="11029616" cy="9883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cap="none" dirty="0"/>
              <a:t>Prophages contain virulence factors &amp; antibiotic resistance genes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793828-9142-4F2E-A67E-3896FAD1F699}"/>
              </a:ext>
            </a:extLst>
          </p:cNvPr>
          <p:cNvSpPr txBox="1"/>
          <p:nvPr/>
        </p:nvSpPr>
        <p:spPr>
          <a:xfrm>
            <a:off x="598465" y="3901861"/>
            <a:ext cx="5497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37 resistance genes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Notable: RND efflux pump system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B5CE7A-F3D9-4874-8EB7-18B9ABE00339}"/>
              </a:ext>
            </a:extLst>
          </p:cNvPr>
          <p:cNvSpPr txBox="1"/>
          <p:nvPr/>
        </p:nvSpPr>
        <p:spPr>
          <a:xfrm>
            <a:off x="4113305" y="1998462"/>
            <a:ext cx="3965389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Antibiotic Resistance Genes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5C355E55-5E9C-41D4-BD7E-37DB4DC05E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3013185"/>
              </p:ext>
            </p:extLst>
          </p:nvPr>
        </p:nvGraphicFramePr>
        <p:xfrm>
          <a:off x="6202496" y="2774972"/>
          <a:ext cx="5408314" cy="3387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7AB4376-593B-4369-8A0F-09C97F5A87C5}"/>
              </a:ext>
            </a:extLst>
          </p:cNvPr>
          <p:cNvSpPr txBox="1"/>
          <p:nvPr/>
        </p:nvSpPr>
        <p:spPr>
          <a:xfrm>
            <a:off x="10740298" y="6647246"/>
            <a:ext cx="49079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Image source: done by finalist</a:t>
            </a:r>
          </a:p>
        </p:txBody>
      </p:sp>
    </p:spTree>
    <p:extLst>
      <p:ext uri="{BB962C8B-B14F-4D97-AF65-F5344CB8AC3E}">
        <p14:creationId xmlns:p14="http://schemas.microsoft.com/office/powerpoint/2010/main" val="2281155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7D872-A74D-46D5-9AD0-B4FF8BE49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Virulence factors influence genomic structure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4F0C8F-466A-40E3-A713-2FC3F70792FC}"/>
              </a:ext>
            </a:extLst>
          </p:cNvPr>
          <p:cNvSpPr txBox="1"/>
          <p:nvPr/>
        </p:nvSpPr>
        <p:spPr>
          <a:xfrm>
            <a:off x="2627247" y="1971636"/>
            <a:ext cx="6937505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Synteny map of alcohol dehydrogenase within </a:t>
            </a:r>
            <a:r>
              <a:rPr lang="en-US" sz="2000" i="1" dirty="0"/>
              <a:t>A. </a:t>
            </a:r>
            <a:r>
              <a:rPr lang="en-US" sz="2000" i="1" dirty="0" err="1"/>
              <a:t>pittii</a:t>
            </a:r>
            <a:r>
              <a:rPr lang="en-US" sz="2000" dirty="0"/>
              <a:t> prophages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4C0F03-A67C-4CC0-B6F3-1E869EA6D05C}"/>
              </a:ext>
            </a:extLst>
          </p:cNvPr>
          <p:cNvSpPr txBox="1"/>
          <p:nvPr/>
        </p:nvSpPr>
        <p:spPr>
          <a:xfrm>
            <a:off x="441960" y="106680"/>
            <a:ext cx="3703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Introduction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6F405B-2C13-4734-914B-9FE3A8881277}"/>
              </a:ext>
            </a:extLst>
          </p:cNvPr>
          <p:cNvSpPr txBox="1"/>
          <p:nvPr/>
        </p:nvSpPr>
        <p:spPr>
          <a:xfrm>
            <a:off x="4244340" y="103032"/>
            <a:ext cx="3703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Results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51DAB8-AAF2-4315-895E-52A8CEAD9973}"/>
              </a:ext>
            </a:extLst>
          </p:cNvPr>
          <p:cNvSpPr txBox="1"/>
          <p:nvPr/>
        </p:nvSpPr>
        <p:spPr>
          <a:xfrm>
            <a:off x="8046720" y="103032"/>
            <a:ext cx="3703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Conclusion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6448B2-E928-49D4-8BDF-9AB2B320E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412" y="2526975"/>
            <a:ext cx="6343176" cy="32318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556BD0-1505-4DD0-9230-B2903316E2DC}"/>
              </a:ext>
            </a:extLst>
          </p:cNvPr>
          <p:cNvSpPr txBox="1"/>
          <p:nvPr/>
        </p:nvSpPr>
        <p:spPr>
          <a:xfrm>
            <a:off x="2747961" y="5914053"/>
            <a:ext cx="6696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Deletion of aquamarine block in the vicinity of the virulence factor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Inversion of light green and aquamarine blocks as well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8EF899-4DC0-4387-84F5-75BC21BCC13A}"/>
              </a:ext>
            </a:extLst>
          </p:cNvPr>
          <p:cNvSpPr txBox="1"/>
          <p:nvPr/>
        </p:nvSpPr>
        <p:spPr>
          <a:xfrm>
            <a:off x="10740298" y="6647246"/>
            <a:ext cx="49079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Image source: done by finalist</a:t>
            </a:r>
          </a:p>
        </p:txBody>
      </p:sp>
    </p:spTree>
    <p:extLst>
      <p:ext uri="{BB962C8B-B14F-4D97-AF65-F5344CB8AC3E}">
        <p14:creationId xmlns:p14="http://schemas.microsoft.com/office/powerpoint/2010/main" val="4167304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31DB0D6-2D4E-42B8-9A13-095D9885A67E}"/>
              </a:ext>
            </a:extLst>
          </p:cNvPr>
          <p:cNvSpPr txBox="1"/>
          <p:nvPr/>
        </p:nvSpPr>
        <p:spPr>
          <a:xfrm>
            <a:off x="441960" y="106680"/>
            <a:ext cx="3703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Introduction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4BCC3B-91D7-49EA-9172-E047DD6E8641}"/>
              </a:ext>
            </a:extLst>
          </p:cNvPr>
          <p:cNvSpPr txBox="1"/>
          <p:nvPr/>
        </p:nvSpPr>
        <p:spPr>
          <a:xfrm>
            <a:off x="4244340" y="103032"/>
            <a:ext cx="3703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Results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FBA575-B2E6-4352-8AC3-EBA46E4F5B94}"/>
              </a:ext>
            </a:extLst>
          </p:cNvPr>
          <p:cNvSpPr txBox="1"/>
          <p:nvPr/>
        </p:nvSpPr>
        <p:spPr>
          <a:xfrm>
            <a:off x="8046720" y="103032"/>
            <a:ext cx="3703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Conclusion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A7941930-2094-47AB-AD01-FF570032FBAD}"/>
              </a:ext>
            </a:extLst>
          </p:cNvPr>
          <p:cNvSpPr txBox="1">
            <a:spLocks/>
          </p:cNvSpPr>
          <p:nvPr/>
        </p:nvSpPr>
        <p:spPr>
          <a:xfrm>
            <a:off x="581192" y="695286"/>
            <a:ext cx="5514808" cy="9883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cap="none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979AF-7BB2-40B6-A085-0C12D8EF7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247732"/>
            <a:ext cx="7366468" cy="3678303"/>
          </a:xfrm>
        </p:spPr>
        <p:txBody>
          <a:bodyPr>
            <a:normAutofit/>
          </a:bodyPr>
          <a:lstStyle/>
          <a:p>
            <a:r>
              <a:rPr lang="en-US" sz="2400" i="1" dirty="0"/>
              <a:t>A. </a:t>
            </a:r>
            <a:r>
              <a:rPr lang="en-US" sz="2400" i="1" dirty="0" err="1"/>
              <a:t>pittii</a:t>
            </a:r>
            <a:r>
              <a:rPr lang="en-US" sz="2400" i="1" dirty="0"/>
              <a:t> </a:t>
            </a:r>
            <a:r>
              <a:rPr lang="en-US" sz="2400" dirty="0"/>
              <a:t>contains virulence- and resistance-enhancing prophages</a:t>
            </a:r>
          </a:p>
          <a:p>
            <a:r>
              <a:rPr lang="en-US" sz="2400" i="1" dirty="0"/>
              <a:t>A. </a:t>
            </a:r>
            <a:r>
              <a:rPr lang="en-US" sz="2400" i="1" dirty="0" err="1"/>
              <a:t>pittii</a:t>
            </a:r>
            <a:r>
              <a:rPr lang="en-US" sz="2400" i="1" dirty="0"/>
              <a:t> </a:t>
            </a:r>
            <a:r>
              <a:rPr lang="en-US" sz="2400" dirty="0"/>
              <a:t>exhibits similarities in its prophage relationships with other </a:t>
            </a:r>
            <a:r>
              <a:rPr lang="en-US" sz="2400" i="1" dirty="0"/>
              <a:t>Acinetobacter </a:t>
            </a:r>
            <a:r>
              <a:rPr lang="en-US" sz="2400" dirty="0"/>
              <a:t>species</a:t>
            </a:r>
            <a:endParaRPr lang="en-US" sz="2400" i="1" dirty="0"/>
          </a:p>
          <a:p>
            <a:r>
              <a:rPr lang="en-US" sz="2400" dirty="0"/>
              <a:t>Clinical implications because </a:t>
            </a:r>
            <a:r>
              <a:rPr lang="en-US" sz="2400" i="1" dirty="0"/>
              <a:t>A. </a:t>
            </a:r>
            <a:r>
              <a:rPr lang="en-US" sz="2400" i="1" dirty="0" err="1"/>
              <a:t>pittii</a:t>
            </a:r>
            <a:r>
              <a:rPr lang="en-US" sz="2400" dirty="0"/>
              <a:t> causes nosocomial infections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65F1DB-349F-4DFC-9D0D-E695DE9AAE1F}"/>
              </a:ext>
            </a:extLst>
          </p:cNvPr>
          <p:cNvSpPr txBox="1"/>
          <p:nvPr/>
        </p:nvSpPr>
        <p:spPr>
          <a:xfrm>
            <a:off x="9625236" y="6524135"/>
            <a:ext cx="4907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Image source:</a:t>
            </a:r>
            <a:endParaRPr lang="en-US" sz="800" dirty="0">
              <a:hlinkClick r:id="rId2"/>
            </a:endParaRPr>
          </a:p>
          <a:p>
            <a:r>
              <a:rPr lang="en-US" sz="800" dirty="0">
                <a:hlinkClick r:id="rId2"/>
              </a:rPr>
              <a:t>https://www.cdc.gov/hai/organisms/acinetobacter.html</a:t>
            </a:r>
            <a:endParaRPr lang="en-US" sz="800" dirty="0"/>
          </a:p>
          <a:p>
            <a:endParaRPr lang="en-US" sz="800" dirty="0"/>
          </a:p>
        </p:txBody>
      </p:sp>
      <p:pic>
        <p:nvPicPr>
          <p:cNvPr id="2050" name="Picture 2" descr="Acinetobacter in Healthcare Settings | HAI | CDC">
            <a:extLst>
              <a:ext uri="{FF2B5EF4-FFF2-40B4-BE49-F238E27FC236}">
                <a16:creationId xmlns:a16="http://schemas.microsoft.com/office/drawing/2014/main" id="{9DC76A4B-F864-4AF3-9304-5700C9691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017" y="2729570"/>
            <a:ext cx="3514725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689501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3025</TotalTime>
  <Words>364</Words>
  <Application>Microsoft Office PowerPoint</Application>
  <PresentationFormat>Widescreen</PresentationFormat>
  <Paragraphs>74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Gill Sans MT</vt:lpstr>
      <vt:lpstr>Wingdings 2</vt:lpstr>
      <vt:lpstr>Dividend</vt:lpstr>
      <vt:lpstr>Antibiotic resistance is pressing, global issue</vt:lpstr>
      <vt:lpstr>Prophages are viruses integrated into bacterial genomes</vt:lpstr>
      <vt:lpstr>Research Questions</vt:lpstr>
      <vt:lpstr>Prophages are present in Acinetobacter pittii</vt:lpstr>
      <vt:lpstr>PowerPoint Presentation</vt:lpstr>
      <vt:lpstr>PowerPoint Presentation</vt:lpstr>
      <vt:lpstr>Virulence factors influence genomic structure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Optimizing transcriptome-based age prediction in the mammalian brain with quadratic models</dc:title>
  <dc:creator>Richard Zhu</dc:creator>
  <cp:lastModifiedBy>Richard Zhu</cp:lastModifiedBy>
  <cp:revision>98</cp:revision>
  <dcterms:created xsi:type="dcterms:W3CDTF">2021-08-03T14:48:46Z</dcterms:created>
  <dcterms:modified xsi:type="dcterms:W3CDTF">2022-03-12T04:47:53Z</dcterms:modified>
</cp:coreProperties>
</file>