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8" r:id="rId2"/>
    <p:sldId id="680" r:id="rId3"/>
    <p:sldId id="681" r:id="rId4"/>
    <p:sldId id="682" r:id="rId5"/>
    <p:sldId id="692" r:id="rId6"/>
    <p:sldId id="683" r:id="rId7"/>
    <p:sldId id="684" r:id="rId8"/>
    <p:sldId id="685" r:id="rId9"/>
    <p:sldId id="687" r:id="rId10"/>
    <p:sldId id="690" r:id="rId11"/>
    <p:sldId id="691" r:id="rId12"/>
    <p:sldId id="689" r:id="rId1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8"/>
    <p:restoredTop sz="93741"/>
  </p:normalViewPr>
  <p:slideViewPr>
    <p:cSldViewPr>
      <p:cViewPr varScale="1">
        <p:scale>
          <a:sx n="120" d="100"/>
          <a:sy n="120" d="100"/>
        </p:scale>
        <p:origin x="192" y="17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F639B83-8FF6-E64B-9184-B91162B91585}"/>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ＭＳ Ｐゴシック" charset="0"/>
                <a:cs typeface="+mn-cs"/>
              </a:defRPr>
            </a:lvl1pPr>
          </a:lstStyle>
          <a:p>
            <a:pPr>
              <a:defRPr/>
            </a:pPr>
            <a:endParaRPr lang="en-US"/>
          </a:p>
        </p:txBody>
      </p:sp>
      <p:sp>
        <p:nvSpPr>
          <p:cNvPr id="32771" name="Rectangle 3">
            <a:extLst>
              <a:ext uri="{FF2B5EF4-FFF2-40B4-BE49-F238E27FC236}">
                <a16:creationId xmlns:a16="http://schemas.microsoft.com/office/drawing/2014/main" id="{3EBA7C07-E294-8642-8E80-2317C8837D70}"/>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ＭＳ Ｐゴシック" charset="0"/>
                <a:cs typeface="+mn-cs"/>
              </a:defRPr>
            </a:lvl1pPr>
          </a:lstStyle>
          <a:p>
            <a:pPr>
              <a:defRPr/>
            </a:pPr>
            <a:endParaRPr lang="en-US"/>
          </a:p>
        </p:txBody>
      </p:sp>
      <p:sp>
        <p:nvSpPr>
          <p:cNvPr id="32772" name="Rectangle 4">
            <a:extLst>
              <a:ext uri="{FF2B5EF4-FFF2-40B4-BE49-F238E27FC236}">
                <a16:creationId xmlns:a16="http://schemas.microsoft.com/office/drawing/2014/main" id="{B0E854BB-AE3D-0F42-9EB8-F575E1976936}"/>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ＭＳ Ｐゴシック" charset="0"/>
                <a:cs typeface="+mn-cs"/>
              </a:defRPr>
            </a:lvl1pPr>
          </a:lstStyle>
          <a:p>
            <a:pPr>
              <a:defRPr/>
            </a:pPr>
            <a:endParaRPr lang="en-US"/>
          </a:p>
        </p:txBody>
      </p:sp>
      <p:sp>
        <p:nvSpPr>
          <p:cNvPr id="32773" name="Rectangle 5">
            <a:extLst>
              <a:ext uri="{FF2B5EF4-FFF2-40B4-BE49-F238E27FC236}">
                <a16:creationId xmlns:a16="http://schemas.microsoft.com/office/drawing/2014/main" id="{7E77CDC9-4DB2-234A-ACA2-626D877FF96C}"/>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B2321C6-2ABE-8D49-8A48-A7495F4CF16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23:10:52.280"/>
    </inkml:context>
    <inkml:brush xml:id="br0">
      <inkml:brushProperty name="width" value="0.05" units="cm"/>
      <inkml:brushProperty name="height" value="0.05" units="cm"/>
      <inkml:brushProperty name="color" value="#F6630D"/>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19047851-518A-D541-9FCC-9666431A12B1}"/>
              </a:ext>
            </a:extLst>
          </p:cNvPr>
          <p:cNvSpPr>
            <a:spLocks noGrp="1" noChangeArrowheads="1"/>
          </p:cNvSpPr>
          <p:nvPr>
            <p:ph type="hdr" sz="quarter"/>
          </p:nvPr>
        </p:nvSpPr>
        <p:spPr bwMode="auto">
          <a:xfrm>
            <a:off x="0" y="0"/>
            <a:ext cx="30384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ＭＳ Ｐゴシック" charset="0"/>
                <a:cs typeface="+mn-cs"/>
              </a:defRPr>
            </a:lvl1pPr>
          </a:lstStyle>
          <a:p>
            <a:pPr>
              <a:defRPr/>
            </a:pPr>
            <a:endParaRPr lang="en-US"/>
          </a:p>
        </p:txBody>
      </p:sp>
      <p:sp>
        <p:nvSpPr>
          <p:cNvPr id="129027" name="Rectangle 3">
            <a:extLst>
              <a:ext uri="{FF2B5EF4-FFF2-40B4-BE49-F238E27FC236}">
                <a16:creationId xmlns:a16="http://schemas.microsoft.com/office/drawing/2014/main" id="{0B1F693E-59B5-1045-91ED-E7E782BAFC26}"/>
              </a:ext>
            </a:extLst>
          </p:cNvPr>
          <p:cNvSpPr>
            <a:spLocks noGrp="1" noChangeArrowheads="1"/>
          </p:cNvSpPr>
          <p:nvPr>
            <p:ph type="dt" idx="1"/>
          </p:nvPr>
        </p:nvSpPr>
        <p:spPr bwMode="auto">
          <a:xfrm>
            <a:off x="3971925" y="0"/>
            <a:ext cx="30384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ＭＳ Ｐゴシック" charset="0"/>
                <a:cs typeface="+mn-cs"/>
              </a:defRPr>
            </a:lvl1pPr>
          </a:lstStyle>
          <a:p>
            <a:pPr>
              <a:defRPr/>
            </a:pPr>
            <a:endParaRPr lang="en-US"/>
          </a:p>
        </p:txBody>
      </p:sp>
      <p:sp>
        <p:nvSpPr>
          <p:cNvPr id="13316" name="Rectangle 4">
            <a:extLst>
              <a:ext uri="{FF2B5EF4-FFF2-40B4-BE49-F238E27FC236}">
                <a16:creationId xmlns:a16="http://schemas.microsoft.com/office/drawing/2014/main" id="{F65464E9-9C7B-FB4E-B36A-2DA7E17E06FF}"/>
              </a:ext>
            </a:extLst>
          </p:cNvPr>
          <p:cNvSpPr>
            <a:spLocks noGrp="1" noRot="1" noChangeAspect="1" noChangeArrowheads="1" noTextEdit="1"/>
          </p:cNvSpPr>
          <p:nvPr>
            <p:ph type="sldImg" idx="2"/>
          </p:nvPr>
        </p:nvSpPr>
        <p:spPr bwMode="auto">
          <a:xfrm>
            <a:off x="1168400" y="685800"/>
            <a:ext cx="4673600" cy="350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9" name="Rectangle 5">
            <a:extLst>
              <a:ext uri="{FF2B5EF4-FFF2-40B4-BE49-F238E27FC236}">
                <a16:creationId xmlns:a16="http://schemas.microsoft.com/office/drawing/2014/main" id="{8DFE8FBB-3987-404D-A1FA-F9BBDA895E3C}"/>
              </a:ext>
            </a:extLst>
          </p:cNvPr>
          <p:cNvSpPr>
            <a:spLocks noGrp="1" noChangeArrowheads="1"/>
          </p:cNvSpPr>
          <p:nvPr>
            <p:ph type="body" sz="quarter" idx="3"/>
          </p:nvPr>
        </p:nvSpPr>
        <p:spPr bwMode="auto">
          <a:xfrm>
            <a:off x="935038" y="4419600"/>
            <a:ext cx="5140325"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9030" name="Rectangle 6">
            <a:extLst>
              <a:ext uri="{FF2B5EF4-FFF2-40B4-BE49-F238E27FC236}">
                <a16:creationId xmlns:a16="http://schemas.microsoft.com/office/drawing/2014/main" id="{637C6F86-7ACF-854A-9E14-2D1771B6C96A}"/>
              </a:ext>
            </a:extLst>
          </p:cNvPr>
          <p:cNvSpPr>
            <a:spLocks noGrp="1" noChangeArrowheads="1"/>
          </p:cNvSpPr>
          <p:nvPr>
            <p:ph type="ftr" sz="quarter" idx="4"/>
          </p:nvPr>
        </p:nvSpPr>
        <p:spPr bwMode="auto">
          <a:xfrm>
            <a:off x="0" y="8839200"/>
            <a:ext cx="30384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ＭＳ Ｐゴシック" charset="0"/>
                <a:cs typeface="+mn-cs"/>
              </a:defRPr>
            </a:lvl1pPr>
          </a:lstStyle>
          <a:p>
            <a:pPr>
              <a:defRPr/>
            </a:pPr>
            <a:endParaRPr lang="en-US"/>
          </a:p>
        </p:txBody>
      </p:sp>
      <p:sp>
        <p:nvSpPr>
          <p:cNvPr id="129031" name="Rectangle 7">
            <a:extLst>
              <a:ext uri="{FF2B5EF4-FFF2-40B4-BE49-F238E27FC236}">
                <a16:creationId xmlns:a16="http://schemas.microsoft.com/office/drawing/2014/main" id="{C6E9840E-4D54-5C4A-A3E7-1D86288F8510}"/>
              </a:ext>
            </a:extLst>
          </p:cNvPr>
          <p:cNvSpPr>
            <a:spLocks noGrp="1" noChangeArrowheads="1"/>
          </p:cNvSpPr>
          <p:nvPr>
            <p:ph type="sldNum" sz="quarter" idx="5"/>
          </p:nvPr>
        </p:nvSpPr>
        <p:spPr bwMode="auto">
          <a:xfrm>
            <a:off x="3971925" y="8839200"/>
            <a:ext cx="30384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C175881-5DB6-034C-9F8C-9084E7158F2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175881-5DB6-034C-9F8C-9084E7158F2A}" type="slidenum">
              <a:rPr lang="en-US" altLang="en-US" smtClean="0"/>
              <a:pPr>
                <a:defRPr/>
              </a:pPr>
              <a:t>3</a:t>
            </a:fld>
            <a:endParaRPr lang="en-US" altLang="en-US"/>
          </a:p>
        </p:txBody>
      </p:sp>
    </p:spTree>
    <p:extLst>
      <p:ext uri="{BB962C8B-B14F-4D97-AF65-F5344CB8AC3E}">
        <p14:creationId xmlns:p14="http://schemas.microsoft.com/office/powerpoint/2010/main" val="421281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Structure of butterfat triglyceride containing myristic acid, palmitic acid and oleic acid. </a:t>
            </a:r>
          </a:p>
          <a:p>
            <a:endParaRPr lang="en-US" dirty="0"/>
          </a:p>
        </p:txBody>
      </p:sp>
      <p:sp>
        <p:nvSpPr>
          <p:cNvPr id="4" name="Slide Number Placeholder 3"/>
          <p:cNvSpPr>
            <a:spLocks noGrp="1"/>
          </p:cNvSpPr>
          <p:nvPr>
            <p:ph type="sldNum" sz="quarter" idx="5"/>
          </p:nvPr>
        </p:nvSpPr>
        <p:spPr/>
        <p:txBody>
          <a:bodyPr/>
          <a:lstStyle/>
          <a:p>
            <a:pPr>
              <a:defRPr/>
            </a:pPr>
            <a:fld id="{8C175881-5DB6-034C-9F8C-9084E7158F2A}" type="slidenum">
              <a:rPr lang="en-US" altLang="en-US" smtClean="0"/>
              <a:pPr>
                <a:defRPr/>
              </a:pPr>
              <a:t>11</a:t>
            </a:fld>
            <a:endParaRPr lang="en-US" altLang="en-US"/>
          </a:p>
        </p:txBody>
      </p:sp>
    </p:spTree>
    <p:extLst>
      <p:ext uri="{BB962C8B-B14F-4D97-AF65-F5344CB8AC3E}">
        <p14:creationId xmlns:p14="http://schemas.microsoft.com/office/powerpoint/2010/main" val="773832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820B20F-C23A-7F4C-BDAE-A11CB17C10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BFBD22E-A5D4-A246-9E46-CC91E61268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A4EE2A2-590B-E444-978A-02F3A7E96DD3}"/>
              </a:ext>
            </a:extLst>
          </p:cNvPr>
          <p:cNvSpPr>
            <a:spLocks noGrp="1" noChangeArrowheads="1"/>
          </p:cNvSpPr>
          <p:nvPr>
            <p:ph type="sldNum" sz="quarter" idx="12"/>
          </p:nvPr>
        </p:nvSpPr>
        <p:spPr>
          <a:ln/>
        </p:spPr>
        <p:txBody>
          <a:bodyPr/>
          <a:lstStyle>
            <a:lvl1pPr>
              <a:defRPr/>
            </a:lvl1pPr>
          </a:lstStyle>
          <a:p>
            <a:pPr>
              <a:defRPr/>
            </a:pPr>
            <a:fld id="{23403052-72D0-1143-9901-3AC99F0ECACB}" type="slidenum">
              <a:rPr lang="en-US" altLang="en-US"/>
              <a:pPr>
                <a:defRPr/>
              </a:pPr>
              <a:t>‹#›</a:t>
            </a:fld>
            <a:endParaRPr lang="en-US" altLang="en-US"/>
          </a:p>
        </p:txBody>
      </p:sp>
    </p:spTree>
    <p:extLst>
      <p:ext uri="{BB962C8B-B14F-4D97-AF65-F5344CB8AC3E}">
        <p14:creationId xmlns:p14="http://schemas.microsoft.com/office/powerpoint/2010/main" val="2899015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E9CC638-1D16-3245-BBD6-FCC2446DA8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A93E62-AD0E-514E-9044-A794F0B493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07E37C-822D-6D44-A7B7-EEE98F690AE7}"/>
              </a:ext>
            </a:extLst>
          </p:cNvPr>
          <p:cNvSpPr>
            <a:spLocks noGrp="1" noChangeArrowheads="1"/>
          </p:cNvSpPr>
          <p:nvPr>
            <p:ph type="sldNum" sz="quarter" idx="12"/>
          </p:nvPr>
        </p:nvSpPr>
        <p:spPr>
          <a:ln/>
        </p:spPr>
        <p:txBody>
          <a:bodyPr/>
          <a:lstStyle>
            <a:lvl1pPr>
              <a:defRPr/>
            </a:lvl1pPr>
          </a:lstStyle>
          <a:p>
            <a:pPr>
              <a:defRPr/>
            </a:pPr>
            <a:fld id="{3869AA34-6CBD-604F-B383-CB84BF73F752}" type="slidenum">
              <a:rPr lang="en-US" altLang="en-US"/>
              <a:pPr>
                <a:defRPr/>
              </a:pPr>
              <a:t>‹#›</a:t>
            </a:fld>
            <a:endParaRPr lang="en-US" altLang="en-US"/>
          </a:p>
        </p:txBody>
      </p:sp>
    </p:spTree>
    <p:extLst>
      <p:ext uri="{BB962C8B-B14F-4D97-AF65-F5344CB8AC3E}">
        <p14:creationId xmlns:p14="http://schemas.microsoft.com/office/powerpoint/2010/main" val="4276194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F6DE227-5A00-E14F-8CF5-32837E8FD6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100B6B-6DAF-184B-8C10-7F4A2F63D0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9470707-8B3E-624D-B7F6-C28920BC7585}"/>
              </a:ext>
            </a:extLst>
          </p:cNvPr>
          <p:cNvSpPr>
            <a:spLocks noGrp="1" noChangeArrowheads="1"/>
          </p:cNvSpPr>
          <p:nvPr>
            <p:ph type="sldNum" sz="quarter" idx="12"/>
          </p:nvPr>
        </p:nvSpPr>
        <p:spPr>
          <a:ln/>
        </p:spPr>
        <p:txBody>
          <a:bodyPr/>
          <a:lstStyle>
            <a:lvl1pPr>
              <a:defRPr/>
            </a:lvl1pPr>
          </a:lstStyle>
          <a:p>
            <a:pPr>
              <a:defRPr/>
            </a:pPr>
            <a:fld id="{AE9E3600-CB57-3A4D-AEA2-B58D856CEBCB}" type="slidenum">
              <a:rPr lang="en-US" altLang="en-US"/>
              <a:pPr>
                <a:defRPr/>
              </a:pPr>
              <a:t>‹#›</a:t>
            </a:fld>
            <a:endParaRPr lang="en-US" altLang="en-US"/>
          </a:p>
        </p:txBody>
      </p:sp>
    </p:spTree>
    <p:extLst>
      <p:ext uri="{BB962C8B-B14F-4D97-AF65-F5344CB8AC3E}">
        <p14:creationId xmlns:p14="http://schemas.microsoft.com/office/powerpoint/2010/main" val="799439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10B075-D331-1645-B642-D74840D519A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6F380A-5BB9-2A40-8410-631E154B51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84CEC23-0DF0-DB43-99B5-65A57F6B1F4A}"/>
              </a:ext>
            </a:extLst>
          </p:cNvPr>
          <p:cNvSpPr>
            <a:spLocks noGrp="1" noChangeArrowheads="1"/>
          </p:cNvSpPr>
          <p:nvPr>
            <p:ph type="sldNum" sz="quarter" idx="12"/>
          </p:nvPr>
        </p:nvSpPr>
        <p:spPr>
          <a:ln/>
        </p:spPr>
        <p:txBody>
          <a:bodyPr/>
          <a:lstStyle>
            <a:lvl1pPr>
              <a:defRPr/>
            </a:lvl1pPr>
          </a:lstStyle>
          <a:p>
            <a:pPr>
              <a:defRPr/>
            </a:pPr>
            <a:fld id="{ABE7B6BD-4C1E-B64D-AB64-AEC7E15157A3}" type="slidenum">
              <a:rPr lang="en-US" altLang="en-US"/>
              <a:pPr>
                <a:defRPr/>
              </a:pPr>
              <a:t>‹#›</a:t>
            </a:fld>
            <a:endParaRPr lang="en-US" altLang="en-US"/>
          </a:p>
        </p:txBody>
      </p:sp>
    </p:spTree>
    <p:extLst>
      <p:ext uri="{BB962C8B-B14F-4D97-AF65-F5344CB8AC3E}">
        <p14:creationId xmlns:p14="http://schemas.microsoft.com/office/powerpoint/2010/main" val="244794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97ECDE2-8EEE-734E-80D6-A18793C8F0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F515049-99B1-5E40-BA51-DB7BF1A1BB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58ABDEC-A4ED-FA46-B44D-20E2D69DC463}"/>
              </a:ext>
            </a:extLst>
          </p:cNvPr>
          <p:cNvSpPr>
            <a:spLocks noGrp="1" noChangeArrowheads="1"/>
          </p:cNvSpPr>
          <p:nvPr>
            <p:ph type="sldNum" sz="quarter" idx="12"/>
          </p:nvPr>
        </p:nvSpPr>
        <p:spPr>
          <a:ln/>
        </p:spPr>
        <p:txBody>
          <a:bodyPr/>
          <a:lstStyle>
            <a:lvl1pPr>
              <a:defRPr/>
            </a:lvl1pPr>
          </a:lstStyle>
          <a:p>
            <a:pPr>
              <a:defRPr/>
            </a:pPr>
            <a:fld id="{18C91F85-B2FE-7F48-BFCB-8B239CD5DC3E}" type="slidenum">
              <a:rPr lang="en-US" altLang="en-US"/>
              <a:pPr>
                <a:defRPr/>
              </a:pPr>
              <a:t>‹#›</a:t>
            </a:fld>
            <a:endParaRPr lang="en-US" altLang="en-US"/>
          </a:p>
        </p:txBody>
      </p:sp>
    </p:spTree>
    <p:extLst>
      <p:ext uri="{BB962C8B-B14F-4D97-AF65-F5344CB8AC3E}">
        <p14:creationId xmlns:p14="http://schemas.microsoft.com/office/powerpoint/2010/main" val="361173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9DB0468-371B-FA4C-BC40-0A00265AC3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8724C6D-09A8-C042-AD02-0AB917FAB5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D1CA336-108F-D442-967A-6E33A979EF2D}"/>
              </a:ext>
            </a:extLst>
          </p:cNvPr>
          <p:cNvSpPr>
            <a:spLocks noGrp="1" noChangeArrowheads="1"/>
          </p:cNvSpPr>
          <p:nvPr>
            <p:ph type="sldNum" sz="quarter" idx="12"/>
          </p:nvPr>
        </p:nvSpPr>
        <p:spPr>
          <a:ln/>
        </p:spPr>
        <p:txBody>
          <a:bodyPr/>
          <a:lstStyle>
            <a:lvl1pPr>
              <a:defRPr/>
            </a:lvl1pPr>
          </a:lstStyle>
          <a:p>
            <a:pPr>
              <a:defRPr/>
            </a:pPr>
            <a:fld id="{7C6E73E9-8E1F-3A49-AF8E-BDB4B338BDF4}" type="slidenum">
              <a:rPr lang="en-US" altLang="en-US"/>
              <a:pPr>
                <a:defRPr/>
              </a:pPr>
              <a:t>‹#›</a:t>
            </a:fld>
            <a:endParaRPr lang="en-US" altLang="en-US"/>
          </a:p>
        </p:txBody>
      </p:sp>
    </p:spTree>
    <p:extLst>
      <p:ext uri="{BB962C8B-B14F-4D97-AF65-F5344CB8AC3E}">
        <p14:creationId xmlns:p14="http://schemas.microsoft.com/office/powerpoint/2010/main" val="3560683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11D76D1-8B8D-9940-ACE3-6427753945D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E9A5842-21C0-CF42-84B6-5C0D688AC5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3F57E42-3419-6743-846D-D7DA87D40A59}"/>
              </a:ext>
            </a:extLst>
          </p:cNvPr>
          <p:cNvSpPr>
            <a:spLocks noGrp="1" noChangeArrowheads="1"/>
          </p:cNvSpPr>
          <p:nvPr>
            <p:ph type="sldNum" sz="quarter" idx="12"/>
          </p:nvPr>
        </p:nvSpPr>
        <p:spPr>
          <a:ln/>
        </p:spPr>
        <p:txBody>
          <a:bodyPr/>
          <a:lstStyle>
            <a:lvl1pPr>
              <a:defRPr/>
            </a:lvl1pPr>
          </a:lstStyle>
          <a:p>
            <a:pPr>
              <a:defRPr/>
            </a:pPr>
            <a:fld id="{EFACE9C4-15C3-4649-855C-8B32A254EF78}" type="slidenum">
              <a:rPr lang="en-US" altLang="en-US"/>
              <a:pPr>
                <a:defRPr/>
              </a:pPr>
              <a:t>‹#›</a:t>
            </a:fld>
            <a:endParaRPr lang="en-US" altLang="en-US"/>
          </a:p>
        </p:txBody>
      </p:sp>
    </p:spTree>
    <p:extLst>
      <p:ext uri="{BB962C8B-B14F-4D97-AF65-F5344CB8AC3E}">
        <p14:creationId xmlns:p14="http://schemas.microsoft.com/office/powerpoint/2010/main" val="753438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654BBD2-F9C1-7040-8755-FAC32A6FD89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4ED8511-5886-3642-81D5-F0CCAE6405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D54921B-DB86-274A-BF3C-597EEB07AEF4}"/>
              </a:ext>
            </a:extLst>
          </p:cNvPr>
          <p:cNvSpPr>
            <a:spLocks noGrp="1" noChangeArrowheads="1"/>
          </p:cNvSpPr>
          <p:nvPr>
            <p:ph type="sldNum" sz="quarter" idx="12"/>
          </p:nvPr>
        </p:nvSpPr>
        <p:spPr>
          <a:ln/>
        </p:spPr>
        <p:txBody>
          <a:bodyPr/>
          <a:lstStyle>
            <a:lvl1pPr>
              <a:defRPr/>
            </a:lvl1pPr>
          </a:lstStyle>
          <a:p>
            <a:pPr>
              <a:defRPr/>
            </a:pPr>
            <a:fld id="{EF8E3C48-4458-4145-B336-6636AE9373B2}" type="slidenum">
              <a:rPr lang="en-US" altLang="en-US"/>
              <a:pPr>
                <a:defRPr/>
              </a:pPr>
              <a:t>‹#›</a:t>
            </a:fld>
            <a:endParaRPr lang="en-US" altLang="en-US"/>
          </a:p>
        </p:txBody>
      </p:sp>
    </p:spTree>
    <p:extLst>
      <p:ext uri="{BB962C8B-B14F-4D97-AF65-F5344CB8AC3E}">
        <p14:creationId xmlns:p14="http://schemas.microsoft.com/office/powerpoint/2010/main" val="557773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C21C52B-EA9B-0446-BCCE-B4B2996B55A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C17FEF5-8452-954F-9553-3295FEA5E6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63822A4-9446-0949-8F6A-EC9BA3D034D3}"/>
              </a:ext>
            </a:extLst>
          </p:cNvPr>
          <p:cNvSpPr>
            <a:spLocks noGrp="1" noChangeArrowheads="1"/>
          </p:cNvSpPr>
          <p:nvPr>
            <p:ph type="sldNum" sz="quarter" idx="12"/>
          </p:nvPr>
        </p:nvSpPr>
        <p:spPr>
          <a:ln/>
        </p:spPr>
        <p:txBody>
          <a:bodyPr/>
          <a:lstStyle>
            <a:lvl1pPr>
              <a:defRPr/>
            </a:lvl1pPr>
          </a:lstStyle>
          <a:p>
            <a:pPr>
              <a:defRPr/>
            </a:pPr>
            <a:fld id="{50775888-F101-4040-BBED-C677F0E13F96}" type="slidenum">
              <a:rPr lang="en-US" altLang="en-US"/>
              <a:pPr>
                <a:defRPr/>
              </a:pPr>
              <a:t>‹#›</a:t>
            </a:fld>
            <a:endParaRPr lang="en-US" altLang="en-US"/>
          </a:p>
        </p:txBody>
      </p:sp>
    </p:spTree>
    <p:extLst>
      <p:ext uri="{BB962C8B-B14F-4D97-AF65-F5344CB8AC3E}">
        <p14:creationId xmlns:p14="http://schemas.microsoft.com/office/powerpoint/2010/main" val="138764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799B527-C6D9-7D48-8210-7061550F10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4B68E7C-3090-474C-9BF1-CF7F5A086C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DF7C969-D61E-7742-9C25-FB1BB82BC411}"/>
              </a:ext>
            </a:extLst>
          </p:cNvPr>
          <p:cNvSpPr>
            <a:spLocks noGrp="1" noChangeArrowheads="1"/>
          </p:cNvSpPr>
          <p:nvPr>
            <p:ph type="sldNum" sz="quarter" idx="12"/>
          </p:nvPr>
        </p:nvSpPr>
        <p:spPr>
          <a:ln/>
        </p:spPr>
        <p:txBody>
          <a:bodyPr/>
          <a:lstStyle>
            <a:lvl1pPr>
              <a:defRPr/>
            </a:lvl1pPr>
          </a:lstStyle>
          <a:p>
            <a:pPr>
              <a:defRPr/>
            </a:pPr>
            <a:fld id="{968E294C-DEE9-C34B-A67C-389FFA25B1E8}" type="slidenum">
              <a:rPr lang="en-US" altLang="en-US"/>
              <a:pPr>
                <a:defRPr/>
              </a:pPr>
              <a:t>‹#›</a:t>
            </a:fld>
            <a:endParaRPr lang="en-US" altLang="en-US"/>
          </a:p>
        </p:txBody>
      </p:sp>
    </p:spTree>
    <p:extLst>
      <p:ext uri="{BB962C8B-B14F-4D97-AF65-F5344CB8AC3E}">
        <p14:creationId xmlns:p14="http://schemas.microsoft.com/office/powerpoint/2010/main" val="275447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47A8BCB-6BDC-AA42-A447-7690F37CC3D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7CAD543-F41C-954A-928A-7C3C5B20A0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2CF0A90-9939-654E-B2E1-8E9C4548B15D}"/>
              </a:ext>
            </a:extLst>
          </p:cNvPr>
          <p:cNvSpPr>
            <a:spLocks noGrp="1" noChangeArrowheads="1"/>
          </p:cNvSpPr>
          <p:nvPr>
            <p:ph type="sldNum" sz="quarter" idx="12"/>
          </p:nvPr>
        </p:nvSpPr>
        <p:spPr>
          <a:ln/>
        </p:spPr>
        <p:txBody>
          <a:bodyPr/>
          <a:lstStyle>
            <a:lvl1pPr>
              <a:defRPr/>
            </a:lvl1pPr>
          </a:lstStyle>
          <a:p>
            <a:pPr>
              <a:defRPr/>
            </a:pPr>
            <a:fld id="{BFCA9020-AED9-1C42-9483-BAF22AF3A22D}" type="slidenum">
              <a:rPr lang="en-US" altLang="en-US"/>
              <a:pPr>
                <a:defRPr/>
              </a:pPr>
              <a:t>‹#›</a:t>
            </a:fld>
            <a:endParaRPr lang="en-US" altLang="en-US"/>
          </a:p>
        </p:txBody>
      </p:sp>
    </p:spTree>
    <p:extLst>
      <p:ext uri="{BB962C8B-B14F-4D97-AF65-F5344CB8AC3E}">
        <p14:creationId xmlns:p14="http://schemas.microsoft.com/office/powerpoint/2010/main" val="1671322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6A9274C-A095-4E47-82EF-BA9600881FD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E238EBC-4311-1343-99CD-E2630F96B5A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9DB5A71-CBEE-D94A-BA2F-08FF5FB3D2F1}"/>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414D9870-D8BE-1A41-B24B-6228199E95C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mn-cs"/>
              </a:defRPr>
            </a:lvl1pPr>
          </a:lstStyle>
          <a:p>
            <a:pPr>
              <a:defRPr/>
            </a:pPr>
            <a:endParaRPr lang="en-US"/>
          </a:p>
        </p:txBody>
      </p:sp>
      <p:sp>
        <p:nvSpPr>
          <p:cNvPr id="1030" name="Rectangle 6">
            <a:extLst>
              <a:ext uri="{FF2B5EF4-FFF2-40B4-BE49-F238E27FC236}">
                <a16:creationId xmlns:a16="http://schemas.microsoft.com/office/drawing/2014/main" id="{720AD6AF-43B6-A849-86DD-EF36A866C3BF}"/>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5EE73A1-B20C-1241-8C6C-8B68CB79E5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tiff"/></Relationships>
</file>

<file path=ppt/slides/_rels/slide12.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8.jpeg"/><Relationship Id="rId7"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Line 2">
            <a:extLst>
              <a:ext uri="{FF2B5EF4-FFF2-40B4-BE49-F238E27FC236}">
                <a16:creationId xmlns:a16="http://schemas.microsoft.com/office/drawing/2014/main" id="{24F00E00-4783-9D43-9D8E-A48DF9612731}"/>
              </a:ext>
            </a:extLst>
          </p:cNvPr>
          <p:cNvSpPr>
            <a:spLocks noChangeShapeType="1"/>
          </p:cNvSpPr>
          <p:nvPr/>
        </p:nvSpPr>
        <p:spPr bwMode="auto">
          <a:xfrm>
            <a:off x="1066800" y="1524000"/>
            <a:ext cx="7239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2" name="Text Box 3">
            <a:extLst>
              <a:ext uri="{FF2B5EF4-FFF2-40B4-BE49-F238E27FC236}">
                <a16:creationId xmlns:a16="http://schemas.microsoft.com/office/drawing/2014/main" id="{3B291B77-8AF4-4547-B140-BE2CD756CF37}"/>
              </a:ext>
            </a:extLst>
          </p:cNvPr>
          <p:cNvSpPr txBox="1">
            <a:spLocks noChangeArrowheads="1"/>
          </p:cNvSpPr>
          <p:nvPr/>
        </p:nvSpPr>
        <p:spPr bwMode="auto">
          <a:xfrm>
            <a:off x="3171825" y="5973763"/>
            <a:ext cx="1682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2200"/>
          </a:p>
        </p:txBody>
      </p:sp>
      <p:sp>
        <p:nvSpPr>
          <p:cNvPr id="15363" name="Text Box 4">
            <a:extLst>
              <a:ext uri="{FF2B5EF4-FFF2-40B4-BE49-F238E27FC236}">
                <a16:creationId xmlns:a16="http://schemas.microsoft.com/office/drawing/2014/main" id="{D44AA6DE-A6E4-8D4E-A4C3-D5FAC522AD53}"/>
              </a:ext>
            </a:extLst>
          </p:cNvPr>
          <p:cNvSpPr txBox="1">
            <a:spLocks noChangeArrowheads="1"/>
          </p:cNvSpPr>
          <p:nvPr/>
        </p:nvSpPr>
        <p:spPr bwMode="auto">
          <a:xfrm>
            <a:off x="5611813" y="4835525"/>
            <a:ext cx="1666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700"/>
          </a:p>
          <a:p>
            <a:pPr>
              <a:spcBef>
                <a:spcPct val="0"/>
              </a:spcBef>
              <a:buFontTx/>
              <a:buNone/>
            </a:pPr>
            <a:endParaRPr lang="en-US" altLang="en-US" sz="1700"/>
          </a:p>
        </p:txBody>
      </p:sp>
      <p:sp>
        <p:nvSpPr>
          <p:cNvPr id="15364" name="Text Box 5">
            <a:extLst>
              <a:ext uri="{FF2B5EF4-FFF2-40B4-BE49-F238E27FC236}">
                <a16:creationId xmlns:a16="http://schemas.microsoft.com/office/drawing/2014/main" id="{C88C3A85-4567-0342-8FC1-C451C145AD68}"/>
              </a:ext>
            </a:extLst>
          </p:cNvPr>
          <p:cNvSpPr txBox="1">
            <a:spLocks noChangeArrowheads="1"/>
          </p:cNvSpPr>
          <p:nvPr/>
        </p:nvSpPr>
        <p:spPr bwMode="auto">
          <a:xfrm>
            <a:off x="2667000" y="266700"/>
            <a:ext cx="5029200" cy="10699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b="1"/>
              <a:t>2023 Mercer Science &amp; Engineering Fair</a:t>
            </a:r>
            <a:endParaRPr lang="en-US" altLang="zh-CN" b="1"/>
          </a:p>
        </p:txBody>
      </p:sp>
      <p:sp>
        <p:nvSpPr>
          <p:cNvPr id="15365" name="Rectangle 6">
            <a:extLst>
              <a:ext uri="{FF2B5EF4-FFF2-40B4-BE49-F238E27FC236}">
                <a16:creationId xmlns:a16="http://schemas.microsoft.com/office/drawing/2014/main" id="{8C4D3F71-EC1E-ED42-8C97-D6C88BC5E58E}"/>
              </a:ext>
            </a:extLst>
          </p:cNvPr>
          <p:cNvSpPr>
            <a:spLocks noChangeArrowheads="1"/>
          </p:cNvSpPr>
          <p:nvPr/>
        </p:nvSpPr>
        <p:spPr bwMode="auto">
          <a:xfrm>
            <a:off x="3679825" y="2503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5366" name="Rectangle 7">
            <a:extLst>
              <a:ext uri="{FF2B5EF4-FFF2-40B4-BE49-F238E27FC236}">
                <a16:creationId xmlns:a16="http://schemas.microsoft.com/office/drawing/2014/main" id="{29A37684-58A8-2C42-9D01-9214F516712A}"/>
              </a:ext>
            </a:extLst>
          </p:cNvPr>
          <p:cNvSpPr>
            <a:spLocks noChangeArrowheads="1"/>
          </p:cNvSpPr>
          <p:nvPr/>
        </p:nvSpPr>
        <p:spPr bwMode="auto">
          <a:xfrm>
            <a:off x="2082800" y="1281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5367" name="Rectangle 10">
            <a:extLst>
              <a:ext uri="{FF2B5EF4-FFF2-40B4-BE49-F238E27FC236}">
                <a16:creationId xmlns:a16="http://schemas.microsoft.com/office/drawing/2014/main" id="{04261F5A-5440-AB40-AC00-34CFE2AFCA06}"/>
              </a:ext>
            </a:extLst>
          </p:cNvPr>
          <p:cNvSpPr>
            <a:spLocks noChangeArrowheads="1"/>
          </p:cNvSpPr>
          <p:nvPr/>
        </p:nvSpPr>
        <p:spPr bwMode="auto">
          <a:xfrm>
            <a:off x="304800" y="20574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50000"/>
              </a:lnSpc>
              <a:spcBef>
                <a:spcPct val="0"/>
              </a:spcBef>
              <a:buFontTx/>
              <a:buNone/>
            </a:pPr>
            <a:r>
              <a:rPr lang="en-US" altLang="en-US" b="1" dirty="0">
                <a:ea typeface="等线" panose="02010600030101010101" pitchFamily="2" charset="-122"/>
                <a:cs typeface="Times New Roman" panose="02020603050405020304" pitchFamily="18" charset="0"/>
              </a:rPr>
              <a:t>Engineering novel functional bread through fortification with quercetin nanoparticles*</a:t>
            </a:r>
            <a:endParaRPr lang="en-US" altLang="en-US" dirty="0">
              <a:latin typeface="Calibri" panose="020F0502020204030204" pitchFamily="34" charset="0"/>
              <a:ea typeface="等线" panose="02010600030101010101" pitchFamily="2" charset="-122"/>
              <a:cs typeface="Times New Roman" panose="02020603050405020304" pitchFamily="18" charset="0"/>
            </a:endParaRPr>
          </a:p>
        </p:txBody>
      </p:sp>
      <p:sp>
        <p:nvSpPr>
          <p:cNvPr id="15368" name="Rectangle 11">
            <a:extLst>
              <a:ext uri="{FF2B5EF4-FFF2-40B4-BE49-F238E27FC236}">
                <a16:creationId xmlns:a16="http://schemas.microsoft.com/office/drawing/2014/main" id="{436A0A76-83B0-3E4A-9186-C778F9FDFF53}"/>
              </a:ext>
            </a:extLst>
          </p:cNvPr>
          <p:cNvSpPr>
            <a:spLocks noChangeArrowheads="1"/>
          </p:cNvSpPr>
          <p:nvPr/>
        </p:nvSpPr>
        <p:spPr bwMode="auto">
          <a:xfrm>
            <a:off x="1371600" y="3810000"/>
            <a:ext cx="67056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lnSpc>
                <a:spcPct val="70000"/>
              </a:lnSpc>
              <a:spcBef>
                <a:spcPct val="50000"/>
              </a:spcBef>
              <a:buFontTx/>
              <a:buNone/>
            </a:pPr>
            <a:r>
              <a:rPr lang="en-US" altLang="en-US" sz="3000" dirty="0"/>
              <a:t>William Huang</a:t>
            </a:r>
          </a:p>
          <a:p>
            <a:pPr algn="ctr" eaLnBrk="1" hangingPunct="1">
              <a:lnSpc>
                <a:spcPct val="70000"/>
              </a:lnSpc>
              <a:spcBef>
                <a:spcPct val="50000"/>
              </a:spcBef>
              <a:buFontTx/>
              <a:buNone/>
            </a:pPr>
            <a:r>
              <a:rPr lang="en-US" altLang="en-US" sz="3000" dirty="0"/>
              <a:t>The Lawrenceville School</a:t>
            </a:r>
          </a:p>
          <a:p>
            <a:pPr algn="ctr" eaLnBrk="1" hangingPunct="1">
              <a:lnSpc>
                <a:spcPct val="70000"/>
              </a:lnSpc>
              <a:spcBef>
                <a:spcPct val="50000"/>
              </a:spcBef>
              <a:buFontTx/>
              <a:buNone/>
            </a:pPr>
            <a:r>
              <a:rPr lang="en-US" altLang="en-US" sz="3000" dirty="0"/>
              <a:t>Lawrenceville, New Jersey</a:t>
            </a:r>
          </a:p>
        </p:txBody>
      </p:sp>
      <p:pic>
        <p:nvPicPr>
          <p:cNvPr id="15369" name="Picture 2" descr="A picture containing logo&#10;&#10;Description automatically generated">
            <a:extLst>
              <a:ext uri="{FF2B5EF4-FFF2-40B4-BE49-F238E27FC236}">
                <a16:creationId xmlns:a16="http://schemas.microsoft.com/office/drawing/2014/main" id="{F1F533C3-6A15-EB47-B2C3-800CFC0FA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08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BB101FE-AB0C-9546-974A-B2CF28E40CAD}"/>
              </a:ext>
            </a:extLst>
          </p:cNvPr>
          <p:cNvSpPr txBox="1"/>
          <p:nvPr/>
        </p:nvSpPr>
        <p:spPr>
          <a:xfrm>
            <a:off x="285089" y="5907385"/>
            <a:ext cx="8573822" cy="923330"/>
          </a:xfrm>
          <a:prstGeom prst="rect">
            <a:avLst/>
          </a:prstGeom>
          <a:noFill/>
        </p:spPr>
        <p:txBody>
          <a:bodyPr wrap="none" rtlCol="0">
            <a:spAutoFit/>
          </a:bodyPr>
          <a:lstStyle/>
          <a:p>
            <a:r>
              <a:rPr lang="en-US" sz="1800" dirty="0"/>
              <a:t>* I thank Professor Chi-Tang Ho and Ms. </a:t>
            </a:r>
            <a:r>
              <a:rPr lang="en-US" sz="1800" dirty="0" err="1"/>
              <a:t>Yujia</a:t>
            </a:r>
            <a:r>
              <a:rPr lang="en-US" sz="1800" dirty="0"/>
              <a:t> Cheng of Rutgers University for technical </a:t>
            </a:r>
          </a:p>
          <a:p>
            <a:r>
              <a:rPr lang="en-US" sz="1800" dirty="0"/>
              <a:t>assistance and many useful suggestions. This paper has been accepted by 2023 Institute of </a:t>
            </a:r>
          </a:p>
          <a:p>
            <a:r>
              <a:rPr lang="en-US" sz="1800" dirty="0"/>
              <a:t>Food Technologists Annual Meeting in Chicago.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Line 2">
            <a:extLst>
              <a:ext uri="{FF2B5EF4-FFF2-40B4-BE49-F238E27FC236}">
                <a16:creationId xmlns:a16="http://schemas.microsoft.com/office/drawing/2014/main" id="{795DB0E9-EB46-4B48-8286-8CE6D881D3D1}"/>
              </a:ext>
            </a:extLst>
          </p:cNvPr>
          <p:cNvSpPr>
            <a:spLocks noChangeShapeType="1"/>
          </p:cNvSpPr>
          <p:nvPr/>
        </p:nvSpPr>
        <p:spPr bwMode="auto">
          <a:xfrm>
            <a:off x="1066800" y="1524000"/>
            <a:ext cx="7239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698" name="Text Box 3">
            <a:extLst>
              <a:ext uri="{FF2B5EF4-FFF2-40B4-BE49-F238E27FC236}">
                <a16:creationId xmlns:a16="http://schemas.microsoft.com/office/drawing/2014/main" id="{559C10E2-0C14-7F43-9F06-7856951FF03C}"/>
              </a:ext>
            </a:extLst>
          </p:cNvPr>
          <p:cNvSpPr txBox="1">
            <a:spLocks noChangeArrowheads="1"/>
          </p:cNvSpPr>
          <p:nvPr/>
        </p:nvSpPr>
        <p:spPr bwMode="auto">
          <a:xfrm>
            <a:off x="3171825" y="5973763"/>
            <a:ext cx="1682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2200"/>
          </a:p>
        </p:txBody>
      </p:sp>
      <p:sp>
        <p:nvSpPr>
          <p:cNvPr id="29699" name="Text Box 4">
            <a:extLst>
              <a:ext uri="{FF2B5EF4-FFF2-40B4-BE49-F238E27FC236}">
                <a16:creationId xmlns:a16="http://schemas.microsoft.com/office/drawing/2014/main" id="{F9567DB7-68AA-5C40-8053-FFAC7CA21A1D}"/>
              </a:ext>
            </a:extLst>
          </p:cNvPr>
          <p:cNvSpPr txBox="1">
            <a:spLocks noChangeArrowheads="1"/>
          </p:cNvSpPr>
          <p:nvPr/>
        </p:nvSpPr>
        <p:spPr bwMode="auto">
          <a:xfrm>
            <a:off x="5611813" y="4835525"/>
            <a:ext cx="1666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700"/>
          </a:p>
          <a:p>
            <a:pPr>
              <a:spcBef>
                <a:spcPct val="0"/>
              </a:spcBef>
              <a:buFontTx/>
              <a:buNone/>
            </a:pPr>
            <a:endParaRPr lang="en-US" altLang="en-US" sz="1700"/>
          </a:p>
        </p:txBody>
      </p:sp>
      <p:sp>
        <p:nvSpPr>
          <p:cNvPr id="29700" name="Text Box 5">
            <a:extLst>
              <a:ext uri="{FF2B5EF4-FFF2-40B4-BE49-F238E27FC236}">
                <a16:creationId xmlns:a16="http://schemas.microsoft.com/office/drawing/2014/main" id="{26DC8594-8A23-0C40-ACD5-4C147693BD3E}"/>
              </a:ext>
            </a:extLst>
          </p:cNvPr>
          <p:cNvSpPr txBox="1">
            <a:spLocks noChangeArrowheads="1"/>
          </p:cNvSpPr>
          <p:nvPr/>
        </p:nvSpPr>
        <p:spPr bwMode="auto">
          <a:xfrm>
            <a:off x="3340100" y="584200"/>
            <a:ext cx="2603500" cy="5159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2800" b="1"/>
              <a:t>Conclusions</a:t>
            </a:r>
            <a:endParaRPr lang="en-US" altLang="zh-CN" sz="2800" b="1"/>
          </a:p>
        </p:txBody>
      </p:sp>
      <p:sp>
        <p:nvSpPr>
          <p:cNvPr id="29701" name="Rectangle 6">
            <a:extLst>
              <a:ext uri="{FF2B5EF4-FFF2-40B4-BE49-F238E27FC236}">
                <a16:creationId xmlns:a16="http://schemas.microsoft.com/office/drawing/2014/main" id="{6FA3C3F1-C981-8C4F-8AC8-E58A00A16E9C}"/>
              </a:ext>
            </a:extLst>
          </p:cNvPr>
          <p:cNvSpPr>
            <a:spLocks noChangeArrowheads="1"/>
          </p:cNvSpPr>
          <p:nvPr/>
        </p:nvSpPr>
        <p:spPr bwMode="auto">
          <a:xfrm>
            <a:off x="3679825" y="2503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9702" name="Rectangle 7">
            <a:extLst>
              <a:ext uri="{FF2B5EF4-FFF2-40B4-BE49-F238E27FC236}">
                <a16:creationId xmlns:a16="http://schemas.microsoft.com/office/drawing/2014/main" id="{E1E81F45-B6DF-2C4B-A4CC-6842D8F87E1B}"/>
              </a:ext>
            </a:extLst>
          </p:cNvPr>
          <p:cNvSpPr>
            <a:spLocks noChangeArrowheads="1"/>
          </p:cNvSpPr>
          <p:nvPr/>
        </p:nvSpPr>
        <p:spPr bwMode="auto">
          <a:xfrm>
            <a:off x="2057400" y="1752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9703" name="Rectangle 10">
            <a:extLst>
              <a:ext uri="{FF2B5EF4-FFF2-40B4-BE49-F238E27FC236}">
                <a16:creationId xmlns:a16="http://schemas.microsoft.com/office/drawing/2014/main" id="{F200B86B-886A-924A-A684-7E0316F2E12D}"/>
              </a:ext>
            </a:extLst>
          </p:cNvPr>
          <p:cNvSpPr>
            <a:spLocks noChangeArrowheads="1"/>
          </p:cNvSpPr>
          <p:nvPr/>
        </p:nvSpPr>
        <p:spPr bwMode="auto">
          <a:xfrm>
            <a:off x="381000" y="3520702"/>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buFontTx/>
              <a:buChar char="-"/>
            </a:pPr>
            <a:r>
              <a:rPr lang="en-US" sz="2200" dirty="0">
                <a:solidFill>
                  <a:schemeClr val="dk1"/>
                </a:solidFill>
                <a:ea typeface="DengXian" panose="02010600030101010101" pitchFamily="2" charset="-122"/>
                <a:cs typeface="Times New Roman" panose="02020603050405020304" pitchFamily="18" charset="0"/>
              </a:rPr>
              <a:t>FE-SEM images showed that the particle sizes of quercetin were significantly reduced after 1 h media milling, but more homogeneous nanoparticles in the range of 100 nm-200 nm were achieved after 12 h milling time. </a:t>
            </a:r>
          </a:p>
          <a:p>
            <a:pPr algn="just" eaLnBrk="1" hangingPunct="1">
              <a:buFontTx/>
              <a:buChar char="-"/>
            </a:pPr>
            <a:r>
              <a:rPr lang="en-US" sz="2200" dirty="0">
                <a:solidFill>
                  <a:schemeClr val="dk1"/>
                </a:solidFill>
                <a:ea typeface="DengXian" panose="02010600030101010101" pitchFamily="2" charset="-122"/>
                <a:cs typeface="Times New Roman" panose="02020603050405020304" pitchFamily="18" charset="0"/>
              </a:rPr>
              <a:t>The XRD results indicated that media milling treatment mainly reduced the crystallite sizes and crystallinities of quercetin. However, the chemical structure of quercetin was not changed after media milling as evidenced by the solid state </a:t>
            </a:r>
            <a:r>
              <a:rPr lang="en-US" sz="2200" baseline="30000" dirty="0">
                <a:solidFill>
                  <a:schemeClr val="dk1"/>
                </a:solidFill>
                <a:ea typeface="DengXian" panose="02010600030101010101" pitchFamily="2" charset="-122"/>
                <a:cs typeface="Times New Roman" panose="02020603050405020304" pitchFamily="18" charset="0"/>
              </a:rPr>
              <a:t>13</a:t>
            </a:r>
            <a:r>
              <a:rPr lang="en-US" sz="2200" dirty="0">
                <a:solidFill>
                  <a:schemeClr val="dk1"/>
                </a:solidFill>
                <a:ea typeface="DengXian" panose="02010600030101010101" pitchFamily="2" charset="-122"/>
                <a:cs typeface="Times New Roman" panose="02020603050405020304" pitchFamily="18" charset="0"/>
              </a:rPr>
              <a:t>C NMR data. </a:t>
            </a:r>
          </a:p>
          <a:p>
            <a:pPr algn="just" eaLnBrk="1" hangingPunct="1">
              <a:buFontTx/>
              <a:buChar char="-"/>
            </a:pPr>
            <a:r>
              <a:rPr lang="en-US" sz="2200" dirty="0">
                <a:solidFill>
                  <a:schemeClr val="dk1"/>
                </a:solidFill>
                <a:ea typeface="DengXian" panose="02010600030101010101" pitchFamily="2" charset="-122"/>
                <a:cs typeface="Times New Roman" panose="02020603050405020304" pitchFamily="18" charset="0"/>
              </a:rPr>
              <a:t>The addition of quercetin particles strengthened the storage modulus of the dough and the texture of the baked bread.</a:t>
            </a:r>
          </a:p>
          <a:p>
            <a:pPr algn="just" eaLnBrk="1" hangingPunct="1">
              <a:buFontTx/>
              <a:buChar char="-"/>
            </a:pPr>
            <a:r>
              <a:rPr lang="en-US" sz="2200" dirty="0">
                <a:solidFill>
                  <a:schemeClr val="dk1"/>
                </a:solidFill>
                <a:ea typeface="DengXian" panose="02010600030101010101" pitchFamily="2" charset="-122"/>
                <a:cs typeface="Times New Roman" panose="02020603050405020304" pitchFamily="18" charset="0"/>
              </a:rPr>
              <a:t> The </a:t>
            </a:r>
            <a:r>
              <a:rPr lang="en-US" sz="2200" i="1" dirty="0">
                <a:solidFill>
                  <a:schemeClr val="dk1"/>
                </a:solidFill>
                <a:ea typeface="DengXian" panose="02010600030101010101" pitchFamily="2" charset="-122"/>
                <a:cs typeface="Times New Roman" panose="02020603050405020304" pitchFamily="18" charset="0"/>
              </a:rPr>
              <a:t>in vitro </a:t>
            </a:r>
            <a:r>
              <a:rPr lang="en-US" sz="2200" dirty="0" err="1"/>
              <a:t>bioaccessibility</a:t>
            </a:r>
            <a:r>
              <a:rPr lang="en-US" sz="2200" dirty="0"/>
              <a:t> of quercetin was improved by reducing the particle size to ~100 nm, as evidenced by the TIM-1 results.</a:t>
            </a:r>
            <a:r>
              <a:rPr lang="en-US" sz="2200" dirty="0">
                <a:solidFill>
                  <a:schemeClr val="dk1"/>
                </a:solidFill>
                <a:ea typeface="DengXian" panose="02010600030101010101" pitchFamily="2" charset="-122"/>
                <a:cs typeface="Times New Roman" panose="02020603050405020304" pitchFamily="18" charset="0"/>
              </a:rPr>
              <a:t> </a:t>
            </a:r>
          </a:p>
          <a:p>
            <a:pPr marL="0" algn="ctr" defTabSz="914400" rtl="0" eaLnBrk="1" latinLnBrk="0" hangingPunct="1"/>
            <a:endParaRPr lang="en-US" sz="2200" b="0" kern="1200" dirty="0">
              <a:solidFill>
                <a:schemeClr val="dk1"/>
              </a:solidFill>
              <a:ea typeface="+mn-ea"/>
              <a:cs typeface="Times New Roman" panose="02020603050405020304" pitchFamily="18" charset="0"/>
            </a:endParaRPr>
          </a:p>
        </p:txBody>
      </p:sp>
      <p:pic>
        <p:nvPicPr>
          <p:cNvPr id="29704" name="Picture 2" descr="A picture containing logo&#10;&#10;Description automatically generated">
            <a:extLst>
              <a:ext uri="{FF2B5EF4-FFF2-40B4-BE49-F238E27FC236}">
                <a16:creationId xmlns:a16="http://schemas.microsoft.com/office/drawing/2014/main" id="{09B6E047-0C12-5C46-95D5-CC64ABFF6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08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8025666F-DB5D-AC4D-987D-0E11D99CDF23}"/>
                  </a:ext>
                </a:extLst>
              </p14:cNvPr>
              <p14:cNvContentPartPr/>
              <p14:nvPr/>
            </p14:nvContentPartPr>
            <p14:xfrm>
              <a:off x="3815383" y="3518074"/>
              <a:ext cx="360" cy="360"/>
            </p14:xfrm>
          </p:contentPart>
        </mc:Choice>
        <mc:Fallback xmlns="">
          <p:pic>
            <p:nvPicPr>
              <p:cNvPr id="2" name="Ink 1">
                <a:extLst>
                  <a:ext uri="{FF2B5EF4-FFF2-40B4-BE49-F238E27FC236}">
                    <a16:creationId xmlns:a16="http://schemas.microsoft.com/office/drawing/2014/main" id="{8025666F-DB5D-AC4D-987D-0E11D99CDF23}"/>
                  </a:ext>
                </a:extLst>
              </p:cNvPr>
              <p:cNvPicPr/>
              <p:nvPr/>
            </p:nvPicPr>
            <p:blipFill>
              <a:blip r:embed="rId4"/>
              <a:stretch>
                <a:fillRect/>
              </a:stretch>
            </p:blipFill>
            <p:spPr>
              <a:xfrm>
                <a:off x="3806383" y="3509074"/>
                <a:ext cx="18000" cy="18000"/>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Line 2">
            <a:extLst>
              <a:ext uri="{FF2B5EF4-FFF2-40B4-BE49-F238E27FC236}">
                <a16:creationId xmlns:a16="http://schemas.microsoft.com/office/drawing/2014/main" id="{27011462-5DA0-234A-948A-0B82052E1721}"/>
              </a:ext>
            </a:extLst>
          </p:cNvPr>
          <p:cNvSpPr>
            <a:spLocks noChangeShapeType="1"/>
          </p:cNvSpPr>
          <p:nvPr/>
        </p:nvSpPr>
        <p:spPr bwMode="auto">
          <a:xfrm>
            <a:off x="1066800" y="1524000"/>
            <a:ext cx="7239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26" name="Text Box 3">
            <a:extLst>
              <a:ext uri="{FF2B5EF4-FFF2-40B4-BE49-F238E27FC236}">
                <a16:creationId xmlns:a16="http://schemas.microsoft.com/office/drawing/2014/main" id="{AF067E2E-222C-634B-B586-48356AEDD448}"/>
              </a:ext>
            </a:extLst>
          </p:cNvPr>
          <p:cNvSpPr txBox="1">
            <a:spLocks noChangeArrowheads="1"/>
          </p:cNvSpPr>
          <p:nvPr/>
        </p:nvSpPr>
        <p:spPr bwMode="auto">
          <a:xfrm>
            <a:off x="3171825" y="5973763"/>
            <a:ext cx="1682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2200"/>
          </a:p>
        </p:txBody>
      </p:sp>
      <p:sp>
        <p:nvSpPr>
          <p:cNvPr id="26627" name="Text Box 4">
            <a:extLst>
              <a:ext uri="{FF2B5EF4-FFF2-40B4-BE49-F238E27FC236}">
                <a16:creationId xmlns:a16="http://schemas.microsoft.com/office/drawing/2014/main" id="{2C7141C1-D796-C746-9C0B-D8767E3CB946}"/>
              </a:ext>
            </a:extLst>
          </p:cNvPr>
          <p:cNvSpPr txBox="1">
            <a:spLocks noChangeArrowheads="1"/>
          </p:cNvSpPr>
          <p:nvPr/>
        </p:nvSpPr>
        <p:spPr bwMode="auto">
          <a:xfrm>
            <a:off x="5611813" y="4835525"/>
            <a:ext cx="1666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700"/>
          </a:p>
          <a:p>
            <a:pPr>
              <a:spcBef>
                <a:spcPct val="0"/>
              </a:spcBef>
              <a:buFontTx/>
              <a:buNone/>
            </a:pPr>
            <a:endParaRPr lang="en-US" altLang="en-US" sz="1700"/>
          </a:p>
        </p:txBody>
      </p:sp>
      <p:sp>
        <p:nvSpPr>
          <p:cNvPr id="26628" name="Text Box 5">
            <a:extLst>
              <a:ext uri="{FF2B5EF4-FFF2-40B4-BE49-F238E27FC236}">
                <a16:creationId xmlns:a16="http://schemas.microsoft.com/office/drawing/2014/main" id="{773FA9B2-66A9-134E-ACF4-37A891611EA9}"/>
              </a:ext>
            </a:extLst>
          </p:cNvPr>
          <p:cNvSpPr txBox="1">
            <a:spLocks noChangeArrowheads="1"/>
          </p:cNvSpPr>
          <p:nvPr/>
        </p:nvSpPr>
        <p:spPr bwMode="auto">
          <a:xfrm>
            <a:off x="2209800" y="528510"/>
            <a:ext cx="5943600" cy="51683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zh-CN" sz="2800" b="1" dirty="0"/>
              <a:t>Diacylglycerols versus Triglycerides</a:t>
            </a:r>
          </a:p>
        </p:txBody>
      </p:sp>
      <p:sp>
        <p:nvSpPr>
          <p:cNvPr id="26630" name="Rectangle 7">
            <a:extLst>
              <a:ext uri="{FF2B5EF4-FFF2-40B4-BE49-F238E27FC236}">
                <a16:creationId xmlns:a16="http://schemas.microsoft.com/office/drawing/2014/main" id="{33E3E601-3594-2D47-B437-3A5413198E82}"/>
              </a:ext>
            </a:extLst>
          </p:cNvPr>
          <p:cNvSpPr>
            <a:spLocks noChangeArrowheads="1"/>
          </p:cNvSpPr>
          <p:nvPr/>
        </p:nvSpPr>
        <p:spPr bwMode="auto">
          <a:xfrm>
            <a:off x="2082800" y="1281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6631" name="Rectangle 10">
            <a:extLst>
              <a:ext uri="{FF2B5EF4-FFF2-40B4-BE49-F238E27FC236}">
                <a16:creationId xmlns:a16="http://schemas.microsoft.com/office/drawing/2014/main" id="{1551CCFF-44DC-CC46-81FC-BAC9396E0581}"/>
              </a:ext>
            </a:extLst>
          </p:cNvPr>
          <p:cNvSpPr>
            <a:spLocks noChangeArrowheads="1"/>
          </p:cNvSpPr>
          <p:nvPr/>
        </p:nvSpPr>
        <p:spPr bwMode="auto">
          <a:xfrm>
            <a:off x="304800" y="20574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50000"/>
              </a:lnSpc>
              <a:spcBef>
                <a:spcPct val="0"/>
              </a:spcBef>
              <a:buFontTx/>
              <a:buNone/>
            </a:pPr>
            <a:endParaRPr lang="en-US" altLang="en-US">
              <a:latin typeface="Calibri" panose="020F0502020204030204" pitchFamily="34" charset="0"/>
              <a:ea typeface="等线" panose="02010600030101010101" pitchFamily="2" charset="-122"/>
              <a:cs typeface="Times New Roman" panose="02020603050405020304" pitchFamily="18" charset="0"/>
            </a:endParaRPr>
          </a:p>
        </p:txBody>
      </p:sp>
      <p:pic>
        <p:nvPicPr>
          <p:cNvPr id="26632" name="Picture 2" descr="A picture containing logo&#10;&#10;Description automatically generated">
            <a:extLst>
              <a:ext uri="{FF2B5EF4-FFF2-40B4-BE49-F238E27FC236}">
                <a16:creationId xmlns:a16="http://schemas.microsoft.com/office/drawing/2014/main" id="{55C0A597-658D-FE42-9C97-A206D4839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93" y="247519"/>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1297C06-F30E-B545-A846-1C40362C0031}"/>
              </a:ext>
            </a:extLst>
          </p:cNvPr>
          <p:cNvPicPr>
            <a:picLocks noChangeAspect="1"/>
          </p:cNvPicPr>
          <p:nvPr/>
        </p:nvPicPr>
        <p:blipFill>
          <a:blip r:embed="rId4"/>
          <a:stretch>
            <a:fillRect/>
          </a:stretch>
        </p:blipFill>
        <p:spPr>
          <a:xfrm>
            <a:off x="5785466" y="1712221"/>
            <a:ext cx="3273912" cy="972638"/>
          </a:xfrm>
          <a:prstGeom prst="rect">
            <a:avLst/>
          </a:prstGeom>
        </p:spPr>
      </p:pic>
      <p:pic>
        <p:nvPicPr>
          <p:cNvPr id="1028" name="Picture 4" descr="Kerrygold - Butter - Grass-Fed Pure Irish Unsalted Butter Foil Size 8 oz | Target">
            <a:extLst>
              <a:ext uri="{FF2B5EF4-FFF2-40B4-BE49-F238E27FC236}">
                <a16:creationId xmlns:a16="http://schemas.microsoft.com/office/drawing/2014/main" id="{4104F837-45BE-064F-B4D9-EF63B44BB2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00" y="1277604"/>
            <a:ext cx="2108200" cy="2298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325DFC1-3D54-E64D-927A-81001D65BC8B}"/>
              </a:ext>
            </a:extLst>
          </p:cNvPr>
          <p:cNvSpPr txBox="1"/>
          <p:nvPr/>
        </p:nvSpPr>
        <p:spPr>
          <a:xfrm>
            <a:off x="2903512" y="1753104"/>
            <a:ext cx="3563796" cy="1323439"/>
          </a:xfrm>
          <a:prstGeom prst="rect">
            <a:avLst/>
          </a:prstGeom>
          <a:noFill/>
        </p:spPr>
        <p:txBody>
          <a:bodyPr wrap="none" rtlCol="0">
            <a:spAutoFit/>
          </a:bodyPr>
          <a:lstStyle/>
          <a:p>
            <a:r>
              <a:rPr lang="en-US" sz="2000" dirty="0"/>
              <a:t>Typically contains:</a:t>
            </a:r>
          </a:p>
          <a:p>
            <a:r>
              <a:rPr lang="en-US" sz="2000" dirty="0"/>
              <a:t>~ 80-82% triacylglycerols  </a:t>
            </a:r>
          </a:p>
          <a:p>
            <a:r>
              <a:rPr lang="en-US" sz="2000" dirty="0"/>
              <a:t>~ 16-17% water</a:t>
            </a:r>
          </a:p>
          <a:p>
            <a:r>
              <a:rPr lang="en-US" sz="2000" dirty="0"/>
              <a:t>~ 1-2% milk solids other than fat</a:t>
            </a:r>
          </a:p>
        </p:txBody>
      </p:sp>
      <p:sp>
        <p:nvSpPr>
          <p:cNvPr id="6" name="TextBox 5">
            <a:extLst>
              <a:ext uri="{FF2B5EF4-FFF2-40B4-BE49-F238E27FC236}">
                <a16:creationId xmlns:a16="http://schemas.microsoft.com/office/drawing/2014/main" id="{3C22646D-C9E4-AD48-9DE1-EB21B992969A}"/>
              </a:ext>
            </a:extLst>
          </p:cNvPr>
          <p:cNvSpPr txBox="1"/>
          <p:nvPr/>
        </p:nvSpPr>
        <p:spPr>
          <a:xfrm>
            <a:off x="186634" y="3210009"/>
            <a:ext cx="8177110" cy="707886"/>
          </a:xfrm>
          <a:prstGeom prst="rect">
            <a:avLst/>
          </a:prstGeom>
          <a:noFill/>
        </p:spPr>
        <p:txBody>
          <a:bodyPr wrap="none" rtlCol="0">
            <a:spAutoFit/>
          </a:bodyPr>
          <a:lstStyle/>
          <a:p>
            <a:r>
              <a:rPr lang="en-US" sz="2000" b="1" dirty="0">
                <a:solidFill>
                  <a:srgbClr val="FF0000"/>
                </a:solidFill>
              </a:rPr>
              <a:t>Negative effects</a:t>
            </a:r>
            <a:r>
              <a:rPr lang="en-US" sz="2000" dirty="0"/>
              <a:t>: Butter fats are triglycerides (TAG) which can cause obesity, </a:t>
            </a:r>
          </a:p>
          <a:p>
            <a:r>
              <a:rPr lang="en-US" sz="2000" dirty="0"/>
              <a:t>                             hypertension, heart disease and type 2 diabetes. </a:t>
            </a:r>
          </a:p>
        </p:txBody>
      </p:sp>
      <p:pic>
        <p:nvPicPr>
          <p:cNvPr id="14" name="Picture 3" descr="A bottle of alcohol&#10;&#10;Description automatically generated with low confidence">
            <a:extLst>
              <a:ext uri="{FF2B5EF4-FFF2-40B4-BE49-F238E27FC236}">
                <a16:creationId xmlns:a16="http://schemas.microsoft.com/office/drawing/2014/main" id="{3F49EE40-D7E1-8A40-AAD4-48D8AA13A6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074592"/>
            <a:ext cx="972009" cy="188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4">
            <a:extLst>
              <a:ext uri="{FF2B5EF4-FFF2-40B4-BE49-F238E27FC236}">
                <a16:creationId xmlns:a16="http://schemas.microsoft.com/office/drawing/2014/main" id="{B50367B7-646E-5141-AD2B-47CC271BD598}"/>
              </a:ext>
            </a:extLst>
          </p:cNvPr>
          <p:cNvSpPr txBox="1">
            <a:spLocks noChangeArrowheads="1"/>
          </p:cNvSpPr>
          <p:nvPr/>
        </p:nvSpPr>
        <p:spPr bwMode="auto">
          <a:xfrm>
            <a:off x="51058" y="6059013"/>
            <a:ext cx="19159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dirty="0"/>
              <a:t>Canola (DAG) oil</a:t>
            </a:r>
          </a:p>
          <a:p>
            <a:pPr eaLnBrk="1" hangingPunct="1">
              <a:spcBef>
                <a:spcPct val="0"/>
              </a:spcBef>
              <a:buFontTx/>
              <a:buNone/>
            </a:pPr>
            <a:r>
              <a:rPr lang="en-US" altLang="en-US" sz="1800" dirty="0"/>
              <a:t>(from Amazon)</a:t>
            </a:r>
          </a:p>
        </p:txBody>
      </p:sp>
      <p:sp>
        <p:nvSpPr>
          <p:cNvPr id="2" name="TextBox 1">
            <a:extLst>
              <a:ext uri="{FF2B5EF4-FFF2-40B4-BE49-F238E27FC236}">
                <a16:creationId xmlns:a16="http://schemas.microsoft.com/office/drawing/2014/main" id="{33FAA694-4E64-0B40-99D6-21B91900A5D8}"/>
              </a:ext>
            </a:extLst>
          </p:cNvPr>
          <p:cNvSpPr txBox="1"/>
          <p:nvPr/>
        </p:nvSpPr>
        <p:spPr>
          <a:xfrm>
            <a:off x="2209800" y="4071343"/>
            <a:ext cx="6934199" cy="2246769"/>
          </a:xfrm>
          <a:prstGeom prst="rect">
            <a:avLst/>
          </a:prstGeom>
          <a:noFill/>
        </p:spPr>
        <p:txBody>
          <a:bodyPr wrap="square" rtlCol="0">
            <a:spAutoFit/>
          </a:bodyPr>
          <a:lstStyle/>
          <a:p>
            <a:r>
              <a:rPr lang="en-US" sz="2000" b="1" dirty="0">
                <a:solidFill>
                  <a:srgbClr val="FF0000"/>
                </a:solidFill>
              </a:rPr>
              <a:t>Advantages of diacylglycerols (DAG) over TAG</a:t>
            </a:r>
            <a:r>
              <a:rPr lang="en-US" sz="2000" dirty="0">
                <a:solidFill>
                  <a:srgbClr val="FF0000"/>
                </a:solidFill>
              </a:rPr>
              <a:t>:</a:t>
            </a:r>
            <a:r>
              <a:rPr lang="en-US" sz="2000" dirty="0"/>
              <a:t> </a:t>
            </a:r>
          </a:p>
          <a:p>
            <a:pPr marL="342900" indent="-342900">
              <a:buFontTx/>
              <a:buChar char="-"/>
            </a:pPr>
            <a:r>
              <a:rPr lang="en-US" sz="2000" dirty="0"/>
              <a:t>Fat molecules that contain two fatty chains in a glycerol molecule;</a:t>
            </a:r>
          </a:p>
          <a:p>
            <a:pPr marL="342900" indent="-342900">
              <a:buFontTx/>
              <a:buChar char="-"/>
            </a:pPr>
            <a:r>
              <a:rPr lang="en-US" sz="2000" dirty="0"/>
              <a:t>DAG have a lower calorie, better lipid metabolism which can reduce the risk of obesity and other metabolic diseases</a:t>
            </a:r>
          </a:p>
          <a:p>
            <a:pPr marL="342900" indent="-342900">
              <a:buFontTx/>
              <a:buChar char="-"/>
            </a:pPr>
            <a:r>
              <a:rPr lang="en-US" sz="2000" dirty="0"/>
              <a:t>DAD can improve glucose tolerance, thus reduce the risk of type 2 diabetes. </a:t>
            </a:r>
          </a:p>
        </p:txBody>
      </p:sp>
    </p:spTree>
    <p:extLst>
      <p:ext uri="{BB962C8B-B14F-4D97-AF65-F5344CB8AC3E}">
        <p14:creationId xmlns:p14="http://schemas.microsoft.com/office/powerpoint/2010/main" val="481103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2">
            <a:extLst>
              <a:ext uri="{FF2B5EF4-FFF2-40B4-BE49-F238E27FC236}">
                <a16:creationId xmlns:a16="http://schemas.microsoft.com/office/drawing/2014/main" id="{DCCA51B6-9136-CD4D-BAB8-024729FA8003}"/>
              </a:ext>
            </a:extLst>
          </p:cNvPr>
          <p:cNvSpPr>
            <a:spLocks noChangeShapeType="1"/>
          </p:cNvSpPr>
          <p:nvPr/>
        </p:nvSpPr>
        <p:spPr bwMode="auto">
          <a:xfrm>
            <a:off x="1066800" y="1524000"/>
            <a:ext cx="7239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74" name="Text Box 3">
            <a:extLst>
              <a:ext uri="{FF2B5EF4-FFF2-40B4-BE49-F238E27FC236}">
                <a16:creationId xmlns:a16="http://schemas.microsoft.com/office/drawing/2014/main" id="{1356A301-2CC6-B54B-B37A-C2834DC6AC4C}"/>
              </a:ext>
            </a:extLst>
          </p:cNvPr>
          <p:cNvSpPr txBox="1">
            <a:spLocks noChangeArrowheads="1"/>
          </p:cNvSpPr>
          <p:nvPr/>
        </p:nvSpPr>
        <p:spPr bwMode="auto">
          <a:xfrm>
            <a:off x="3171825" y="5973763"/>
            <a:ext cx="1682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2200"/>
          </a:p>
        </p:txBody>
      </p:sp>
      <p:sp>
        <p:nvSpPr>
          <p:cNvPr id="28675" name="Text Box 4">
            <a:extLst>
              <a:ext uri="{FF2B5EF4-FFF2-40B4-BE49-F238E27FC236}">
                <a16:creationId xmlns:a16="http://schemas.microsoft.com/office/drawing/2014/main" id="{182D4EC2-653F-2C4E-A0E5-F47B04FDCFD1}"/>
              </a:ext>
            </a:extLst>
          </p:cNvPr>
          <p:cNvSpPr txBox="1">
            <a:spLocks noChangeArrowheads="1"/>
          </p:cNvSpPr>
          <p:nvPr/>
        </p:nvSpPr>
        <p:spPr bwMode="auto">
          <a:xfrm>
            <a:off x="5611813" y="4835525"/>
            <a:ext cx="1666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700"/>
          </a:p>
          <a:p>
            <a:pPr>
              <a:spcBef>
                <a:spcPct val="0"/>
              </a:spcBef>
              <a:buFontTx/>
              <a:buNone/>
            </a:pPr>
            <a:endParaRPr lang="en-US" altLang="en-US" sz="1700"/>
          </a:p>
        </p:txBody>
      </p:sp>
      <p:sp>
        <p:nvSpPr>
          <p:cNvPr id="28676" name="Text Box 5">
            <a:extLst>
              <a:ext uri="{FF2B5EF4-FFF2-40B4-BE49-F238E27FC236}">
                <a16:creationId xmlns:a16="http://schemas.microsoft.com/office/drawing/2014/main" id="{02C658B8-3191-8840-AE18-1B9EEE695EE2}"/>
              </a:ext>
            </a:extLst>
          </p:cNvPr>
          <p:cNvSpPr txBox="1">
            <a:spLocks noChangeArrowheads="1"/>
          </p:cNvSpPr>
          <p:nvPr/>
        </p:nvSpPr>
        <p:spPr bwMode="auto">
          <a:xfrm>
            <a:off x="2764281" y="377254"/>
            <a:ext cx="4451350" cy="94771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2800" b="1" dirty="0"/>
              <a:t>Healthy Functional Butter</a:t>
            </a:r>
          </a:p>
          <a:p>
            <a:pPr algn="ctr">
              <a:spcBef>
                <a:spcPct val="0"/>
              </a:spcBef>
              <a:buFontTx/>
              <a:buNone/>
            </a:pPr>
            <a:r>
              <a:rPr lang="en-US" altLang="en-US" sz="2800" b="1" dirty="0"/>
              <a:t>(Ongoing Research) </a:t>
            </a:r>
            <a:endParaRPr lang="en-US" altLang="zh-CN" sz="2800" b="1" dirty="0"/>
          </a:p>
        </p:txBody>
      </p:sp>
      <p:sp>
        <p:nvSpPr>
          <p:cNvPr id="28678" name="Rectangle 7">
            <a:extLst>
              <a:ext uri="{FF2B5EF4-FFF2-40B4-BE49-F238E27FC236}">
                <a16:creationId xmlns:a16="http://schemas.microsoft.com/office/drawing/2014/main" id="{87B6DCF6-F9BF-4945-9D52-8419CCACBBF3}"/>
              </a:ext>
            </a:extLst>
          </p:cNvPr>
          <p:cNvSpPr>
            <a:spLocks noChangeArrowheads="1"/>
          </p:cNvSpPr>
          <p:nvPr/>
        </p:nvSpPr>
        <p:spPr bwMode="auto">
          <a:xfrm>
            <a:off x="2082800" y="1281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pic>
        <p:nvPicPr>
          <p:cNvPr id="28679" name="Picture 2" descr="A picture containing logo&#10;&#10;Description automatically generated">
            <a:extLst>
              <a:ext uri="{FF2B5EF4-FFF2-40B4-BE49-F238E27FC236}">
                <a16:creationId xmlns:a16="http://schemas.microsoft.com/office/drawing/2014/main" id="{FC8F5AD4-EFB5-E845-9879-C1B7D64BA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08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3" descr="A bottle of alcohol&#10;&#10;Description automatically generated with low confidence">
            <a:extLst>
              <a:ext uri="{FF2B5EF4-FFF2-40B4-BE49-F238E27FC236}">
                <a16:creationId xmlns:a16="http://schemas.microsoft.com/office/drawing/2014/main" id="{587CE7D4-87FA-894C-B849-C57ED6C20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457" y="3944679"/>
            <a:ext cx="711200"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Box 4">
            <a:extLst>
              <a:ext uri="{FF2B5EF4-FFF2-40B4-BE49-F238E27FC236}">
                <a16:creationId xmlns:a16="http://schemas.microsoft.com/office/drawing/2014/main" id="{D838FB3F-DA9D-4F44-83BF-2705766B66F9}"/>
              </a:ext>
            </a:extLst>
          </p:cNvPr>
          <p:cNvSpPr txBox="1">
            <a:spLocks noChangeArrowheads="1"/>
          </p:cNvSpPr>
          <p:nvPr/>
        </p:nvSpPr>
        <p:spPr bwMode="auto">
          <a:xfrm>
            <a:off x="4776261" y="5287133"/>
            <a:ext cx="26084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dirty="0"/>
              <a:t>Canola Diacylglycerol oil</a:t>
            </a:r>
          </a:p>
          <a:p>
            <a:pPr eaLnBrk="1" hangingPunct="1">
              <a:spcBef>
                <a:spcPct val="0"/>
              </a:spcBef>
              <a:buFontTx/>
              <a:buNone/>
            </a:pPr>
            <a:r>
              <a:rPr lang="en-US" altLang="en-US" sz="1800" dirty="0"/>
              <a:t>(purchased from Amazon)</a:t>
            </a:r>
          </a:p>
        </p:txBody>
      </p:sp>
      <p:sp>
        <p:nvSpPr>
          <p:cNvPr id="17" name="Rectangle 16">
            <a:extLst>
              <a:ext uri="{FF2B5EF4-FFF2-40B4-BE49-F238E27FC236}">
                <a16:creationId xmlns:a16="http://schemas.microsoft.com/office/drawing/2014/main" id="{578D0566-7B85-3344-9ED2-F09CD24D1767}"/>
              </a:ext>
            </a:extLst>
          </p:cNvPr>
          <p:cNvSpPr>
            <a:spLocks noChangeArrowheads="1"/>
          </p:cNvSpPr>
          <p:nvPr/>
        </p:nvSpPr>
        <p:spPr bwMode="auto">
          <a:xfrm>
            <a:off x="6694488" y="3502025"/>
            <a:ext cx="2423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dirty="0"/>
              <a:t> </a:t>
            </a:r>
          </a:p>
        </p:txBody>
      </p:sp>
      <p:pic>
        <p:nvPicPr>
          <p:cNvPr id="26" name="Picture 25" descr="homogenizer-02.jpg">
            <a:extLst>
              <a:ext uri="{FF2B5EF4-FFF2-40B4-BE49-F238E27FC236}">
                <a16:creationId xmlns:a16="http://schemas.microsoft.com/office/drawing/2014/main" id="{8EE4C1C1-B543-AA4F-B4A9-30FABA6643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6804" y="3287251"/>
            <a:ext cx="881227" cy="138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2" name="TextBox 5">
            <a:extLst>
              <a:ext uri="{FF2B5EF4-FFF2-40B4-BE49-F238E27FC236}">
                <a16:creationId xmlns:a16="http://schemas.microsoft.com/office/drawing/2014/main" id="{476A81A1-7660-BA4D-AA28-DB582521009B}"/>
              </a:ext>
            </a:extLst>
          </p:cNvPr>
          <p:cNvSpPr txBox="1">
            <a:spLocks noChangeArrowheads="1"/>
          </p:cNvSpPr>
          <p:nvPr/>
        </p:nvSpPr>
        <p:spPr bwMode="auto">
          <a:xfrm>
            <a:off x="6820367" y="3406460"/>
            <a:ext cx="22172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dirty="0"/>
              <a:t>Homogenization at</a:t>
            </a:r>
          </a:p>
          <a:p>
            <a:r>
              <a:rPr lang="en-US" altLang="en-US" sz="1800" dirty="0"/>
              <a:t>12,000 rpm For 5 min</a:t>
            </a:r>
          </a:p>
        </p:txBody>
      </p:sp>
      <p:pic>
        <p:nvPicPr>
          <p:cNvPr id="28" name="图片 18">
            <a:extLst>
              <a:ext uri="{FF2B5EF4-FFF2-40B4-BE49-F238E27FC236}">
                <a16:creationId xmlns:a16="http://schemas.microsoft.com/office/drawing/2014/main" id="{EA8E8923-468E-BC47-A558-C15D4FE4A4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 r="72178" b="57630"/>
          <a:stretch/>
        </p:blipFill>
        <p:spPr bwMode="auto">
          <a:xfrm>
            <a:off x="1355526" y="1766887"/>
            <a:ext cx="1900436" cy="1619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 descr="milling machine.jpg">
            <a:extLst>
              <a:ext uri="{FF2B5EF4-FFF2-40B4-BE49-F238E27FC236}">
                <a16:creationId xmlns:a16="http://schemas.microsoft.com/office/drawing/2014/main" id="{C03B9863-62A5-7447-BC71-FB90EE7BAE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2451" y="1613877"/>
            <a:ext cx="1395402" cy="104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9" descr="杯子里有饮料&#10;&#10;描述已自动生成">
            <a:extLst>
              <a:ext uri="{FF2B5EF4-FFF2-40B4-BE49-F238E27FC236}">
                <a16:creationId xmlns:a16="http://schemas.microsoft.com/office/drawing/2014/main" id="{9915C1AD-C52E-2A49-B0AA-F4DA169A5DD3}"/>
              </a:ext>
            </a:extLst>
          </p:cNvPr>
          <p:cNvPicPr>
            <a:picLocks noChangeAspect="1"/>
          </p:cNvPicPr>
          <p:nvPr/>
        </p:nvPicPr>
        <p:blipFill rotWithShape="1">
          <a:blip r:embed="rId7"/>
          <a:srcRect l="14011" r="8598"/>
          <a:stretch/>
        </p:blipFill>
        <p:spPr>
          <a:xfrm>
            <a:off x="6080393" y="1747818"/>
            <a:ext cx="1489075" cy="1561322"/>
          </a:xfrm>
          <a:prstGeom prst="ellipse">
            <a:avLst/>
          </a:prstGeom>
        </p:spPr>
      </p:pic>
      <p:pic>
        <p:nvPicPr>
          <p:cNvPr id="33" name="Picture 32" descr="A picture containing graphical user interface&#10;&#10;Description automatically generated">
            <a:extLst>
              <a:ext uri="{FF2B5EF4-FFF2-40B4-BE49-F238E27FC236}">
                <a16:creationId xmlns:a16="http://schemas.microsoft.com/office/drawing/2014/main" id="{FFE10274-BA5A-E647-987D-EE9581537FBE}"/>
              </a:ext>
            </a:extLst>
          </p:cNvPr>
          <p:cNvPicPr>
            <a:picLocks noChangeAspect="1"/>
          </p:cNvPicPr>
          <p:nvPr/>
        </p:nvPicPr>
        <p:blipFill rotWithShape="1">
          <a:blip r:embed="rId8"/>
          <a:srcRect l="2158" t="1991"/>
          <a:stretch/>
        </p:blipFill>
        <p:spPr>
          <a:xfrm>
            <a:off x="455532" y="4161688"/>
            <a:ext cx="4116468" cy="2572959"/>
          </a:xfrm>
          <a:prstGeom prst="rect">
            <a:avLst/>
          </a:prstGeom>
        </p:spPr>
      </p:pic>
      <p:cxnSp>
        <p:nvCxnSpPr>
          <p:cNvPr id="4" name="Straight Arrow Connector 3">
            <a:extLst>
              <a:ext uri="{FF2B5EF4-FFF2-40B4-BE49-F238E27FC236}">
                <a16:creationId xmlns:a16="http://schemas.microsoft.com/office/drawing/2014/main" id="{81A4CB80-2426-D345-9516-F3DD66A60D51}"/>
              </a:ext>
            </a:extLst>
          </p:cNvPr>
          <p:cNvCxnSpPr/>
          <p:nvPr/>
        </p:nvCxnSpPr>
        <p:spPr>
          <a:xfrm>
            <a:off x="3340100" y="2743200"/>
            <a:ext cx="2205297"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F597B7A-6BB8-1141-A2F5-10BB6F18FD28}"/>
              </a:ext>
            </a:extLst>
          </p:cNvPr>
          <p:cNvCxnSpPr>
            <a:cxnSpLocks/>
          </p:cNvCxnSpPr>
          <p:nvPr/>
        </p:nvCxnSpPr>
        <p:spPr>
          <a:xfrm flipH="1">
            <a:off x="4648201" y="3184466"/>
            <a:ext cx="1608396" cy="97722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57FA727-CA67-FD4D-A5E6-DB6B0078CDF5}"/>
              </a:ext>
            </a:extLst>
          </p:cNvPr>
          <p:cNvSpPr txBox="1"/>
          <p:nvPr/>
        </p:nvSpPr>
        <p:spPr>
          <a:xfrm>
            <a:off x="934214" y="3446749"/>
            <a:ext cx="2896947" cy="369332"/>
          </a:xfrm>
          <a:prstGeom prst="rect">
            <a:avLst/>
          </a:prstGeom>
          <a:noFill/>
        </p:spPr>
        <p:txBody>
          <a:bodyPr wrap="none" rtlCol="0">
            <a:spAutoFit/>
          </a:bodyPr>
          <a:lstStyle/>
          <a:p>
            <a:r>
              <a:rPr lang="en-US" sz="1800" dirty="0"/>
              <a:t>(Also interested in hazelnuts)</a:t>
            </a:r>
          </a:p>
        </p:txBody>
      </p:sp>
      <p:sp>
        <p:nvSpPr>
          <p:cNvPr id="10" name="TextBox 9">
            <a:extLst>
              <a:ext uri="{FF2B5EF4-FFF2-40B4-BE49-F238E27FC236}">
                <a16:creationId xmlns:a16="http://schemas.microsoft.com/office/drawing/2014/main" id="{73D7F943-B830-A544-BB86-BE0F89E0BCB7}"/>
              </a:ext>
            </a:extLst>
          </p:cNvPr>
          <p:cNvSpPr txBox="1"/>
          <p:nvPr/>
        </p:nvSpPr>
        <p:spPr>
          <a:xfrm>
            <a:off x="3255962" y="2789385"/>
            <a:ext cx="2282997" cy="338554"/>
          </a:xfrm>
          <a:prstGeom prst="rect">
            <a:avLst/>
          </a:prstGeom>
          <a:noFill/>
        </p:spPr>
        <p:txBody>
          <a:bodyPr wrap="none" rtlCol="0">
            <a:spAutoFit/>
          </a:bodyPr>
          <a:lstStyle/>
          <a:p>
            <a:r>
              <a:rPr lang="en-US" sz="1600" dirty="0"/>
              <a:t>Media milling with water</a:t>
            </a:r>
          </a:p>
        </p:txBody>
      </p:sp>
      <p:pic>
        <p:nvPicPr>
          <p:cNvPr id="1026" name="Picture 2" descr="Quercetin Powder USP Grade wholesale - HIppocampus OU">
            <a:extLst>
              <a:ext uri="{FF2B5EF4-FFF2-40B4-BE49-F238E27FC236}">
                <a16:creationId xmlns:a16="http://schemas.microsoft.com/office/drawing/2014/main" id="{7D95A456-8067-CBB5-E97E-C94C78D016F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467" t="21868" r="7060" b="8087"/>
          <a:stretch/>
        </p:blipFill>
        <p:spPr bwMode="auto">
          <a:xfrm>
            <a:off x="7610684" y="4471859"/>
            <a:ext cx="1219200" cy="9763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B407470-D6CC-5B33-0CCE-837455C4C88C}"/>
              </a:ext>
            </a:extLst>
          </p:cNvPr>
          <p:cNvSpPr txBox="1"/>
          <p:nvPr/>
        </p:nvSpPr>
        <p:spPr>
          <a:xfrm>
            <a:off x="7307919" y="5574847"/>
            <a:ext cx="1874841" cy="584775"/>
          </a:xfrm>
          <a:prstGeom prst="rect">
            <a:avLst/>
          </a:prstGeom>
          <a:noFill/>
        </p:spPr>
        <p:txBody>
          <a:bodyPr wrap="square" rtlCol="0">
            <a:spAutoFit/>
          </a:bodyPr>
          <a:lstStyle/>
          <a:p>
            <a:r>
              <a:rPr lang="en-US" sz="1600" dirty="0"/>
              <a:t>Quercetin Dissolved in oil</a:t>
            </a:r>
          </a:p>
        </p:txBody>
      </p:sp>
      <p:cxnSp>
        <p:nvCxnSpPr>
          <p:cNvPr id="3" name="Straight Arrow Connector 2">
            <a:extLst>
              <a:ext uri="{FF2B5EF4-FFF2-40B4-BE49-F238E27FC236}">
                <a16:creationId xmlns:a16="http://schemas.microsoft.com/office/drawing/2014/main" id="{03520904-30FA-D137-202A-398C292E4E06}"/>
              </a:ext>
            </a:extLst>
          </p:cNvPr>
          <p:cNvCxnSpPr>
            <a:cxnSpLocks/>
            <a:endCxn id="28675" idx="0"/>
          </p:cNvCxnSpPr>
          <p:nvPr/>
        </p:nvCxnSpPr>
        <p:spPr>
          <a:xfrm flipH="1" flipV="1">
            <a:off x="5695157" y="4835525"/>
            <a:ext cx="1612762" cy="13408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Line 2">
            <a:extLst>
              <a:ext uri="{FF2B5EF4-FFF2-40B4-BE49-F238E27FC236}">
                <a16:creationId xmlns:a16="http://schemas.microsoft.com/office/drawing/2014/main" id="{075F2B98-50E0-9747-A323-22CF0DEF4A3D}"/>
              </a:ext>
            </a:extLst>
          </p:cNvPr>
          <p:cNvSpPr>
            <a:spLocks noChangeShapeType="1"/>
          </p:cNvSpPr>
          <p:nvPr/>
        </p:nvSpPr>
        <p:spPr bwMode="auto">
          <a:xfrm>
            <a:off x="1066800" y="1524000"/>
            <a:ext cx="7239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0" name="Text Box 3">
            <a:extLst>
              <a:ext uri="{FF2B5EF4-FFF2-40B4-BE49-F238E27FC236}">
                <a16:creationId xmlns:a16="http://schemas.microsoft.com/office/drawing/2014/main" id="{A7D655EB-9DB7-9E47-83F2-452F9AD11494}"/>
              </a:ext>
            </a:extLst>
          </p:cNvPr>
          <p:cNvSpPr txBox="1">
            <a:spLocks noChangeArrowheads="1"/>
          </p:cNvSpPr>
          <p:nvPr/>
        </p:nvSpPr>
        <p:spPr bwMode="auto">
          <a:xfrm>
            <a:off x="3171825" y="5973763"/>
            <a:ext cx="1682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2200"/>
          </a:p>
        </p:txBody>
      </p:sp>
      <p:sp>
        <p:nvSpPr>
          <p:cNvPr id="17411" name="Text Box 4">
            <a:extLst>
              <a:ext uri="{FF2B5EF4-FFF2-40B4-BE49-F238E27FC236}">
                <a16:creationId xmlns:a16="http://schemas.microsoft.com/office/drawing/2014/main" id="{B1013CEC-B81F-9840-B185-B62E2C9C3060}"/>
              </a:ext>
            </a:extLst>
          </p:cNvPr>
          <p:cNvSpPr txBox="1">
            <a:spLocks noChangeArrowheads="1"/>
          </p:cNvSpPr>
          <p:nvPr/>
        </p:nvSpPr>
        <p:spPr bwMode="auto">
          <a:xfrm>
            <a:off x="5611813" y="4835525"/>
            <a:ext cx="1666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700"/>
          </a:p>
          <a:p>
            <a:pPr>
              <a:spcBef>
                <a:spcPct val="0"/>
              </a:spcBef>
              <a:buFontTx/>
              <a:buNone/>
            </a:pPr>
            <a:endParaRPr lang="en-US" altLang="en-US" sz="1700"/>
          </a:p>
        </p:txBody>
      </p:sp>
      <p:sp>
        <p:nvSpPr>
          <p:cNvPr id="17412" name="Text Box 5">
            <a:extLst>
              <a:ext uri="{FF2B5EF4-FFF2-40B4-BE49-F238E27FC236}">
                <a16:creationId xmlns:a16="http://schemas.microsoft.com/office/drawing/2014/main" id="{8BDA1C11-B768-3B4F-8BC0-CE7DBBA94FCB}"/>
              </a:ext>
            </a:extLst>
          </p:cNvPr>
          <p:cNvSpPr txBox="1">
            <a:spLocks noChangeArrowheads="1"/>
          </p:cNvSpPr>
          <p:nvPr/>
        </p:nvSpPr>
        <p:spPr bwMode="auto">
          <a:xfrm>
            <a:off x="3127375" y="534988"/>
            <a:ext cx="3352800" cy="5778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b="1"/>
              <a:t>Healthy Bread</a:t>
            </a:r>
            <a:endParaRPr lang="en-US" altLang="zh-CN" b="1"/>
          </a:p>
        </p:txBody>
      </p:sp>
      <p:sp>
        <p:nvSpPr>
          <p:cNvPr id="17413" name="Rectangle 6">
            <a:extLst>
              <a:ext uri="{FF2B5EF4-FFF2-40B4-BE49-F238E27FC236}">
                <a16:creationId xmlns:a16="http://schemas.microsoft.com/office/drawing/2014/main" id="{FE10987B-85F0-6C4E-8B2C-EA931A8811FD}"/>
              </a:ext>
            </a:extLst>
          </p:cNvPr>
          <p:cNvSpPr>
            <a:spLocks noChangeArrowheads="1"/>
          </p:cNvSpPr>
          <p:nvPr/>
        </p:nvSpPr>
        <p:spPr bwMode="auto">
          <a:xfrm>
            <a:off x="3679825" y="2503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7414" name="Rectangle 7">
            <a:extLst>
              <a:ext uri="{FF2B5EF4-FFF2-40B4-BE49-F238E27FC236}">
                <a16:creationId xmlns:a16="http://schemas.microsoft.com/office/drawing/2014/main" id="{3EF9B0D2-6B99-5247-BFC9-AF01472A2314}"/>
              </a:ext>
            </a:extLst>
          </p:cNvPr>
          <p:cNvSpPr>
            <a:spLocks noChangeArrowheads="1"/>
          </p:cNvSpPr>
          <p:nvPr/>
        </p:nvSpPr>
        <p:spPr bwMode="auto">
          <a:xfrm>
            <a:off x="2082800" y="1281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7415" name="Rectangle 10">
            <a:extLst>
              <a:ext uri="{FF2B5EF4-FFF2-40B4-BE49-F238E27FC236}">
                <a16:creationId xmlns:a16="http://schemas.microsoft.com/office/drawing/2014/main" id="{79C8B237-5282-2E46-BBC3-39AA0DF7C5A0}"/>
              </a:ext>
            </a:extLst>
          </p:cNvPr>
          <p:cNvSpPr>
            <a:spLocks noChangeArrowheads="1"/>
          </p:cNvSpPr>
          <p:nvPr/>
        </p:nvSpPr>
        <p:spPr bwMode="auto">
          <a:xfrm>
            <a:off x="304800" y="20574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50000"/>
              </a:lnSpc>
              <a:spcBef>
                <a:spcPct val="0"/>
              </a:spcBef>
              <a:buFontTx/>
              <a:buNone/>
            </a:pPr>
            <a:endParaRPr lang="en-US" altLang="en-US">
              <a:latin typeface="Calibri" panose="020F0502020204030204" pitchFamily="34" charset="0"/>
              <a:ea typeface="等线" panose="02010600030101010101" pitchFamily="2" charset="-122"/>
              <a:cs typeface="Times New Roman" panose="02020603050405020304" pitchFamily="18" charset="0"/>
            </a:endParaRPr>
          </a:p>
        </p:txBody>
      </p:sp>
      <p:pic>
        <p:nvPicPr>
          <p:cNvPr id="17416" name="Picture 2" descr="A picture containing logo&#10;&#10;Description automatically generated">
            <a:extLst>
              <a:ext uri="{FF2B5EF4-FFF2-40B4-BE49-F238E27FC236}">
                <a16:creationId xmlns:a16="http://schemas.microsoft.com/office/drawing/2014/main" id="{19A0C4D6-92E0-8C46-A6D8-8B4C83C82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08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3E99FC79-1183-554A-857B-115721F6648B}"/>
              </a:ext>
            </a:extLst>
          </p:cNvPr>
          <p:cNvSpPr txBox="1"/>
          <p:nvPr/>
        </p:nvSpPr>
        <p:spPr>
          <a:xfrm>
            <a:off x="762000" y="1636713"/>
            <a:ext cx="8077200" cy="5509200"/>
          </a:xfrm>
          <a:prstGeom prst="rect">
            <a:avLst/>
          </a:prstGeom>
          <a:noFill/>
        </p:spPr>
        <p:txBody>
          <a:bodyPr>
            <a:spAutoFit/>
          </a:bodyPr>
          <a:lstStyle/>
          <a:p>
            <a:pPr marL="285750" indent="-285750" eaLnBrk="1" hangingPunct="1">
              <a:buFontTx/>
              <a:buChar char="-"/>
              <a:defRPr/>
            </a:pPr>
            <a:r>
              <a:rPr lang="en-US" dirty="0">
                <a:latin typeface="Times New Roman" panose="02020603050405020304" pitchFamily="18" charset="0"/>
                <a:ea typeface="DengXian" panose="02010600030101010101" pitchFamily="2" charset="-122"/>
                <a:cs typeface="Times New Roman" panose="02020603050405020304" pitchFamily="18" charset="0"/>
              </a:rPr>
              <a:t>Starch-based bread products are among the most consumed foods in the world. After consumption, the 𝛂-amylase in our salivary glands and digestive systems will quickly convert starch into glucose, which is then absorbed into the bloodstream</a:t>
            </a:r>
          </a:p>
          <a:p>
            <a:pPr marL="285750" indent="-285750" eaLnBrk="1" hangingPunct="1">
              <a:buFontTx/>
              <a:buChar char="-"/>
              <a:defRPr/>
            </a:pPr>
            <a:r>
              <a:rPr lang="en-US" dirty="0">
                <a:latin typeface="Times New Roman" panose="02020603050405020304" pitchFamily="18" charset="0"/>
                <a:ea typeface="DengXian" panose="02010600030101010101" pitchFamily="2" charset="-122"/>
                <a:cs typeface="Times New Roman" panose="02020603050405020304" pitchFamily="18" charset="0"/>
              </a:rPr>
              <a:t>The refined starches that comprise modern bread products give these foods high glycemic indexes, and continued consumption of such foods will increase the risk of type 2 diabetes</a:t>
            </a:r>
          </a:p>
          <a:p>
            <a:pPr marL="342900" indent="-342900" eaLnBrk="1" hangingPunct="1">
              <a:buFont typeface="Arial" panose="020B0604020202020204" pitchFamily="34" charset="0"/>
              <a:buChar char="•"/>
              <a:defRPr/>
            </a:pPr>
            <a:r>
              <a:rPr lang="en-US" dirty="0">
                <a:ea typeface="DengXian" panose="02010600030101010101" pitchFamily="2" charset="-122"/>
              </a:rPr>
              <a:t>Considering the high costs and sometime painful for these chronic metabolic diseases, “h</a:t>
            </a:r>
            <a:r>
              <a:rPr lang="en-US" altLang="en-US" dirty="0">
                <a:ea typeface="DengXian" panose="02010600030101010101" pitchFamily="2" charset="-122"/>
              </a:rPr>
              <a:t>ealthy diets rich in fruits and vegetables may reduce the risk of cancer and other chronic diseases.” </a:t>
            </a:r>
          </a:p>
          <a:p>
            <a:pPr eaLnBrk="1" hangingPunct="1">
              <a:spcBef>
                <a:spcPct val="0"/>
              </a:spcBef>
              <a:buFontTx/>
              <a:buNone/>
            </a:pPr>
            <a:r>
              <a:rPr lang="en-US" altLang="en-US" b="1" baseline="-25000" dirty="0"/>
              <a:t>		− Centers for disease control and prevention (CDC), USA  </a:t>
            </a:r>
          </a:p>
          <a:p>
            <a:pPr marL="342900" indent="-342900" eaLnBrk="1" hangingPunct="1">
              <a:buFont typeface="Arial" panose="020B0604020202020204" pitchFamily="34" charset="0"/>
              <a:buChar char="•"/>
              <a:defRPr/>
            </a:pPr>
            <a:endParaRPr lang="en-US" dirty="0">
              <a:ea typeface="DengXian"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2">
            <a:extLst>
              <a:ext uri="{FF2B5EF4-FFF2-40B4-BE49-F238E27FC236}">
                <a16:creationId xmlns:a16="http://schemas.microsoft.com/office/drawing/2014/main" id="{AF8C2A4E-FCFF-154F-8FCC-7F7D5AFEBA91}"/>
              </a:ext>
            </a:extLst>
          </p:cNvPr>
          <p:cNvSpPr>
            <a:spLocks noChangeShapeType="1"/>
          </p:cNvSpPr>
          <p:nvPr/>
        </p:nvSpPr>
        <p:spPr bwMode="auto">
          <a:xfrm>
            <a:off x="1066800" y="1524000"/>
            <a:ext cx="7239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4" name="Text Box 3">
            <a:extLst>
              <a:ext uri="{FF2B5EF4-FFF2-40B4-BE49-F238E27FC236}">
                <a16:creationId xmlns:a16="http://schemas.microsoft.com/office/drawing/2014/main" id="{059AE83F-04C5-0D4B-A770-42FC11DA19D6}"/>
              </a:ext>
            </a:extLst>
          </p:cNvPr>
          <p:cNvSpPr txBox="1">
            <a:spLocks noChangeArrowheads="1"/>
          </p:cNvSpPr>
          <p:nvPr/>
        </p:nvSpPr>
        <p:spPr bwMode="auto">
          <a:xfrm>
            <a:off x="3171825" y="5973763"/>
            <a:ext cx="1682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2200"/>
          </a:p>
        </p:txBody>
      </p:sp>
      <p:sp>
        <p:nvSpPr>
          <p:cNvPr id="18435" name="Text Box 4">
            <a:extLst>
              <a:ext uri="{FF2B5EF4-FFF2-40B4-BE49-F238E27FC236}">
                <a16:creationId xmlns:a16="http://schemas.microsoft.com/office/drawing/2014/main" id="{CAB1DF83-124F-1A4D-9C75-D3C1854EBE64}"/>
              </a:ext>
            </a:extLst>
          </p:cNvPr>
          <p:cNvSpPr txBox="1">
            <a:spLocks noChangeArrowheads="1"/>
          </p:cNvSpPr>
          <p:nvPr/>
        </p:nvSpPr>
        <p:spPr bwMode="auto">
          <a:xfrm>
            <a:off x="5611813" y="4835525"/>
            <a:ext cx="1666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700"/>
          </a:p>
          <a:p>
            <a:pPr>
              <a:spcBef>
                <a:spcPct val="0"/>
              </a:spcBef>
              <a:buFontTx/>
              <a:buNone/>
            </a:pPr>
            <a:endParaRPr lang="en-US" altLang="en-US" sz="1700"/>
          </a:p>
        </p:txBody>
      </p:sp>
      <p:sp>
        <p:nvSpPr>
          <p:cNvPr id="18436" name="Text Box 5">
            <a:extLst>
              <a:ext uri="{FF2B5EF4-FFF2-40B4-BE49-F238E27FC236}">
                <a16:creationId xmlns:a16="http://schemas.microsoft.com/office/drawing/2014/main" id="{682D9CF9-4F88-5244-95B1-B79401CBFF52}"/>
              </a:ext>
            </a:extLst>
          </p:cNvPr>
          <p:cNvSpPr txBox="1">
            <a:spLocks noChangeArrowheads="1"/>
          </p:cNvSpPr>
          <p:nvPr/>
        </p:nvSpPr>
        <p:spPr bwMode="auto">
          <a:xfrm>
            <a:off x="2591456" y="554421"/>
            <a:ext cx="4787900" cy="5159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2800" b="1"/>
              <a:t>Health Benefits of Quercetin</a:t>
            </a:r>
            <a:endParaRPr lang="en-US" altLang="zh-CN" sz="2800" b="1"/>
          </a:p>
        </p:txBody>
      </p:sp>
      <p:sp>
        <p:nvSpPr>
          <p:cNvPr id="18437" name="Rectangle 6">
            <a:extLst>
              <a:ext uri="{FF2B5EF4-FFF2-40B4-BE49-F238E27FC236}">
                <a16:creationId xmlns:a16="http://schemas.microsoft.com/office/drawing/2014/main" id="{6E2A6325-B533-3341-B149-FACA65617D26}"/>
              </a:ext>
            </a:extLst>
          </p:cNvPr>
          <p:cNvSpPr>
            <a:spLocks noChangeArrowheads="1"/>
          </p:cNvSpPr>
          <p:nvPr/>
        </p:nvSpPr>
        <p:spPr bwMode="auto">
          <a:xfrm>
            <a:off x="3679825" y="2503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8438" name="Rectangle 7">
            <a:extLst>
              <a:ext uri="{FF2B5EF4-FFF2-40B4-BE49-F238E27FC236}">
                <a16:creationId xmlns:a16="http://schemas.microsoft.com/office/drawing/2014/main" id="{789BECC0-4B8F-C747-9C91-ABB03A0951A1}"/>
              </a:ext>
            </a:extLst>
          </p:cNvPr>
          <p:cNvSpPr>
            <a:spLocks noChangeArrowheads="1"/>
          </p:cNvSpPr>
          <p:nvPr/>
        </p:nvSpPr>
        <p:spPr bwMode="auto">
          <a:xfrm>
            <a:off x="2082800" y="1281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8439" name="Rectangle 10">
            <a:extLst>
              <a:ext uri="{FF2B5EF4-FFF2-40B4-BE49-F238E27FC236}">
                <a16:creationId xmlns:a16="http://schemas.microsoft.com/office/drawing/2014/main" id="{DFA8FEE9-E937-4F44-B014-F374575D1BA6}"/>
              </a:ext>
            </a:extLst>
          </p:cNvPr>
          <p:cNvSpPr>
            <a:spLocks noChangeArrowheads="1"/>
          </p:cNvSpPr>
          <p:nvPr/>
        </p:nvSpPr>
        <p:spPr bwMode="auto">
          <a:xfrm>
            <a:off x="304800" y="20574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50000"/>
              </a:lnSpc>
              <a:spcBef>
                <a:spcPct val="0"/>
              </a:spcBef>
              <a:buFontTx/>
              <a:buNone/>
            </a:pPr>
            <a:endParaRPr lang="en-US" altLang="en-US">
              <a:latin typeface="Calibri" panose="020F0502020204030204" pitchFamily="34" charset="0"/>
              <a:ea typeface="等线" panose="02010600030101010101" pitchFamily="2" charset="-122"/>
              <a:cs typeface="Times New Roman" panose="02020603050405020304" pitchFamily="18" charset="0"/>
            </a:endParaRPr>
          </a:p>
        </p:txBody>
      </p:sp>
      <p:pic>
        <p:nvPicPr>
          <p:cNvPr id="18440" name="Picture 2" descr="A picture containing logo&#10;&#10;Description automatically generated">
            <a:extLst>
              <a:ext uri="{FF2B5EF4-FFF2-40B4-BE49-F238E27FC236}">
                <a16:creationId xmlns:a16="http://schemas.microsoft.com/office/drawing/2014/main" id="{3EE086E5-77E3-CB40-A723-1A0903F71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08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5">
            <a:extLst>
              <a:ext uri="{FF2B5EF4-FFF2-40B4-BE49-F238E27FC236}">
                <a16:creationId xmlns:a16="http://schemas.microsoft.com/office/drawing/2014/main" id="{42514629-B250-B34C-9339-FE89283A4283}"/>
              </a:ext>
            </a:extLst>
          </p:cNvPr>
          <p:cNvSpPr/>
          <p:nvPr/>
        </p:nvSpPr>
        <p:spPr>
          <a:xfrm>
            <a:off x="495300" y="1689100"/>
            <a:ext cx="8305800" cy="4247317"/>
          </a:xfrm>
          <a:prstGeom prst="rect">
            <a:avLst/>
          </a:prstGeom>
        </p:spPr>
        <p:txBody>
          <a:bodyPr>
            <a:spAutoFit/>
          </a:bodyPr>
          <a:lstStyle/>
          <a:p>
            <a:pPr marL="285750" indent="-285750" algn="just" eaLnBrk="1" fontAlgn="auto" hangingPunct="1">
              <a:spcBef>
                <a:spcPts val="0"/>
              </a:spcBef>
              <a:spcAft>
                <a:spcPts val="0"/>
              </a:spcAft>
              <a:buFont typeface="Arial" panose="020B0604020202020204" pitchFamily="34" charset="0"/>
              <a:buChar char="•"/>
              <a:defRPr/>
            </a:pPr>
            <a:r>
              <a:rPr lang="en-US" altLang="zh-CN" sz="1800" kern="0" dirty="0">
                <a:solidFill>
                  <a:prstClr val="black"/>
                </a:solidFill>
              </a:rPr>
              <a:t>Quercetin (3,5,7-trihydroxy-2-(3,4-dihydroxyphenyl)-4H-chromen-4-one) is one of the most potent dietary flavonoids commonly found in </a:t>
            </a:r>
          </a:p>
          <a:p>
            <a:pPr algn="just" eaLnBrk="1" fontAlgn="auto" hangingPunct="1">
              <a:spcBef>
                <a:spcPts val="0"/>
              </a:spcBef>
              <a:spcAft>
                <a:spcPts val="0"/>
              </a:spcAft>
              <a:defRPr/>
            </a:pPr>
            <a:r>
              <a:rPr lang="en-US" altLang="zh-CN" sz="1800" kern="0" dirty="0">
                <a:solidFill>
                  <a:prstClr val="black"/>
                </a:solidFill>
              </a:rPr>
              <a:t>     tea, red onion, apple skin, berries etc.</a:t>
            </a:r>
          </a:p>
          <a:p>
            <a:pPr marL="285750" indent="-285750" algn="just" eaLnBrk="1" fontAlgn="auto" hangingPunct="1">
              <a:spcBef>
                <a:spcPts val="0"/>
              </a:spcBef>
              <a:spcAft>
                <a:spcPts val="0"/>
              </a:spcAft>
              <a:buFont typeface="Arial" panose="020B0604020202020204" pitchFamily="34" charset="0"/>
              <a:buChar char="•"/>
              <a:defRPr/>
            </a:pPr>
            <a:r>
              <a:rPr lang="en-US" altLang="zh-CN" sz="1800" dirty="0">
                <a:solidFill>
                  <a:prstClr val="black"/>
                </a:solidFill>
                <a:latin typeface="+mj-lt"/>
              </a:rPr>
              <a:t>Quercetin is reported to have versatile biological functions</a:t>
            </a:r>
          </a:p>
          <a:p>
            <a:pPr algn="just" eaLnBrk="1" fontAlgn="auto" hangingPunct="1">
              <a:spcBef>
                <a:spcPts val="0"/>
              </a:spcBef>
              <a:spcAft>
                <a:spcPts val="0"/>
              </a:spcAft>
              <a:defRPr/>
            </a:pPr>
            <a:r>
              <a:rPr lang="en-US" altLang="zh-CN" sz="1800" dirty="0">
                <a:solidFill>
                  <a:prstClr val="black"/>
                </a:solidFill>
                <a:latin typeface="+mj-lt"/>
              </a:rPr>
              <a:t>     including anti-diabetic, anti-carcinogenic, anti-inflammatory, </a:t>
            </a:r>
          </a:p>
          <a:p>
            <a:pPr algn="just" eaLnBrk="1" fontAlgn="auto" hangingPunct="1">
              <a:spcBef>
                <a:spcPts val="0"/>
              </a:spcBef>
              <a:spcAft>
                <a:spcPts val="0"/>
              </a:spcAft>
              <a:defRPr/>
            </a:pPr>
            <a:r>
              <a:rPr lang="en-US" altLang="zh-CN" sz="1800" dirty="0">
                <a:solidFill>
                  <a:prstClr val="black"/>
                </a:solidFill>
                <a:latin typeface="+mj-lt"/>
              </a:rPr>
              <a:t>     anti-allergic, anti-viral and anti-</a:t>
            </a:r>
            <a:r>
              <a:rPr lang="en-US" altLang="zh-CN" sz="1800" dirty="0" err="1">
                <a:solidFill>
                  <a:prstClr val="black"/>
                </a:solidFill>
                <a:latin typeface="+mj-lt"/>
              </a:rPr>
              <a:t>hyperuricemic</a:t>
            </a:r>
            <a:r>
              <a:rPr lang="en-US" altLang="zh-CN" sz="1800" dirty="0">
                <a:solidFill>
                  <a:prstClr val="black"/>
                </a:solidFill>
                <a:latin typeface="+mj-lt"/>
              </a:rPr>
              <a:t> activities etc.</a:t>
            </a:r>
            <a:r>
              <a:rPr lang="en-US" altLang="zh-CN" sz="1800" kern="0" dirty="0">
                <a:solidFill>
                  <a:prstClr val="black"/>
                </a:solidFill>
                <a:latin typeface="+mj-lt"/>
              </a:rPr>
              <a:t> </a:t>
            </a:r>
          </a:p>
          <a:p>
            <a:pPr marL="285750" indent="-285750" algn="just" eaLnBrk="1" fontAlgn="auto" hangingPunct="1">
              <a:spcBef>
                <a:spcPts val="0"/>
              </a:spcBef>
              <a:spcAft>
                <a:spcPts val="0"/>
              </a:spcAft>
              <a:buFont typeface="Arial" panose="020B0604020202020204" pitchFamily="34" charset="0"/>
              <a:buChar char="•"/>
              <a:defRPr/>
            </a:pPr>
            <a:r>
              <a:rPr lang="en-US" altLang="zh-CN" sz="1800" dirty="0">
                <a:solidFill>
                  <a:prstClr val="black"/>
                </a:solidFill>
                <a:latin typeface="+mj-lt"/>
              </a:rPr>
              <a:t>Quercetin possess anti-</a:t>
            </a:r>
            <a:r>
              <a:rPr lang="en-US" altLang="zh-CN" sz="1800" dirty="0" err="1">
                <a:solidFill>
                  <a:prstClr val="black"/>
                </a:solidFill>
                <a:latin typeface="+mj-lt"/>
              </a:rPr>
              <a:t>hyperuricemic</a:t>
            </a:r>
            <a:r>
              <a:rPr lang="en-US" altLang="zh-CN" sz="1800" dirty="0">
                <a:solidFill>
                  <a:prstClr val="black"/>
                </a:solidFill>
                <a:latin typeface="+mj-lt"/>
              </a:rPr>
              <a:t> activity as a result of their ability to reduce serum urate levels by inhibiting xanthine oxidase (XOD) enzyme;</a:t>
            </a:r>
          </a:p>
          <a:p>
            <a:pPr marL="285750" indent="-285750" algn="just" eaLnBrk="1" fontAlgn="auto" hangingPunct="1">
              <a:spcBef>
                <a:spcPts val="0"/>
              </a:spcBef>
              <a:spcAft>
                <a:spcPts val="0"/>
              </a:spcAft>
              <a:buFont typeface="Arial" panose="020B0604020202020204" pitchFamily="34" charset="0"/>
              <a:buChar char="•"/>
              <a:defRPr/>
            </a:pPr>
            <a:r>
              <a:rPr lang="en-US" altLang="zh-CN" sz="1800" dirty="0">
                <a:solidFill>
                  <a:prstClr val="black"/>
                </a:solidFill>
                <a:latin typeface="+mj-lt"/>
                <a:ea typeface="微软雅黑" charset="0"/>
                <a:cs typeface="Arial" panose="020B0604020202020204" pitchFamily="34" charset="0"/>
              </a:rPr>
              <a:t>However, the low solubility (0.17–7.7 </a:t>
            </a:r>
            <a:r>
              <a:rPr lang="en-US" altLang="zh-CN" sz="1800" dirty="0" err="1">
                <a:solidFill>
                  <a:prstClr val="black"/>
                </a:solidFill>
                <a:latin typeface="+mj-lt"/>
                <a:ea typeface="微软雅黑" charset="0"/>
                <a:cs typeface="Arial" panose="020B0604020202020204" pitchFamily="34" charset="0"/>
              </a:rPr>
              <a:t>μg</a:t>
            </a:r>
            <a:r>
              <a:rPr lang="en-US" altLang="zh-CN" sz="1800" dirty="0">
                <a:solidFill>
                  <a:prstClr val="black"/>
                </a:solidFill>
                <a:latin typeface="+mj-lt"/>
                <a:ea typeface="微软雅黑" charset="0"/>
                <a:cs typeface="Arial" panose="020B0604020202020204" pitchFamily="34" charset="0"/>
              </a:rPr>
              <a:t>/mL in water, 5.5 </a:t>
            </a:r>
            <a:r>
              <a:rPr lang="en-US" altLang="zh-CN" sz="1800" dirty="0" err="1">
                <a:solidFill>
                  <a:prstClr val="black"/>
                </a:solidFill>
                <a:latin typeface="+mj-lt"/>
                <a:ea typeface="微软雅黑" charset="0"/>
                <a:cs typeface="Arial" panose="020B0604020202020204" pitchFamily="34" charset="0"/>
              </a:rPr>
              <a:t>μg</a:t>
            </a:r>
            <a:r>
              <a:rPr lang="en-US" altLang="zh-CN" sz="1800" dirty="0">
                <a:solidFill>
                  <a:prstClr val="black"/>
                </a:solidFill>
                <a:latin typeface="+mj-lt"/>
                <a:ea typeface="微软雅黑" charset="0"/>
                <a:cs typeface="Arial" panose="020B0604020202020204" pitchFamily="34" charset="0"/>
              </a:rPr>
              <a:t>/mL in artificial gastric juice and 28.9 </a:t>
            </a:r>
            <a:r>
              <a:rPr lang="en-US" altLang="zh-CN" sz="1800" dirty="0" err="1">
                <a:solidFill>
                  <a:prstClr val="black"/>
                </a:solidFill>
                <a:latin typeface="+mj-lt"/>
                <a:ea typeface="微软雅黑" charset="0"/>
                <a:cs typeface="Arial" panose="020B0604020202020204" pitchFamily="34" charset="0"/>
              </a:rPr>
              <a:t>μg</a:t>
            </a:r>
            <a:r>
              <a:rPr lang="en-US" altLang="zh-CN" sz="1800" dirty="0">
                <a:solidFill>
                  <a:prstClr val="black"/>
                </a:solidFill>
                <a:latin typeface="+mj-lt"/>
                <a:ea typeface="微软雅黑" charset="0"/>
                <a:cs typeface="Arial" panose="020B0604020202020204" pitchFamily="34" charset="0"/>
              </a:rPr>
              <a:t>/mL in artificial intestinal juice), poor oral bioavailability and low chemical stability of quercetin are the main drawbacks that limit its use </a:t>
            </a:r>
            <a:r>
              <a:rPr lang="en-US" altLang="zh-CN" sz="1800" dirty="0">
                <a:solidFill>
                  <a:prstClr val="black"/>
                </a:solidFill>
                <a:latin typeface="+mj-lt"/>
              </a:rPr>
              <a:t>in </a:t>
            </a:r>
            <a:r>
              <a:rPr lang="en-US" altLang="zh-CN" sz="1800" dirty="0">
                <a:solidFill>
                  <a:prstClr val="black"/>
                </a:solidFill>
                <a:latin typeface="+mj-lt"/>
                <a:ea typeface="微软雅黑" charset="0"/>
                <a:cs typeface="Arial" panose="020B0604020202020204" pitchFamily="34" charset="0"/>
              </a:rPr>
              <a:t>foods.</a:t>
            </a:r>
          </a:p>
          <a:p>
            <a:pPr marL="285750" indent="-285750" algn="just" eaLnBrk="1" fontAlgn="auto" hangingPunct="1">
              <a:spcBef>
                <a:spcPts val="0"/>
              </a:spcBef>
              <a:spcAft>
                <a:spcPts val="0"/>
              </a:spcAft>
              <a:buFont typeface="Arial" panose="020B0604020202020204" pitchFamily="34" charset="0"/>
              <a:buChar char="•"/>
              <a:defRPr/>
            </a:pPr>
            <a:endParaRPr lang="en-US" altLang="zh-CN" sz="1800" kern="0" dirty="0">
              <a:solidFill>
                <a:prstClr val="black"/>
              </a:solidFill>
              <a:latin typeface="+mj-lt"/>
              <a:ea typeface="微软雅黑" charset="0"/>
              <a:cs typeface="Arial" panose="020B0604020202020204" pitchFamily="34" charset="0"/>
            </a:endParaRPr>
          </a:p>
          <a:p>
            <a:r>
              <a:rPr lang="en-US" sz="1800" b="1" i="1" u="sng" dirty="0">
                <a:latin typeface="Times New Roman" panose="02020603050405020304" pitchFamily="18" charset="0"/>
                <a:cs typeface="Times New Roman" panose="02020603050405020304" pitchFamily="18" charset="0"/>
              </a:rPr>
              <a:t>Objectives:</a:t>
            </a:r>
            <a:r>
              <a:rPr lang="en-US" sz="1800" dirty="0">
                <a:latin typeface="Times New Roman" panose="02020603050405020304" pitchFamily="18" charset="0"/>
                <a:cs typeface="Times New Roman" panose="02020603050405020304" pitchFamily="18" charset="0"/>
              </a:rPr>
              <a:t> (1) To prepare quercetin nanoparticles and study the effects of quercetin size on its crystallinity, dough rheological properties and </a:t>
            </a:r>
            <a:r>
              <a:rPr lang="en-US" sz="1800" dirty="0" err="1">
                <a:latin typeface="Times New Roman" panose="02020603050405020304" pitchFamily="18" charset="0"/>
                <a:cs typeface="Times New Roman" panose="02020603050405020304" pitchFamily="18" charset="0"/>
              </a:rPr>
              <a:t>bioaccessibility</a:t>
            </a:r>
            <a:r>
              <a:rPr lang="en-US" sz="1800" dirty="0">
                <a:latin typeface="Times New Roman" panose="02020603050405020304" pitchFamily="18" charset="0"/>
                <a:cs typeface="Times New Roman" panose="02020603050405020304" pitchFamily="18" charset="0"/>
              </a:rPr>
              <a:t>; and (2) to prepare novel functional butter using diacylglycerol oil to replace triacylglycerol fats.</a:t>
            </a:r>
          </a:p>
        </p:txBody>
      </p:sp>
      <p:pic>
        <p:nvPicPr>
          <p:cNvPr id="14" name="Picture 13">
            <a:extLst>
              <a:ext uri="{FF2B5EF4-FFF2-40B4-BE49-F238E27FC236}">
                <a16:creationId xmlns:a16="http://schemas.microsoft.com/office/drawing/2014/main" id="{8FFFE655-1FF5-2848-B786-734DA4E347A8}"/>
              </a:ext>
            </a:extLst>
          </p:cNvPr>
          <p:cNvPicPr>
            <a:picLocks noChangeAspect="1"/>
          </p:cNvPicPr>
          <p:nvPr/>
        </p:nvPicPr>
        <p:blipFill>
          <a:blip r:embed="rId4"/>
          <a:stretch>
            <a:fillRect/>
          </a:stretch>
        </p:blipFill>
        <p:spPr>
          <a:xfrm>
            <a:off x="6553200" y="1981997"/>
            <a:ext cx="2095500" cy="1404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Line 2">
            <a:extLst>
              <a:ext uri="{FF2B5EF4-FFF2-40B4-BE49-F238E27FC236}">
                <a16:creationId xmlns:a16="http://schemas.microsoft.com/office/drawing/2014/main" id="{D282A979-5A9E-5343-B728-3C52A64AEAE7}"/>
              </a:ext>
            </a:extLst>
          </p:cNvPr>
          <p:cNvSpPr>
            <a:spLocks noChangeShapeType="1"/>
          </p:cNvSpPr>
          <p:nvPr/>
        </p:nvSpPr>
        <p:spPr bwMode="auto">
          <a:xfrm>
            <a:off x="1066800" y="1524000"/>
            <a:ext cx="7239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0" name="Text Box 5">
            <a:extLst>
              <a:ext uri="{FF2B5EF4-FFF2-40B4-BE49-F238E27FC236}">
                <a16:creationId xmlns:a16="http://schemas.microsoft.com/office/drawing/2014/main" id="{867B18A3-BCBF-0447-9F68-B545225AF82A}"/>
              </a:ext>
            </a:extLst>
          </p:cNvPr>
          <p:cNvSpPr txBox="1">
            <a:spLocks noChangeArrowheads="1"/>
          </p:cNvSpPr>
          <p:nvPr/>
        </p:nvSpPr>
        <p:spPr bwMode="auto">
          <a:xfrm>
            <a:off x="2667000" y="627312"/>
            <a:ext cx="4202906" cy="51683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zh-CN" sz="2800" b="1" dirty="0"/>
              <a:t>Experimental Methods</a:t>
            </a:r>
          </a:p>
        </p:txBody>
      </p:sp>
      <p:sp>
        <p:nvSpPr>
          <p:cNvPr id="19461" name="Rectangle 6">
            <a:extLst>
              <a:ext uri="{FF2B5EF4-FFF2-40B4-BE49-F238E27FC236}">
                <a16:creationId xmlns:a16="http://schemas.microsoft.com/office/drawing/2014/main" id="{89DED17E-838D-4F40-A0CD-4E6948FEDCD4}"/>
              </a:ext>
            </a:extLst>
          </p:cNvPr>
          <p:cNvSpPr>
            <a:spLocks noChangeArrowheads="1"/>
          </p:cNvSpPr>
          <p:nvPr/>
        </p:nvSpPr>
        <p:spPr bwMode="auto">
          <a:xfrm>
            <a:off x="3679825" y="2503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9462" name="Rectangle 7">
            <a:extLst>
              <a:ext uri="{FF2B5EF4-FFF2-40B4-BE49-F238E27FC236}">
                <a16:creationId xmlns:a16="http://schemas.microsoft.com/office/drawing/2014/main" id="{A829501C-FBAC-194D-A37E-861C5F4E9087}"/>
              </a:ext>
            </a:extLst>
          </p:cNvPr>
          <p:cNvSpPr>
            <a:spLocks noChangeArrowheads="1"/>
          </p:cNvSpPr>
          <p:nvPr/>
        </p:nvSpPr>
        <p:spPr bwMode="auto">
          <a:xfrm>
            <a:off x="2082800" y="1281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9463" name="Rectangle 10">
            <a:extLst>
              <a:ext uri="{FF2B5EF4-FFF2-40B4-BE49-F238E27FC236}">
                <a16:creationId xmlns:a16="http://schemas.microsoft.com/office/drawing/2014/main" id="{C47F4B66-A777-5D41-8B3B-FC03E11F8847}"/>
              </a:ext>
            </a:extLst>
          </p:cNvPr>
          <p:cNvSpPr>
            <a:spLocks noChangeArrowheads="1"/>
          </p:cNvSpPr>
          <p:nvPr/>
        </p:nvSpPr>
        <p:spPr bwMode="auto">
          <a:xfrm>
            <a:off x="304800" y="20574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50000"/>
              </a:lnSpc>
              <a:spcBef>
                <a:spcPct val="0"/>
              </a:spcBef>
              <a:buFontTx/>
              <a:buNone/>
            </a:pPr>
            <a:endParaRPr lang="en-US" altLang="en-US">
              <a:latin typeface="Calibri" panose="020F0502020204030204" pitchFamily="34" charset="0"/>
              <a:ea typeface="等线" panose="02010600030101010101" pitchFamily="2" charset="-122"/>
              <a:cs typeface="Times New Roman" panose="02020603050405020304" pitchFamily="18" charset="0"/>
            </a:endParaRPr>
          </a:p>
        </p:txBody>
      </p:sp>
      <p:pic>
        <p:nvPicPr>
          <p:cNvPr id="19464" name="Picture 2" descr="A picture containing logo&#10;&#10;Description automatically generated">
            <a:extLst>
              <a:ext uri="{FF2B5EF4-FFF2-40B4-BE49-F238E27FC236}">
                <a16:creationId xmlns:a16="http://schemas.microsoft.com/office/drawing/2014/main" id="{64CE3A89-20D3-594F-84AE-F7175F808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07" y="248444"/>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a:extLst>
              <a:ext uri="{FF2B5EF4-FFF2-40B4-BE49-F238E27FC236}">
                <a16:creationId xmlns:a16="http://schemas.microsoft.com/office/drawing/2014/main" id="{D5F623FA-12DC-8540-B90C-A415E74A99C2}"/>
              </a:ext>
            </a:extLst>
          </p:cNvPr>
          <p:cNvSpPr txBox="1"/>
          <p:nvPr/>
        </p:nvSpPr>
        <p:spPr>
          <a:xfrm>
            <a:off x="412898" y="1520916"/>
            <a:ext cx="8458200" cy="4401205"/>
          </a:xfrm>
          <a:prstGeom prst="rect">
            <a:avLst/>
          </a:prstGeom>
          <a:noFill/>
        </p:spPr>
        <p:txBody>
          <a:bodyPr wrap="square">
            <a:spAutoFit/>
          </a:bodyPr>
          <a:lstStyle/>
          <a:p>
            <a:pPr algn="ctr"/>
            <a:endParaRPr lang="en-US" sz="2000" b="1" kern="1200" dirty="0">
              <a:solidFill>
                <a:schemeClr val="dk1"/>
              </a:solidFill>
              <a:latin typeface="Times New Roman" panose="02020603050405020304" pitchFamily="18" charset="0"/>
              <a:ea typeface="+mn-ea"/>
              <a:cs typeface="Times New Roman" panose="02020603050405020304" pitchFamily="18" charset="0"/>
            </a:endParaRPr>
          </a:p>
          <a:p>
            <a:pPr marL="285750" indent="-285750">
              <a:buFontTx/>
              <a:buChar char="-"/>
            </a:pPr>
            <a:r>
              <a:rPr lang="en-US" sz="2000" kern="0" dirty="0">
                <a:solidFill>
                  <a:prstClr val="black"/>
                </a:solidFill>
                <a:latin typeface="Times New Roman" panose="02020603050405020304" pitchFamily="18" charset="0"/>
                <a:ea typeface="+mn-ea"/>
                <a:cs typeface="Times New Roman" panose="02020603050405020304" pitchFamily="18" charset="0"/>
              </a:rPr>
              <a:t>Quercetin nanoparticles were prepared using the media milling technology, and the particle sizes, crystallinities, and microstructures of quercetin before and after media milling were characterized by field emission scanning electron microscopy (FE-SEM) and X-ray diffraction. </a:t>
            </a:r>
          </a:p>
          <a:p>
            <a:pPr marL="285750" indent="-285750">
              <a:buFontTx/>
              <a:buChar char="-"/>
            </a:pPr>
            <a:r>
              <a:rPr lang="en-US" sz="2000" kern="0" dirty="0">
                <a:solidFill>
                  <a:prstClr val="black"/>
                </a:solidFill>
                <a:latin typeface="Times New Roman" panose="02020603050405020304" pitchFamily="18" charset="0"/>
                <a:ea typeface="+mn-ea"/>
                <a:cs typeface="Times New Roman" panose="02020603050405020304" pitchFamily="18" charset="0"/>
              </a:rPr>
              <a:t>AACC method 10-10B (AACC, 2000) was adopted to prepare the dough. Dough pieces were fermented at 30 </a:t>
            </a:r>
            <a:r>
              <a:rPr lang="en-US" sz="2000" kern="0" dirty="0">
                <a:solidFill>
                  <a:prstClr val="black"/>
                </a:solidFill>
                <a:latin typeface="Times New Roman" panose="02020603050405020304" pitchFamily="18" charset="0"/>
                <a:ea typeface="+mn-ea"/>
                <a:cs typeface="Times New Roman" panose="02020603050405020304" pitchFamily="18" charset="0"/>
                <a:sym typeface="Symbol" pitchFamily="2" charset="2"/>
              </a:rPr>
              <a:t></a:t>
            </a:r>
            <a:r>
              <a:rPr lang="en-US" sz="2000" kern="0" dirty="0">
                <a:solidFill>
                  <a:prstClr val="black"/>
                </a:solidFill>
                <a:latin typeface="Times New Roman" panose="02020603050405020304" pitchFamily="18" charset="0"/>
                <a:ea typeface="+mn-ea"/>
                <a:cs typeface="Times New Roman" panose="02020603050405020304" pitchFamily="18" charset="0"/>
              </a:rPr>
              <a:t> 2 °C under 80 </a:t>
            </a:r>
            <a:r>
              <a:rPr lang="en-US" sz="2000" kern="0" dirty="0">
                <a:solidFill>
                  <a:prstClr val="black"/>
                </a:solidFill>
                <a:latin typeface="Times New Roman" panose="02020603050405020304" pitchFamily="18" charset="0"/>
                <a:ea typeface="+mn-ea"/>
                <a:cs typeface="Times New Roman" panose="02020603050405020304" pitchFamily="18" charset="0"/>
                <a:sym typeface="Symbol" pitchFamily="2" charset="2"/>
              </a:rPr>
              <a:t></a:t>
            </a:r>
            <a:r>
              <a:rPr lang="en-US" sz="2000" kern="0" dirty="0">
                <a:solidFill>
                  <a:prstClr val="black"/>
                </a:solidFill>
                <a:latin typeface="Times New Roman" panose="02020603050405020304" pitchFamily="18" charset="0"/>
                <a:ea typeface="+mn-ea"/>
                <a:cs typeface="Times New Roman" panose="02020603050405020304" pitchFamily="18" charset="0"/>
              </a:rPr>
              <a:t> 5% relative humidity for 60 min. The dough was baked in 21.6 cm x 11.2 cm x 6.9 cm aluminum pan at 205 °C for 30 min. </a:t>
            </a:r>
          </a:p>
          <a:p>
            <a:pPr marL="285750" indent="-285750">
              <a:buFontTx/>
              <a:buChar char="-"/>
            </a:pPr>
            <a:r>
              <a:rPr lang="en-US" sz="2000" kern="0" dirty="0">
                <a:solidFill>
                  <a:prstClr val="black"/>
                </a:solidFill>
                <a:latin typeface="Times New Roman" panose="02020603050405020304" pitchFamily="18" charset="0"/>
                <a:ea typeface="+mn-ea"/>
                <a:cs typeface="Times New Roman" panose="02020603050405020304" pitchFamily="18" charset="0"/>
              </a:rPr>
              <a:t>The dynamic rheological and textural properties of quercetin-fortified doughs and the baked bread were measured using a rheometer and a texture analyzer respectively.</a:t>
            </a:r>
          </a:p>
          <a:p>
            <a:pPr marL="285750" indent="-285750">
              <a:buFontTx/>
              <a:buChar char="-"/>
            </a:pPr>
            <a:r>
              <a:rPr lang="en-US" sz="2000" kern="0" dirty="0">
                <a:solidFill>
                  <a:prstClr val="black"/>
                </a:solidFill>
                <a:latin typeface="Times New Roman" panose="02020603050405020304" pitchFamily="18" charset="0"/>
                <a:ea typeface="+mn-ea"/>
                <a:cs typeface="Times New Roman" panose="02020603050405020304" pitchFamily="18" charset="0"/>
              </a:rPr>
              <a:t>The changes in the </a:t>
            </a:r>
            <a:r>
              <a:rPr lang="en-US" sz="2000" kern="0" dirty="0" err="1">
                <a:solidFill>
                  <a:prstClr val="black"/>
                </a:solidFill>
                <a:latin typeface="Times New Roman" panose="02020603050405020304" pitchFamily="18" charset="0"/>
                <a:ea typeface="+mn-ea"/>
                <a:cs typeface="Times New Roman" panose="02020603050405020304" pitchFamily="18" charset="0"/>
              </a:rPr>
              <a:t>bioaccessibility</a:t>
            </a:r>
            <a:r>
              <a:rPr lang="en-US" sz="2000" kern="0" dirty="0">
                <a:solidFill>
                  <a:prstClr val="black"/>
                </a:solidFill>
                <a:latin typeface="Times New Roman" panose="02020603050405020304" pitchFamily="18" charset="0"/>
                <a:ea typeface="+mn-ea"/>
                <a:cs typeface="Times New Roman" panose="02020603050405020304" pitchFamily="18" charset="0"/>
              </a:rPr>
              <a:t> of quercetin were assessed using the TNO dynamic gastrointestinal model-1 (TIM-1) combined with a HPLC.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Line 2">
            <a:extLst>
              <a:ext uri="{FF2B5EF4-FFF2-40B4-BE49-F238E27FC236}">
                <a16:creationId xmlns:a16="http://schemas.microsoft.com/office/drawing/2014/main" id="{D282A979-5A9E-5343-B728-3C52A64AEAE7}"/>
              </a:ext>
            </a:extLst>
          </p:cNvPr>
          <p:cNvSpPr>
            <a:spLocks noChangeShapeType="1"/>
          </p:cNvSpPr>
          <p:nvPr/>
        </p:nvSpPr>
        <p:spPr bwMode="auto">
          <a:xfrm>
            <a:off x="1066800" y="1524000"/>
            <a:ext cx="7239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58" name="Text Box 3">
            <a:extLst>
              <a:ext uri="{FF2B5EF4-FFF2-40B4-BE49-F238E27FC236}">
                <a16:creationId xmlns:a16="http://schemas.microsoft.com/office/drawing/2014/main" id="{1625D80F-32A1-4840-B3BC-045A1577D34B}"/>
              </a:ext>
            </a:extLst>
          </p:cNvPr>
          <p:cNvSpPr txBox="1">
            <a:spLocks noChangeArrowheads="1"/>
          </p:cNvSpPr>
          <p:nvPr/>
        </p:nvSpPr>
        <p:spPr bwMode="auto">
          <a:xfrm>
            <a:off x="3171825" y="5973763"/>
            <a:ext cx="1682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2200"/>
          </a:p>
        </p:txBody>
      </p:sp>
      <p:sp>
        <p:nvSpPr>
          <p:cNvPr id="19459" name="Text Box 4">
            <a:extLst>
              <a:ext uri="{FF2B5EF4-FFF2-40B4-BE49-F238E27FC236}">
                <a16:creationId xmlns:a16="http://schemas.microsoft.com/office/drawing/2014/main" id="{8D4DAFA6-FFB9-964F-940D-3D1D2BCFE869}"/>
              </a:ext>
            </a:extLst>
          </p:cNvPr>
          <p:cNvSpPr txBox="1">
            <a:spLocks noChangeArrowheads="1"/>
          </p:cNvSpPr>
          <p:nvPr/>
        </p:nvSpPr>
        <p:spPr bwMode="auto">
          <a:xfrm>
            <a:off x="5611813" y="4835525"/>
            <a:ext cx="1666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700"/>
          </a:p>
          <a:p>
            <a:pPr>
              <a:spcBef>
                <a:spcPct val="0"/>
              </a:spcBef>
              <a:buFontTx/>
              <a:buNone/>
            </a:pPr>
            <a:endParaRPr lang="en-US" altLang="en-US" sz="1700"/>
          </a:p>
        </p:txBody>
      </p:sp>
      <p:sp>
        <p:nvSpPr>
          <p:cNvPr id="19460" name="Text Box 5">
            <a:extLst>
              <a:ext uri="{FF2B5EF4-FFF2-40B4-BE49-F238E27FC236}">
                <a16:creationId xmlns:a16="http://schemas.microsoft.com/office/drawing/2014/main" id="{867B18A3-BCBF-0447-9F68-B545225AF82A}"/>
              </a:ext>
            </a:extLst>
          </p:cNvPr>
          <p:cNvSpPr txBox="1">
            <a:spLocks noChangeArrowheads="1"/>
          </p:cNvSpPr>
          <p:nvPr/>
        </p:nvSpPr>
        <p:spPr bwMode="auto">
          <a:xfrm>
            <a:off x="2197894" y="584548"/>
            <a:ext cx="6399212" cy="51683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zh-CN" sz="2800" b="1" dirty="0"/>
              <a:t>Preparation of Quercetin Nanoparticles</a:t>
            </a:r>
          </a:p>
        </p:txBody>
      </p:sp>
      <p:sp>
        <p:nvSpPr>
          <p:cNvPr id="19461" name="Rectangle 6">
            <a:extLst>
              <a:ext uri="{FF2B5EF4-FFF2-40B4-BE49-F238E27FC236}">
                <a16:creationId xmlns:a16="http://schemas.microsoft.com/office/drawing/2014/main" id="{89DED17E-838D-4F40-A0CD-4E6948FEDCD4}"/>
              </a:ext>
            </a:extLst>
          </p:cNvPr>
          <p:cNvSpPr>
            <a:spLocks noChangeArrowheads="1"/>
          </p:cNvSpPr>
          <p:nvPr/>
        </p:nvSpPr>
        <p:spPr bwMode="auto">
          <a:xfrm>
            <a:off x="3679825" y="2503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9462" name="Rectangle 7">
            <a:extLst>
              <a:ext uri="{FF2B5EF4-FFF2-40B4-BE49-F238E27FC236}">
                <a16:creationId xmlns:a16="http://schemas.microsoft.com/office/drawing/2014/main" id="{A829501C-FBAC-194D-A37E-861C5F4E9087}"/>
              </a:ext>
            </a:extLst>
          </p:cNvPr>
          <p:cNvSpPr>
            <a:spLocks noChangeArrowheads="1"/>
          </p:cNvSpPr>
          <p:nvPr/>
        </p:nvSpPr>
        <p:spPr bwMode="auto">
          <a:xfrm>
            <a:off x="2082800" y="1281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9463" name="Rectangle 10">
            <a:extLst>
              <a:ext uri="{FF2B5EF4-FFF2-40B4-BE49-F238E27FC236}">
                <a16:creationId xmlns:a16="http://schemas.microsoft.com/office/drawing/2014/main" id="{C47F4B66-A777-5D41-8B3B-FC03E11F8847}"/>
              </a:ext>
            </a:extLst>
          </p:cNvPr>
          <p:cNvSpPr>
            <a:spLocks noChangeArrowheads="1"/>
          </p:cNvSpPr>
          <p:nvPr/>
        </p:nvSpPr>
        <p:spPr bwMode="auto">
          <a:xfrm>
            <a:off x="304800" y="20574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50000"/>
              </a:lnSpc>
              <a:spcBef>
                <a:spcPct val="0"/>
              </a:spcBef>
              <a:buFontTx/>
              <a:buNone/>
            </a:pPr>
            <a:endParaRPr lang="en-US" altLang="en-US">
              <a:latin typeface="Calibri" panose="020F0502020204030204" pitchFamily="34" charset="0"/>
              <a:ea typeface="等线" panose="02010600030101010101" pitchFamily="2" charset="-122"/>
              <a:cs typeface="Times New Roman" panose="02020603050405020304" pitchFamily="18" charset="0"/>
            </a:endParaRPr>
          </a:p>
        </p:txBody>
      </p:sp>
      <p:pic>
        <p:nvPicPr>
          <p:cNvPr id="19464" name="Picture 2" descr="A picture containing logo&#10;&#10;Description automatically generated">
            <a:extLst>
              <a:ext uri="{FF2B5EF4-FFF2-40B4-BE49-F238E27FC236}">
                <a16:creationId xmlns:a16="http://schemas.microsoft.com/office/drawing/2014/main" id="{64CE3A89-20D3-594F-84AE-F7175F808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07" y="248444"/>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
            <a:extLst>
              <a:ext uri="{FF2B5EF4-FFF2-40B4-BE49-F238E27FC236}">
                <a16:creationId xmlns:a16="http://schemas.microsoft.com/office/drawing/2014/main" id="{F97A88AA-8892-E04E-8697-5C2BB1577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654175"/>
            <a:ext cx="266065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6" descr="milling machine.jpg">
            <a:extLst>
              <a:ext uri="{FF2B5EF4-FFF2-40B4-BE49-F238E27FC236}">
                <a16:creationId xmlns:a16="http://schemas.microsoft.com/office/drawing/2014/main" id="{B6BD6379-D01C-0645-96AF-46406F6658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633538"/>
            <a:ext cx="2509838"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3" descr="A picture containing clothes&#10;&#10;Description automatically generated">
            <a:extLst>
              <a:ext uri="{FF2B5EF4-FFF2-40B4-BE49-F238E27FC236}">
                <a16:creationId xmlns:a16="http://schemas.microsoft.com/office/drawing/2014/main" id="{DB08EC5E-F6DE-3040-B6F5-B3F8C86DC3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700463"/>
            <a:ext cx="2513013"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5" descr="A picture containing old&#10;&#10;Description automatically generated">
            <a:extLst>
              <a:ext uri="{FF2B5EF4-FFF2-40B4-BE49-F238E27FC236}">
                <a16:creationId xmlns:a16="http://schemas.microsoft.com/office/drawing/2014/main" id="{23BDA4F9-7CF3-1D41-A840-DFB3DB56C9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9613" y="3687763"/>
            <a:ext cx="2528887"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7" descr="A picture containing rock, rocky, stone&#10;&#10;Description automatically generated">
            <a:extLst>
              <a:ext uri="{FF2B5EF4-FFF2-40B4-BE49-F238E27FC236}">
                <a16:creationId xmlns:a16="http://schemas.microsoft.com/office/drawing/2014/main" id="{918AE08D-DFE9-444C-B4E8-180E587862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9350" y="1625600"/>
            <a:ext cx="2341563"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1" descr="A picture containing nature, rock, soil&#10;&#10;Description automatically generated">
            <a:extLst>
              <a:ext uri="{FF2B5EF4-FFF2-40B4-BE49-F238E27FC236}">
                <a16:creationId xmlns:a16="http://schemas.microsoft.com/office/drawing/2014/main" id="{3E0CF907-1E6D-FA42-9DD8-2E8A924611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4713" y="3695700"/>
            <a:ext cx="2530475"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140F2C6-FF0D-4141-B36C-ABF3F30DB70D}"/>
              </a:ext>
            </a:extLst>
          </p:cNvPr>
          <p:cNvSpPr/>
          <p:nvPr/>
        </p:nvSpPr>
        <p:spPr>
          <a:xfrm>
            <a:off x="752475" y="5865813"/>
            <a:ext cx="466725" cy="78105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ounded Rectangle 4">
            <a:extLst>
              <a:ext uri="{FF2B5EF4-FFF2-40B4-BE49-F238E27FC236}">
                <a16:creationId xmlns:a16="http://schemas.microsoft.com/office/drawing/2014/main" id="{F679C301-E01C-1C42-9392-358866DA60CD}"/>
              </a:ext>
            </a:extLst>
          </p:cNvPr>
          <p:cNvSpPr/>
          <p:nvPr/>
        </p:nvSpPr>
        <p:spPr>
          <a:xfrm>
            <a:off x="1241425" y="5878513"/>
            <a:ext cx="60325" cy="22066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64" name="Rounded Rectangle 63">
            <a:extLst>
              <a:ext uri="{FF2B5EF4-FFF2-40B4-BE49-F238E27FC236}">
                <a16:creationId xmlns:a16="http://schemas.microsoft.com/office/drawing/2014/main" id="{EF0FF260-D6BA-C44E-831A-1FDDD41913E4}"/>
              </a:ext>
            </a:extLst>
          </p:cNvPr>
          <p:cNvSpPr/>
          <p:nvPr/>
        </p:nvSpPr>
        <p:spPr>
          <a:xfrm>
            <a:off x="1238250" y="6157913"/>
            <a:ext cx="66675" cy="1254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65" name="Rounded Rectangle 64">
            <a:extLst>
              <a:ext uri="{FF2B5EF4-FFF2-40B4-BE49-F238E27FC236}">
                <a16:creationId xmlns:a16="http://schemas.microsoft.com/office/drawing/2014/main" id="{55E331C0-9C7F-F243-B682-13645944126E}"/>
              </a:ext>
            </a:extLst>
          </p:cNvPr>
          <p:cNvSpPr/>
          <p:nvPr/>
        </p:nvSpPr>
        <p:spPr>
          <a:xfrm>
            <a:off x="1216025" y="6359525"/>
            <a:ext cx="68263" cy="12541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66" name="Rounded Rectangle 65">
            <a:extLst>
              <a:ext uri="{FF2B5EF4-FFF2-40B4-BE49-F238E27FC236}">
                <a16:creationId xmlns:a16="http://schemas.microsoft.com/office/drawing/2014/main" id="{3BC7E395-CC03-DE42-9F4E-56BBDA514ABA}"/>
              </a:ext>
            </a:extLst>
          </p:cNvPr>
          <p:cNvSpPr/>
          <p:nvPr/>
        </p:nvSpPr>
        <p:spPr>
          <a:xfrm>
            <a:off x="1225550" y="6503988"/>
            <a:ext cx="66675" cy="1254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67" name="Rounded Rectangle 66">
            <a:extLst>
              <a:ext uri="{FF2B5EF4-FFF2-40B4-BE49-F238E27FC236}">
                <a16:creationId xmlns:a16="http://schemas.microsoft.com/office/drawing/2014/main" id="{6401E2A7-FCD7-8D4A-AB67-4E148D2B90C4}"/>
              </a:ext>
            </a:extLst>
          </p:cNvPr>
          <p:cNvSpPr/>
          <p:nvPr/>
        </p:nvSpPr>
        <p:spPr>
          <a:xfrm>
            <a:off x="3121025" y="5948363"/>
            <a:ext cx="60325" cy="22066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68" name="Rounded Rectangle 67">
            <a:extLst>
              <a:ext uri="{FF2B5EF4-FFF2-40B4-BE49-F238E27FC236}">
                <a16:creationId xmlns:a16="http://schemas.microsoft.com/office/drawing/2014/main" id="{F5F7C334-42A5-4B46-B3CE-D2D24C472541}"/>
              </a:ext>
            </a:extLst>
          </p:cNvPr>
          <p:cNvSpPr/>
          <p:nvPr/>
        </p:nvSpPr>
        <p:spPr>
          <a:xfrm>
            <a:off x="3300413" y="6249988"/>
            <a:ext cx="66675" cy="1254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69" name="Rounded Rectangle 68">
            <a:extLst>
              <a:ext uri="{FF2B5EF4-FFF2-40B4-BE49-F238E27FC236}">
                <a16:creationId xmlns:a16="http://schemas.microsoft.com/office/drawing/2014/main" id="{DE6136AC-3006-544D-BD38-CCD5361E8CA7}"/>
              </a:ext>
            </a:extLst>
          </p:cNvPr>
          <p:cNvSpPr/>
          <p:nvPr/>
        </p:nvSpPr>
        <p:spPr>
          <a:xfrm>
            <a:off x="3148013" y="6442075"/>
            <a:ext cx="66675" cy="12541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70" name="Rounded Rectangle 69">
            <a:extLst>
              <a:ext uri="{FF2B5EF4-FFF2-40B4-BE49-F238E27FC236}">
                <a16:creationId xmlns:a16="http://schemas.microsoft.com/office/drawing/2014/main" id="{9E729879-25CE-6C46-88E0-86C25DCF8BEF}"/>
              </a:ext>
            </a:extLst>
          </p:cNvPr>
          <p:cNvSpPr/>
          <p:nvPr/>
        </p:nvSpPr>
        <p:spPr>
          <a:xfrm>
            <a:off x="3348038" y="6011863"/>
            <a:ext cx="66675" cy="1254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71" name="Rectangle 70">
            <a:extLst>
              <a:ext uri="{FF2B5EF4-FFF2-40B4-BE49-F238E27FC236}">
                <a16:creationId xmlns:a16="http://schemas.microsoft.com/office/drawing/2014/main" id="{04485FA5-FD8D-C344-A254-FF8C7F9FF626}"/>
              </a:ext>
            </a:extLst>
          </p:cNvPr>
          <p:cNvSpPr/>
          <p:nvPr/>
        </p:nvSpPr>
        <p:spPr>
          <a:xfrm>
            <a:off x="2516188" y="5919788"/>
            <a:ext cx="466725" cy="77946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7" name="Straight Arrow Connector 6">
            <a:extLst>
              <a:ext uri="{FF2B5EF4-FFF2-40B4-BE49-F238E27FC236}">
                <a16:creationId xmlns:a16="http://schemas.microsoft.com/office/drawing/2014/main" id="{18BC05C1-93DA-DD4C-93BE-399A418A653C}"/>
              </a:ext>
            </a:extLst>
          </p:cNvPr>
          <p:cNvCxnSpPr>
            <a:cxnSpLocks/>
          </p:cNvCxnSpPr>
          <p:nvPr/>
        </p:nvCxnSpPr>
        <p:spPr>
          <a:xfrm flipV="1">
            <a:off x="1363663" y="6299200"/>
            <a:ext cx="1138237" cy="11113"/>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482" name="TextBox 8">
            <a:extLst>
              <a:ext uri="{FF2B5EF4-FFF2-40B4-BE49-F238E27FC236}">
                <a16:creationId xmlns:a16="http://schemas.microsoft.com/office/drawing/2014/main" id="{076CED49-ACE9-B64A-AD53-86DC6B80A9EF}"/>
              </a:ext>
            </a:extLst>
          </p:cNvPr>
          <p:cNvSpPr txBox="1">
            <a:spLocks noChangeArrowheads="1"/>
          </p:cNvSpPr>
          <p:nvPr/>
        </p:nvSpPr>
        <p:spPr bwMode="auto">
          <a:xfrm>
            <a:off x="1365250" y="5899150"/>
            <a:ext cx="1095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t>Abrasion</a:t>
            </a:r>
          </a:p>
        </p:txBody>
      </p:sp>
      <p:sp>
        <p:nvSpPr>
          <p:cNvPr id="26" name="Process 25">
            <a:extLst>
              <a:ext uri="{FF2B5EF4-FFF2-40B4-BE49-F238E27FC236}">
                <a16:creationId xmlns:a16="http://schemas.microsoft.com/office/drawing/2014/main" id="{27D9EB39-2F75-424F-9D31-C6277988C9F5}"/>
              </a:ext>
            </a:extLst>
          </p:cNvPr>
          <p:cNvSpPr/>
          <p:nvPr/>
        </p:nvSpPr>
        <p:spPr>
          <a:xfrm>
            <a:off x="5122863" y="5889625"/>
            <a:ext cx="228600" cy="325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Process 82">
            <a:extLst>
              <a:ext uri="{FF2B5EF4-FFF2-40B4-BE49-F238E27FC236}">
                <a16:creationId xmlns:a16="http://schemas.microsoft.com/office/drawing/2014/main" id="{C6CEA779-296A-8A4D-8E1B-34F4610772D4}"/>
              </a:ext>
            </a:extLst>
          </p:cNvPr>
          <p:cNvSpPr/>
          <p:nvPr/>
        </p:nvSpPr>
        <p:spPr>
          <a:xfrm>
            <a:off x="5356225" y="5889625"/>
            <a:ext cx="206375" cy="279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Process 83">
            <a:extLst>
              <a:ext uri="{FF2B5EF4-FFF2-40B4-BE49-F238E27FC236}">
                <a16:creationId xmlns:a16="http://schemas.microsoft.com/office/drawing/2014/main" id="{77F7DE3E-39A5-C74B-809C-F40470EBF23D}"/>
              </a:ext>
            </a:extLst>
          </p:cNvPr>
          <p:cNvSpPr/>
          <p:nvPr/>
        </p:nvSpPr>
        <p:spPr>
          <a:xfrm>
            <a:off x="5122863" y="6235700"/>
            <a:ext cx="168275" cy="2190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Process 84">
            <a:extLst>
              <a:ext uri="{FF2B5EF4-FFF2-40B4-BE49-F238E27FC236}">
                <a16:creationId xmlns:a16="http://schemas.microsoft.com/office/drawing/2014/main" id="{D7264653-4F17-7B4B-A6F7-F0A55AB458AE}"/>
              </a:ext>
            </a:extLst>
          </p:cNvPr>
          <p:cNvSpPr/>
          <p:nvPr/>
        </p:nvSpPr>
        <p:spPr>
          <a:xfrm flipH="1">
            <a:off x="5308600" y="6148388"/>
            <a:ext cx="254000" cy="1254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Process 85">
            <a:extLst>
              <a:ext uri="{FF2B5EF4-FFF2-40B4-BE49-F238E27FC236}">
                <a16:creationId xmlns:a16="http://schemas.microsoft.com/office/drawing/2014/main" id="{46F014B0-7424-4B49-82F9-20DC5FBF276E}"/>
              </a:ext>
            </a:extLst>
          </p:cNvPr>
          <p:cNvSpPr/>
          <p:nvPr/>
        </p:nvSpPr>
        <p:spPr>
          <a:xfrm>
            <a:off x="5299075" y="6235700"/>
            <a:ext cx="74613" cy="2190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Process 86">
            <a:extLst>
              <a:ext uri="{FF2B5EF4-FFF2-40B4-BE49-F238E27FC236}">
                <a16:creationId xmlns:a16="http://schemas.microsoft.com/office/drawing/2014/main" id="{28F60A11-702C-2E4E-B30E-E0F9092C1637}"/>
              </a:ext>
            </a:extLst>
          </p:cNvPr>
          <p:cNvSpPr/>
          <p:nvPr/>
        </p:nvSpPr>
        <p:spPr>
          <a:xfrm flipH="1">
            <a:off x="5373688" y="6276975"/>
            <a:ext cx="168275" cy="1238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Process 87">
            <a:extLst>
              <a:ext uri="{FF2B5EF4-FFF2-40B4-BE49-F238E27FC236}">
                <a16:creationId xmlns:a16="http://schemas.microsoft.com/office/drawing/2014/main" id="{EECBBB1B-2E80-BD43-9681-CCB43D8A307A}"/>
              </a:ext>
            </a:extLst>
          </p:cNvPr>
          <p:cNvSpPr/>
          <p:nvPr/>
        </p:nvSpPr>
        <p:spPr>
          <a:xfrm>
            <a:off x="5127625" y="6473825"/>
            <a:ext cx="206375" cy="1079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Process 88">
            <a:extLst>
              <a:ext uri="{FF2B5EF4-FFF2-40B4-BE49-F238E27FC236}">
                <a16:creationId xmlns:a16="http://schemas.microsoft.com/office/drawing/2014/main" id="{493253BB-CCF5-D046-B012-8230724A96E0}"/>
              </a:ext>
            </a:extLst>
          </p:cNvPr>
          <p:cNvSpPr/>
          <p:nvPr/>
        </p:nvSpPr>
        <p:spPr>
          <a:xfrm>
            <a:off x="5359400" y="6440488"/>
            <a:ext cx="76200" cy="1412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Process 89">
            <a:extLst>
              <a:ext uri="{FF2B5EF4-FFF2-40B4-BE49-F238E27FC236}">
                <a16:creationId xmlns:a16="http://schemas.microsoft.com/office/drawing/2014/main" id="{6E482F9B-E60C-7A48-9C44-6D8354B966A8}"/>
              </a:ext>
            </a:extLst>
          </p:cNvPr>
          <p:cNvSpPr/>
          <p:nvPr/>
        </p:nvSpPr>
        <p:spPr>
          <a:xfrm>
            <a:off x="5334000" y="6413500"/>
            <a:ext cx="223838" cy="492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Process 90">
            <a:extLst>
              <a:ext uri="{FF2B5EF4-FFF2-40B4-BE49-F238E27FC236}">
                <a16:creationId xmlns:a16="http://schemas.microsoft.com/office/drawing/2014/main" id="{079C863C-D6A8-3241-822A-53F2BF5ACA0A}"/>
              </a:ext>
            </a:extLst>
          </p:cNvPr>
          <p:cNvSpPr/>
          <p:nvPr/>
        </p:nvSpPr>
        <p:spPr>
          <a:xfrm>
            <a:off x="5453063" y="6488113"/>
            <a:ext cx="76200" cy="101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Arrow Connector 31">
            <a:extLst>
              <a:ext uri="{FF2B5EF4-FFF2-40B4-BE49-F238E27FC236}">
                <a16:creationId xmlns:a16="http://schemas.microsoft.com/office/drawing/2014/main" id="{BA41311B-ADF1-6C41-B63B-ABC459FE71CA}"/>
              </a:ext>
            </a:extLst>
          </p:cNvPr>
          <p:cNvCxnSpPr>
            <a:cxnSpLocks/>
          </p:cNvCxnSpPr>
          <p:nvPr/>
        </p:nvCxnSpPr>
        <p:spPr>
          <a:xfrm>
            <a:off x="5694363" y="6249988"/>
            <a:ext cx="136207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494" name="TextBox 36">
            <a:extLst>
              <a:ext uri="{FF2B5EF4-FFF2-40B4-BE49-F238E27FC236}">
                <a16:creationId xmlns:a16="http://schemas.microsoft.com/office/drawing/2014/main" id="{D8E41274-5663-5543-A8FE-F001259FD086}"/>
              </a:ext>
            </a:extLst>
          </p:cNvPr>
          <p:cNvSpPr txBox="1">
            <a:spLocks noChangeArrowheads="1"/>
          </p:cNvSpPr>
          <p:nvPr/>
        </p:nvSpPr>
        <p:spPr bwMode="auto">
          <a:xfrm>
            <a:off x="5830888" y="5884863"/>
            <a:ext cx="1052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t>Fracture</a:t>
            </a:r>
          </a:p>
        </p:txBody>
      </p:sp>
      <p:sp>
        <p:nvSpPr>
          <p:cNvPr id="96" name="Process 95">
            <a:extLst>
              <a:ext uri="{FF2B5EF4-FFF2-40B4-BE49-F238E27FC236}">
                <a16:creationId xmlns:a16="http://schemas.microsoft.com/office/drawing/2014/main" id="{3CF14767-55D9-E143-A328-A5C7F04294D9}"/>
              </a:ext>
            </a:extLst>
          </p:cNvPr>
          <p:cNvSpPr/>
          <p:nvPr/>
        </p:nvSpPr>
        <p:spPr>
          <a:xfrm>
            <a:off x="7148513" y="5905500"/>
            <a:ext cx="228600" cy="3270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Process 96">
            <a:extLst>
              <a:ext uri="{FF2B5EF4-FFF2-40B4-BE49-F238E27FC236}">
                <a16:creationId xmlns:a16="http://schemas.microsoft.com/office/drawing/2014/main" id="{A155E90C-5DC6-1744-959D-44E9950A7906}"/>
              </a:ext>
            </a:extLst>
          </p:cNvPr>
          <p:cNvSpPr/>
          <p:nvPr/>
        </p:nvSpPr>
        <p:spPr>
          <a:xfrm>
            <a:off x="7985125" y="6364288"/>
            <a:ext cx="206375" cy="279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Process 97">
            <a:extLst>
              <a:ext uri="{FF2B5EF4-FFF2-40B4-BE49-F238E27FC236}">
                <a16:creationId xmlns:a16="http://schemas.microsoft.com/office/drawing/2014/main" id="{E21C91B5-4A14-2B49-8B44-0964C1C92902}"/>
              </a:ext>
            </a:extLst>
          </p:cNvPr>
          <p:cNvSpPr/>
          <p:nvPr/>
        </p:nvSpPr>
        <p:spPr>
          <a:xfrm flipH="1">
            <a:off x="7534275" y="5976938"/>
            <a:ext cx="255588" cy="1254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Process 98">
            <a:extLst>
              <a:ext uri="{FF2B5EF4-FFF2-40B4-BE49-F238E27FC236}">
                <a16:creationId xmlns:a16="http://schemas.microsoft.com/office/drawing/2014/main" id="{15D38241-4B97-2540-A32E-82F47FB082C2}"/>
              </a:ext>
            </a:extLst>
          </p:cNvPr>
          <p:cNvSpPr/>
          <p:nvPr/>
        </p:nvSpPr>
        <p:spPr>
          <a:xfrm>
            <a:off x="7262813" y="6327775"/>
            <a:ext cx="168275" cy="2190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Process 99">
            <a:extLst>
              <a:ext uri="{FF2B5EF4-FFF2-40B4-BE49-F238E27FC236}">
                <a16:creationId xmlns:a16="http://schemas.microsoft.com/office/drawing/2014/main" id="{BA7CF570-CC99-6141-98B4-2A8B169AD10E}"/>
              </a:ext>
            </a:extLst>
          </p:cNvPr>
          <p:cNvSpPr/>
          <p:nvPr/>
        </p:nvSpPr>
        <p:spPr>
          <a:xfrm>
            <a:off x="7910513" y="5853113"/>
            <a:ext cx="206375" cy="10636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Process 100">
            <a:extLst>
              <a:ext uri="{FF2B5EF4-FFF2-40B4-BE49-F238E27FC236}">
                <a16:creationId xmlns:a16="http://schemas.microsoft.com/office/drawing/2014/main" id="{D555D2CC-8298-CD4E-9C16-BFB483773558}"/>
              </a:ext>
            </a:extLst>
          </p:cNvPr>
          <p:cNvSpPr/>
          <p:nvPr/>
        </p:nvSpPr>
        <p:spPr>
          <a:xfrm>
            <a:off x="7585075" y="6550025"/>
            <a:ext cx="76200" cy="1412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Process 101">
            <a:extLst>
              <a:ext uri="{FF2B5EF4-FFF2-40B4-BE49-F238E27FC236}">
                <a16:creationId xmlns:a16="http://schemas.microsoft.com/office/drawing/2014/main" id="{0E7C939D-B01A-9547-884D-F45C35ED6842}"/>
              </a:ext>
            </a:extLst>
          </p:cNvPr>
          <p:cNvSpPr/>
          <p:nvPr/>
        </p:nvSpPr>
        <p:spPr>
          <a:xfrm>
            <a:off x="7585075" y="6261100"/>
            <a:ext cx="225425" cy="492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Process 102">
            <a:extLst>
              <a:ext uri="{FF2B5EF4-FFF2-40B4-BE49-F238E27FC236}">
                <a16:creationId xmlns:a16="http://schemas.microsoft.com/office/drawing/2014/main" id="{87409048-7226-1E4B-946A-4B6061271EC0}"/>
              </a:ext>
            </a:extLst>
          </p:cNvPr>
          <p:cNvSpPr/>
          <p:nvPr/>
        </p:nvSpPr>
        <p:spPr>
          <a:xfrm flipH="1">
            <a:off x="7942263" y="6064250"/>
            <a:ext cx="168275" cy="1254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Process 103">
            <a:extLst>
              <a:ext uri="{FF2B5EF4-FFF2-40B4-BE49-F238E27FC236}">
                <a16:creationId xmlns:a16="http://schemas.microsoft.com/office/drawing/2014/main" id="{14E1B4BD-2C12-6B45-B850-294B8A43BF49}"/>
              </a:ext>
            </a:extLst>
          </p:cNvPr>
          <p:cNvSpPr/>
          <p:nvPr/>
        </p:nvSpPr>
        <p:spPr>
          <a:xfrm>
            <a:off x="7107238" y="6688138"/>
            <a:ext cx="225425" cy="492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Process 104">
            <a:extLst>
              <a:ext uri="{FF2B5EF4-FFF2-40B4-BE49-F238E27FC236}">
                <a16:creationId xmlns:a16="http://schemas.microsoft.com/office/drawing/2014/main" id="{4200789C-C0FB-7F4A-9D01-126DD188D8B4}"/>
              </a:ext>
            </a:extLst>
          </p:cNvPr>
          <p:cNvSpPr/>
          <p:nvPr/>
        </p:nvSpPr>
        <p:spPr>
          <a:xfrm>
            <a:off x="7693025" y="6400800"/>
            <a:ext cx="76200" cy="101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a:extLst>
              <a:ext uri="{FF2B5EF4-FFF2-40B4-BE49-F238E27FC236}">
                <a16:creationId xmlns:a16="http://schemas.microsoft.com/office/drawing/2014/main" id="{E30F9BAF-C46B-3F41-A48D-48CB8DA0FA62}"/>
              </a:ext>
            </a:extLst>
          </p:cNvPr>
          <p:cNvSpPr/>
          <p:nvPr/>
        </p:nvSpPr>
        <p:spPr>
          <a:xfrm>
            <a:off x="6904038" y="4276725"/>
            <a:ext cx="473075" cy="44608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7" name="Straight Arrow Connector 46">
            <a:extLst>
              <a:ext uri="{FF2B5EF4-FFF2-40B4-BE49-F238E27FC236}">
                <a16:creationId xmlns:a16="http://schemas.microsoft.com/office/drawing/2014/main" id="{1C2A539C-17F8-6A42-8384-C3DA35C9DB8F}"/>
              </a:ext>
            </a:extLst>
          </p:cNvPr>
          <p:cNvCxnSpPr/>
          <p:nvPr/>
        </p:nvCxnSpPr>
        <p:spPr>
          <a:xfrm flipV="1">
            <a:off x="7107238" y="3516313"/>
            <a:ext cx="0" cy="7604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236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Line 2">
            <a:extLst>
              <a:ext uri="{FF2B5EF4-FFF2-40B4-BE49-F238E27FC236}">
                <a16:creationId xmlns:a16="http://schemas.microsoft.com/office/drawing/2014/main" id="{B7AD6A46-66FA-5B47-A872-81E1B9B2ADF4}"/>
              </a:ext>
            </a:extLst>
          </p:cNvPr>
          <p:cNvSpPr>
            <a:spLocks noChangeShapeType="1"/>
          </p:cNvSpPr>
          <p:nvPr/>
        </p:nvSpPr>
        <p:spPr bwMode="auto">
          <a:xfrm>
            <a:off x="1012825" y="1447800"/>
            <a:ext cx="7239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2" name="Text Box 3">
            <a:extLst>
              <a:ext uri="{FF2B5EF4-FFF2-40B4-BE49-F238E27FC236}">
                <a16:creationId xmlns:a16="http://schemas.microsoft.com/office/drawing/2014/main" id="{78C419FC-B6CD-5148-ABAC-1DF374F5388D}"/>
              </a:ext>
            </a:extLst>
          </p:cNvPr>
          <p:cNvSpPr txBox="1">
            <a:spLocks noChangeArrowheads="1"/>
          </p:cNvSpPr>
          <p:nvPr/>
        </p:nvSpPr>
        <p:spPr bwMode="auto">
          <a:xfrm>
            <a:off x="3171825" y="5973763"/>
            <a:ext cx="1682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2200"/>
          </a:p>
        </p:txBody>
      </p:sp>
      <p:sp>
        <p:nvSpPr>
          <p:cNvPr id="20483" name="Text Box 4">
            <a:extLst>
              <a:ext uri="{FF2B5EF4-FFF2-40B4-BE49-F238E27FC236}">
                <a16:creationId xmlns:a16="http://schemas.microsoft.com/office/drawing/2014/main" id="{FA748A17-C137-C94D-97AF-CDA600927C23}"/>
              </a:ext>
            </a:extLst>
          </p:cNvPr>
          <p:cNvSpPr txBox="1">
            <a:spLocks noChangeArrowheads="1"/>
          </p:cNvSpPr>
          <p:nvPr/>
        </p:nvSpPr>
        <p:spPr bwMode="auto">
          <a:xfrm>
            <a:off x="5611813" y="4835525"/>
            <a:ext cx="1666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700"/>
          </a:p>
          <a:p>
            <a:pPr>
              <a:spcBef>
                <a:spcPct val="0"/>
              </a:spcBef>
              <a:buFontTx/>
              <a:buNone/>
            </a:pPr>
            <a:endParaRPr lang="en-US" altLang="en-US" sz="1700"/>
          </a:p>
        </p:txBody>
      </p:sp>
      <p:sp>
        <p:nvSpPr>
          <p:cNvPr id="20484" name="Text Box 5">
            <a:extLst>
              <a:ext uri="{FF2B5EF4-FFF2-40B4-BE49-F238E27FC236}">
                <a16:creationId xmlns:a16="http://schemas.microsoft.com/office/drawing/2014/main" id="{ACBF2E96-A6BC-6646-AD32-1BB6FCD322E2}"/>
              </a:ext>
            </a:extLst>
          </p:cNvPr>
          <p:cNvSpPr txBox="1">
            <a:spLocks noChangeArrowheads="1"/>
          </p:cNvSpPr>
          <p:nvPr/>
        </p:nvSpPr>
        <p:spPr bwMode="auto">
          <a:xfrm>
            <a:off x="2425700" y="334179"/>
            <a:ext cx="5916613" cy="94771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2800" b="1" dirty="0"/>
              <a:t>Effect of Particle Size on Crystallinity</a:t>
            </a:r>
          </a:p>
          <a:p>
            <a:pPr algn="ctr">
              <a:spcBef>
                <a:spcPct val="0"/>
              </a:spcBef>
              <a:buFontTx/>
              <a:buNone/>
            </a:pPr>
            <a:r>
              <a:rPr lang="en-US" altLang="en-US" sz="2800" b="1" dirty="0"/>
              <a:t>(X-Ray Diffraction Patterns)</a:t>
            </a:r>
            <a:endParaRPr lang="en-US" altLang="zh-CN" sz="2800" b="1" dirty="0"/>
          </a:p>
        </p:txBody>
      </p:sp>
      <p:sp>
        <p:nvSpPr>
          <p:cNvPr id="20485" name="Rectangle 6">
            <a:extLst>
              <a:ext uri="{FF2B5EF4-FFF2-40B4-BE49-F238E27FC236}">
                <a16:creationId xmlns:a16="http://schemas.microsoft.com/office/drawing/2014/main" id="{84F7AA5E-004A-A649-B4A0-74461F1BD920}"/>
              </a:ext>
            </a:extLst>
          </p:cNvPr>
          <p:cNvSpPr>
            <a:spLocks noChangeArrowheads="1"/>
          </p:cNvSpPr>
          <p:nvPr/>
        </p:nvSpPr>
        <p:spPr bwMode="auto">
          <a:xfrm>
            <a:off x="3679825" y="2503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0486" name="Rectangle 7">
            <a:extLst>
              <a:ext uri="{FF2B5EF4-FFF2-40B4-BE49-F238E27FC236}">
                <a16:creationId xmlns:a16="http://schemas.microsoft.com/office/drawing/2014/main" id="{CCEF494A-0AF5-F448-8273-83C22C5BFD77}"/>
              </a:ext>
            </a:extLst>
          </p:cNvPr>
          <p:cNvSpPr>
            <a:spLocks noChangeArrowheads="1"/>
          </p:cNvSpPr>
          <p:nvPr/>
        </p:nvSpPr>
        <p:spPr bwMode="auto">
          <a:xfrm>
            <a:off x="2082800" y="1281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0487" name="Rectangle 10">
            <a:extLst>
              <a:ext uri="{FF2B5EF4-FFF2-40B4-BE49-F238E27FC236}">
                <a16:creationId xmlns:a16="http://schemas.microsoft.com/office/drawing/2014/main" id="{F41882DD-9EFF-2E49-8784-8C5922DA8A43}"/>
              </a:ext>
            </a:extLst>
          </p:cNvPr>
          <p:cNvSpPr>
            <a:spLocks noChangeArrowheads="1"/>
          </p:cNvSpPr>
          <p:nvPr/>
        </p:nvSpPr>
        <p:spPr bwMode="auto">
          <a:xfrm>
            <a:off x="304800" y="20574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50000"/>
              </a:lnSpc>
              <a:spcBef>
                <a:spcPct val="0"/>
              </a:spcBef>
              <a:buFontTx/>
              <a:buNone/>
            </a:pPr>
            <a:endParaRPr lang="en-US" altLang="en-US">
              <a:latin typeface="Calibri" panose="020F0502020204030204" pitchFamily="34" charset="0"/>
              <a:ea typeface="等线" panose="02010600030101010101" pitchFamily="2" charset="-122"/>
              <a:cs typeface="Times New Roman" panose="02020603050405020304" pitchFamily="18" charset="0"/>
            </a:endParaRPr>
          </a:p>
        </p:txBody>
      </p:sp>
      <p:pic>
        <p:nvPicPr>
          <p:cNvPr id="20488" name="Picture 2" descr="A picture containing logo&#10;&#10;Description automatically generated">
            <a:extLst>
              <a:ext uri="{FF2B5EF4-FFF2-40B4-BE49-F238E27FC236}">
                <a16:creationId xmlns:a16="http://schemas.microsoft.com/office/drawing/2014/main" id="{952F4597-2526-814F-9E83-55790F5A8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08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9">
            <a:extLst>
              <a:ext uri="{FF2B5EF4-FFF2-40B4-BE49-F238E27FC236}">
                <a16:creationId xmlns:a16="http://schemas.microsoft.com/office/drawing/2014/main" id="{EB8820E0-F7DB-3F4E-BEBB-975FE5B40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213" y="1196975"/>
            <a:ext cx="5997575"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17BDCFAE-7B16-884F-A85F-363FFAE2FFEB}"/>
              </a:ext>
            </a:extLst>
          </p:cNvPr>
          <p:cNvSpPr txBox="1"/>
          <p:nvPr/>
        </p:nvSpPr>
        <p:spPr>
          <a:xfrm>
            <a:off x="122238" y="5429250"/>
            <a:ext cx="8991600" cy="1771650"/>
          </a:xfrm>
          <a:prstGeom prst="rect">
            <a:avLst/>
          </a:prstGeom>
          <a:noFill/>
        </p:spPr>
        <p:txBody>
          <a:bodyPr>
            <a:spAutoFit/>
          </a:bodyPr>
          <a:lstStyle/>
          <a:p>
            <a:pPr marL="342900" indent="-342900" eaLnBrk="1" hangingPunct="1">
              <a:lnSpc>
                <a:spcPct val="115000"/>
              </a:lnSpc>
              <a:spcBef>
                <a:spcPts val="0"/>
              </a:spcBef>
              <a:spcAft>
                <a:spcPts val="0"/>
              </a:spcAft>
              <a:buFont typeface="Symbol" panose="05050102010706020507" pitchFamily="18" charset="2"/>
              <a:buChar char=""/>
              <a:defRPr/>
            </a:pPr>
            <a:r>
              <a:rPr lang="en-US" sz="1800" dirty="0">
                <a:solidFill>
                  <a:srgbClr val="FF0000"/>
                </a:solidFill>
                <a:ea typeface="Calibri" panose="020F0502020204030204" pitchFamily="34" charset="0"/>
                <a:cs typeface="Times New Roman" panose="02020603050405020304" pitchFamily="18" charset="0"/>
              </a:rPr>
              <a:t>Crystallites of pure quercetin are slightly larger (more detail of shoulders and doublets apparent for pure Q).</a:t>
            </a:r>
          </a:p>
          <a:p>
            <a:pPr marL="342900" indent="-342900" eaLnBrk="1" hangingPunct="1">
              <a:lnSpc>
                <a:spcPct val="115000"/>
              </a:lnSpc>
              <a:spcBef>
                <a:spcPts val="0"/>
              </a:spcBef>
              <a:spcAft>
                <a:spcPts val="1000"/>
              </a:spcAft>
              <a:buFont typeface="Symbol" panose="05050102010706020507" pitchFamily="18" charset="2"/>
              <a:buChar char=""/>
              <a:defRPr/>
            </a:pPr>
            <a:r>
              <a:rPr lang="en-US" sz="1800" dirty="0">
                <a:solidFill>
                  <a:srgbClr val="FF0000"/>
                </a:solidFill>
                <a:ea typeface="Calibri" panose="020F0502020204030204" pitchFamily="34" charset="0"/>
                <a:cs typeface="Times New Roman" panose="02020603050405020304" pitchFamily="18" charset="0"/>
              </a:rPr>
              <a:t>% Crystallinity of pure quercetin is slightly larger (e.g., background scattering under peak at 27 deg is less for pure Q).</a:t>
            </a:r>
          </a:p>
          <a:p>
            <a:pPr eaLnBrk="1" hangingPunct="1">
              <a:defRPr/>
            </a:pPr>
            <a:endParaRPr lang="en-US" sz="1800" dirty="0">
              <a:solidFill>
                <a:srgbClr val="FF0000"/>
              </a:solidFill>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Line 2">
            <a:extLst>
              <a:ext uri="{FF2B5EF4-FFF2-40B4-BE49-F238E27FC236}">
                <a16:creationId xmlns:a16="http://schemas.microsoft.com/office/drawing/2014/main" id="{47B69642-D087-8843-BD7D-E45E686FDE45}"/>
              </a:ext>
            </a:extLst>
          </p:cNvPr>
          <p:cNvSpPr>
            <a:spLocks noChangeShapeType="1"/>
          </p:cNvSpPr>
          <p:nvPr/>
        </p:nvSpPr>
        <p:spPr bwMode="auto">
          <a:xfrm>
            <a:off x="1066800" y="1524000"/>
            <a:ext cx="7239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6" name="Text Box 3">
            <a:extLst>
              <a:ext uri="{FF2B5EF4-FFF2-40B4-BE49-F238E27FC236}">
                <a16:creationId xmlns:a16="http://schemas.microsoft.com/office/drawing/2014/main" id="{AB0613A4-8507-5E44-A671-76B8F056400D}"/>
              </a:ext>
            </a:extLst>
          </p:cNvPr>
          <p:cNvSpPr txBox="1">
            <a:spLocks noChangeArrowheads="1"/>
          </p:cNvSpPr>
          <p:nvPr/>
        </p:nvSpPr>
        <p:spPr bwMode="auto">
          <a:xfrm>
            <a:off x="3171825" y="5973763"/>
            <a:ext cx="1682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2200"/>
          </a:p>
        </p:txBody>
      </p:sp>
      <p:sp>
        <p:nvSpPr>
          <p:cNvPr id="21507" name="Text Box 4">
            <a:extLst>
              <a:ext uri="{FF2B5EF4-FFF2-40B4-BE49-F238E27FC236}">
                <a16:creationId xmlns:a16="http://schemas.microsoft.com/office/drawing/2014/main" id="{4243DB8F-9AD0-B547-AF0A-01C8AC830E5D}"/>
              </a:ext>
            </a:extLst>
          </p:cNvPr>
          <p:cNvSpPr txBox="1">
            <a:spLocks noChangeArrowheads="1"/>
          </p:cNvSpPr>
          <p:nvPr/>
        </p:nvSpPr>
        <p:spPr bwMode="auto">
          <a:xfrm>
            <a:off x="5611813" y="4835525"/>
            <a:ext cx="1666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700"/>
          </a:p>
          <a:p>
            <a:pPr>
              <a:spcBef>
                <a:spcPct val="0"/>
              </a:spcBef>
              <a:buFontTx/>
              <a:buNone/>
            </a:pPr>
            <a:endParaRPr lang="en-US" altLang="en-US" sz="1700"/>
          </a:p>
        </p:txBody>
      </p:sp>
      <p:sp>
        <p:nvSpPr>
          <p:cNvPr id="21508" name="Text Box 5">
            <a:extLst>
              <a:ext uri="{FF2B5EF4-FFF2-40B4-BE49-F238E27FC236}">
                <a16:creationId xmlns:a16="http://schemas.microsoft.com/office/drawing/2014/main" id="{39094F03-A59A-D74B-AD56-AACD2AB567D2}"/>
              </a:ext>
            </a:extLst>
          </p:cNvPr>
          <p:cNvSpPr txBox="1">
            <a:spLocks noChangeArrowheads="1"/>
          </p:cNvSpPr>
          <p:nvPr/>
        </p:nvSpPr>
        <p:spPr bwMode="auto">
          <a:xfrm>
            <a:off x="2743200" y="585788"/>
            <a:ext cx="4267200" cy="57943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b="1"/>
              <a:t>Solid State </a:t>
            </a:r>
            <a:r>
              <a:rPr lang="en-US" altLang="en-US" b="1" baseline="30000"/>
              <a:t>13</a:t>
            </a:r>
            <a:r>
              <a:rPr lang="en-US" altLang="en-US" b="1"/>
              <a:t>C NMR </a:t>
            </a:r>
            <a:endParaRPr lang="en-US" altLang="zh-CN" b="1"/>
          </a:p>
        </p:txBody>
      </p:sp>
      <p:sp>
        <p:nvSpPr>
          <p:cNvPr id="21510" name="Rectangle 7">
            <a:extLst>
              <a:ext uri="{FF2B5EF4-FFF2-40B4-BE49-F238E27FC236}">
                <a16:creationId xmlns:a16="http://schemas.microsoft.com/office/drawing/2014/main" id="{FBF1F02B-08B0-F24A-8315-97114669F688}"/>
              </a:ext>
            </a:extLst>
          </p:cNvPr>
          <p:cNvSpPr>
            <a:spLocks noChangeArrowheads="1"/>
          </p:cNvSpPr>
          <p:nvPr/>
        </p:nvSpPr>
        <p:spPr bwMode="auto">
          <a:xfrm>
            <a:off x="2082800" y="1281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1511" name="Rectangle 10">
            <a:extLst>
              <a:ext uri="{FF2B5EF4-FFF2-40B4-BE49-F238E27FC236}">
                <a16:creationId xmlns:a16="http://schemas.microsoft.com/office/drawing/2014/main" id="{9490A4B8-2454-FC47-B86D-42D0B5789FD4}"/>
              </a:ext>
            </a:extLst>
          </p:cNvPr>
          <p:cNvSpPr>
            <a:spLocks noChangeArrowheads="1"/>
          </p:cNvSpPr>
          <p:nvPr/>
        </p:nvSpPr>
        <p:spPr bwMode="auto">
          <a:xfrm>
            <a:off x="304800" y="20574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50000"/>
              </a:lnSpc>
              <a:spcBef>
                <a:spcPct val="0"/>
              </a:spcBef>
              <a:buFontTx/>
              <a:buNone/>
            </a:pPr>
            <a:endParaRPr lang="en-US" altLang="en-US">
              <a:latin typeface="Calibri" panose="020F0502020204030204" pitchFamily="34" charset="0"/>
              <a:ea typeface="等线" panose="02010600030101010101" pitchFamily="2" charset="-122"/>
              <a:cs typeface="Times New Roman" panose="02020603050405020304" pitchFamily="18" charset="0"/>
            </a:endParaRPr>
          </a:p>
        </p:txBody>
      </p:sp>
      <p:pic>
        <p:nvPicPr>
          <p:cNvPr id="21512" name="Picture 2" descr="A picture containing logo&#10;&#10;Description automatically generated">
            <a:extLst>
              <a:ext uri="{FF2B5EF4-FFF2-40B4-BE49-F238E27FC236}">
                <a16:creationId xmlns:a16="http://schemas.microsoft.com/office/drawing/2014/main" id="{E441912A-8841-2949-9982-F89CB94F76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08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3" descr="Chart&#10;&#10;Description automatically generated">
            <a:extLst>
              <a:ext uri="{FF2B5EF4-FFF2-40B4-BE49-F238E27FC236}">
                <a16:creationId xmlns:a16="http://schemas.microsoft.com/office/drawing/2014/main" id="{1ECE0AE6-C284-3C47-A85D-6FB3AC0FE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688" y="1635126"/>
            <a:ext cx="4718050"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Box 4">
            <a:extLst>
              <a:ext uri="{FF2B5EF4-FFF2-40B4-BE49-F238E27FC236}">
                <a16:creationId xmlns:a16="http://schemas.microsoft.com/office/drawing/2014/main" id="{88AB1F3E-57CB-094F-B52A-39B9F4274FBE}"/>
              </a:ext>
            </a:extLst>
          </p:cNvPr>
          <p:cNvSpPr txBox="1">
            <a:spLocks noChangeArrowheads="1"/>
          </p:cNvSpPr>
          <p:nvPr/>
        </p:nvSpPr>
        <p:spPr bwMode="auto">
          <a:xfrm>
            <a:off x="457200" y="5824538"/>
            <a:ext cx="8153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r>
              <a:rPr lang="en-US" altLang="en-US" sz="1800" dirty="0">
                <a:solidFill>
                  <a:srgbClr val="FF0000"/>
                </a:solidFill>
              </a:rPr>
              <a:t>NMR results showed that </a:t>
            </a:r>
            <a:r>
              <a:rPr lang="en-US" altLang="en-US" sz="1800" dirty="0">
                <a:solidFill>
                  <a:srgbClr val="FF0000"/>
                </a:solidFill>
                <a:ea typeface="等线" panose="02010600030101010101" pitchFamily="2" charset="-122"/>
              </a:rPr>
              <a:t>the chemical structure of quercetin was not changed after media milling. </a:t>
            </a:r>
          </a:p>
        </p:txBody>
      </p:sp>
      <p:pic>
        <p:nvPicPr>
          <p:cNvPr id="2049" name="Picture 1" descr="page2image59749584">
            <a:extLst>
              <a:ext uri="{FF2B5EF4-FFF2-40B4-BE49-F238E27FC236}">
                <a16:creationId xmlns:a16="http://schemas.microsoft.com/office/drawing/2014/main" id="{EB9D822B-D037-804E-9E7A-68D4A311F2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654301"/>
            <a:ext cx="2743200" cy="200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2">
            <a:extLst>
              <a:ext uri="{FF2B5EF4-FFF2-40B4-BE49-F238E27FC236}">
                <a16:creationId xmlns:a16="http://schemas.microsoft.com/office/drawing/2014/main" id="{69821A24-C5CC-5844-8ABF-E65C90A388FB}"/>
              </a:ext>
            </a:extLst>
          </p:cNvPr>
          <p:cNvSpPr>
            <a:spLocks noChangeShapeType="1"/>
          </p:cNvSpPr>
          <p:nvPr/>
        </p:nvSpPr>
        <p:spPr bwMode="auto">
          <a:xfrm>
            <a:off x="1066800" y="1524000"/>
            <a:ext cx="7239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0" name="Text Box 3">
            <a:extLst>
              <a:ext uri="{FF2B5EF4-FFF2-40B4-BE49-F238E27FC236}">
                <a16:creationId xmlns:a16="http://schemas.microsoft.com/office/drawing/2014/main" id="{5D139B0E-B31A-2B4D-BD18-1C01FC5435A1}"/>
              </a:ext>
            </a:extLst>
          </p:cNvPr>
          <p:cNvSpPr txBox="1">
            <a:spLocks noChangeArrowheads="1"/>
          </p:cNvSpPr>
          <p:nvPr/>
        </p:nvSpPr>
        <p:spPr bwMode="auto">
          <a:xfrm>
            <a:off x="3171825" y="5973763"/>
            <a:ext cx="1682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2200"/>
          </a:p>
        </p:txBody>
      </p:sp>
      <p:sp>
        <p:nvSpPr>
          <p:cNvPr id="22531" name="Text Box 4">
            <a:extLst>
              <a:ext uri="{FF2B5EF4-FFF2-40B4-BE49-F238E27FC236}">
                <a16:creationId xmlns:a16="http://schemas.microsoft.com/office/drawing/2014/main" id="{78D9C743-66E7-4B4B-B148-A4F858E667A2}"/>
              </a:ext>
            </a:extLst>
          </p:cNvPr>
          <p:cNvSpPr txBox="1">
            <a:spLocks noChangeArrowheads="1"/>
          </p:cNvSpPr>
          <p:nvPr/>
        </p:nvSpPr>
        <p:spPr bwMode="auto">
          <a:xfrm>
            <a:off x="5611813" y="4835525"/>
            <a:ext cx="1666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700"/>
          </a:p>
          <a:p>
            <a:pPr>
              <a:spcBef>
                <a:spcPct val="0"/>
              </a:spcBef>
              <a:buFontTx/>
              <a:buNone/>
            </a:pPr>
            <a:endParaRPr lang="en-US" altLang="en-US" sz="1700"/>
          </a:p>
        </p:txBody>
      </p:sp>
      <p:sp>
        <p:nvSpPr>
          <p:cNvPr id="22532" name="Text Box 5">
            <a:extLst>
              <a:ext uri="{FF2B5EF4-FFF2-40B4-BE49-F238E27FC236}">
                <a16:creationId xmlns:a16="http://schemas.microsoft.com/office/drawing/2014/main" id="{F56BFCB3-CD29-3548-9A22-4C17D1813605}"/>
              </a:ext>
            </a:extLst>
          </p:cNvPr>
          <p:cNvSpPr txBox="1">
            <a:spLocks noChangeArrowheads="1"/>
          </p:cNvSpPr>
          <p:nvPr/>
        </p:nvSpPr>
        <p:spPr bwMode="auto">
          <a:xfrm>
            <a:off x="2743200" y="333375"/>
            <a:ext cx="4648200" cy="9477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2800" b="1"/>
              <a:t>Rheological Properties of Doughs after Proofing</a:t>
            </a:r>
            <a:endParaRPr lang="en-US" altLang="zh-CN" sz="2800" b="1"/>
          </a:p>
        </p:txBody>
      </p:sp>
      <p:sp>
        <p:nvSpPr>
          <p:cNvPr id="22533" name="Rectangle 6">
            <a:extLst>
              <a:ext uri="{FF2B5EF4-FFF2-40B4-BE49-F238E27FC236}">
                <a16:creationId xmlns:a16="http://schemas.microsoft.com/office/drawing/2014/main" id="{263CB39C-F504-7E48-AB6F-0F1CCFAB07C1}"/>
              </a:ext>
            </a:extLst>
          </p:cNvPr>
          <p:cNvSpPr>
            <a:spLocks noChangeArrowheads="1"/>
          </p:cNvSpPr>
          <p:nvPr/>
        </p:nvSpPr>
        <p:spPr bwMode="auto">
          <a:xfrm>
            <a:off x="3679825" y="2503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2534" name="Rectangle 7">
            <a:extLst>
              <a:ext uri="{FF2B5EF4-FFF2-40B4-BE49-F238E27FC236}">
                <a16:creationId xmlns:a16="http://schemas.microsoft.com/office/drawing/2014/main" id="{DAD1ED0D-759B-AF46-BA5D-D37C443A9F43}"/>
              </a:ext>
            </a:extLst>
          </p:cNvPr>
          <p:cNvSpPr>
            <a:spLocks noChangeArrowheads="1"/>
          </p:cNvSpPr>
          <p:nvPr/>
        </p:nvSpPr>
        <p:spPr bwMode="auto">
          <a:xfrm>
            <a:off x="2082800" y="1281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2535" name="Rectangle 10">
            <a:extLst>
              <a:ext uri="{FF2B5EF4-FFF2-40B4-BE49-F238E27FC236}">
                <a16:creationId xmlns:a16="http://schemas.microsoft.com/office/drawing/2014/main" id="{BB19342C-19EA-6241-A030-810E51954E8B}"/>
              </a:ext>
            </a:extLst>
          </p:cNvPr>
          <p:cNvSpPr>
            <a:spLocks noChangeArrowheads="1"/>
          </p:cNvSpPr>
          <p:nvPr/>
        </p:nvSpPr>
        <p:spPr bwMode="auto">
          <a:xfrm>
            <a:off x="304800" y="20574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50000"/>
              </a:lnSpc>
              <a:spcBef>
                <a:spcPct val="0"/>
              </a:spcBef>
              <a:buFontTx/>
              <a:buNone/>
            </a:pPr>
            <a:endParaRPr lang="en-US" altLang="en-US">
              <a:latin typeface="Calibri" panose="020F0502020204030204" pitchFamily="34" charset="0"/>
              <a:ea typeface="等线" panose="02010600030101010101" pitchFamily="2" charset="-122"/>
              <a:cs typeface="Times New Roman" panose="02020603050405020304" pitchFamily="18" charset="0"/>
            </a:endParaRPr>
          </a:p>
        </p:txBody>
      </p:sp>
      <p:pic>
        <p:nvPicPr>
          <p:cNvPr id="22536" name="Picture 2" descr="A picture containing logo&#10;&#10;Description automatically generated">
            <a:extLst>
              <a:ext uri="{FF2B5EF4-FFF2-40B4-BE49-F238E27FC236}">
                <a16:creationId xmlns:a16="http://schemas.microsoft.com/office/drawing/2014/main" id="{88E9CC52-A99C-9849-A579-3FEEFCF40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08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a:extLst>
              <a:ext uri="{FF2B5EF4-FFF2-40B4-BE49-F238E27FC236}">
                <a16:creationId xmlns:a16="http://schemas.microsoft.com/office/drawing/2014/main" id="{BE0E122C-D414-A842-BBF7-F9275F2B8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350" y="1347788"/>
            <a:ext cx="6083300"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0842419-8CDE-5B4E-9B1C-437D6BCE132C}"/>
              </a:ext>
            </a:extLst>
          </p:cNvPr>
          <p:cNvSpPr txBox="1"/>
          <p:nvPr/>
        </p:nvSpPr>
        <p:spPr>
          <a:xfrm>
            <a:off x="428625" y="5429250"/>
            <a:ext cx="8231741" cy="1200329"/>
          </a:xfrm>
          <a:prstGeom prst="rect">
            <a:avLst/>
          </a:prstGeom>
          <a:noFill/>
        </p:spPr>
        <p:txBody>
          <a:bodyPr wrap="none">
            <a:spAutoFit/>
          </a:bodyPr>
          <a:lstStyle/>
          <a:p>
            <a:pPr marL="285750" indent="-285750" eaLnBrk="1" hangingPunct="1">
              <a:buFont typeface="Arial" panose="020B0604020202020204" pitchFamily="34" charset="0"/>
              <a:buChar char="•"/>
              <a:defRPr/>
            </a:pPr>
            <a:r>
              <a:rPr lang="en-US" sz="1800" dirty="0">
                <a:solidFill>
                  <a:srgbClr val="FF0000"/>
                </a:solidFill>
                <a:ea typeface="DengXian" panose="02010600030101010101" pitchFamily="2" charset="-122"/>
              </a:rPr>
              <a:t>All the doughs have solid-like properties; storage moduli were higher than loss</a:t>
            </a:r>
          </a:p>
          <a:p>
            <a:pPr eaLnBrk="1" hangingPunct="1">
              <a:defRPr/>
            </a:pPr>
            <a:r>
              <a:rPr lang="en-US" sz="1800" dirty="0">
                <a:solidFill>
                  <a:srgbClr val="FF0000"/>
                </a:solidFill>
                <a:ea typeface="DengXian" panose="02010600030101010101" pitchFamily="2" charset="-122"/>
              </a:rPr>
              <a:t>     moduli over the angular frequency range studied</a:t>
            </a:r>
          </a:p>
          <a:p>
            <a:pPr marL="285750" indent="-285750" eaLnBrk="1" hangingPunct="1">
              <a:buFont typeface="Arial" panose="020B0604020202020204" pitchFamily="34" charset="0"/>
              <a:buChar char="•"/>
              <a:defRPr/>
            </a:pPr>
            <a:r>
              <a:rPr lang="en-US" sz="1800" dirty="0">
                <a:solidFill>
                  <a:srgbClr val="FF0000"/>
                </a:solidFill>
                <a:ea typeface="DengXian" panose="02010600030101010101" pitchFamily="2" charset="-122"/>
              </a:rPr>
              <a:t>The addition of quercetin particles strengthened the storage modulus of the dough</a:t>
            </a:r>
          </a:p>
          <a:p>
            <a:pPr marL="285750" indent="-285750" eaLnBrk="1" hangingPunct="1">
              <a:buFont typeface="Arial" panose="020B0604020202020204" pitchFamily="34" charset="0"/>
              <a:buChar char="•"/>
              <a:defRPr/>
            </a:pPr>
            <a:r>
              <a:rPr lang="en-US" sz="1800" dirty="0">
                <a:solidFill>
                  <a:srgbClr val="FF0000"/>
                </a:solidFill>
                <a:ea typeface="DengXian" panose="02010600030101010101" pitchFamily="2" charset="-122"/>
              </a:rPr>
              <a:t>Smaller quercetin particles had a larger effect in increasing the strength of dough </a:t>
            </a:r>
            <a:endParaRPr lang="en-US"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Line 2">
            <a:extLst>
              <a:ext uri="{FF2B5EF4-FFF2-40B4-BE49-F238E27FC236}">
                <a16:creationId xmlns:a16="http://schemas.microsoft.com/office/drawing/2014/main" id="{27011462-5DA0-234A-948A-0B82052E1721}"/>
              </a:ext>
            </a:extLst>
          </p:cNvPr>
          <p:cNvSpPr>
            <a:spLocks noChangeShapeType="1"/>
          </p:cNvSpPr>
          <p:nvPr/>
        </p:nvSpPr>
        <p:spPr bwMode="auto">
          <a:xfrm>
            <a:off x="1066800" y="1524000"/>
            <a:ext cx="7239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26" name="Text Box 3">
            <a:extLst>
              <a:ext uri="{FF2B5EF4-FFF2-40B4-BE49-F238E27FC236}">
                <a16:creationId xmlns:a16="http://schemas.microsoft.com/office/drawing/2014/main" id="{AF067E2E-222C-634B-B586-48356AEDD448}"/>
              </a:ext>
            </a:extLst>
          </p:cNvPr>
          <p:cNvSpPr txBox="1">
            <a:spLocks noChangeArrowheads="1"/>
          </p:cNvSpPr>
          <p:nvPr/>
        </p:nvSpPr>
        <p:spPr bwMode="auto">
          <a:xfrm>
            <a:off x="3171825" y="5973763"/>
            <a:ext cx="1682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2200"/>
          </a:p>
        </p:txBody>
      </p:sp>
      <p:sp>
        <p:nvSpPr>
          <p:cNvPr id="26627" name="Text Box 4">
            <a:extLst>
              <a:ext uri="{FF2B5EF4-FFF2-40B4-BE49-F238E27FC236}">
                <a16:creationId xmlns:a16="http://schemas.microsoft.com/office/drawing/2014/main" id="{2C7141C1-D796-C746-9C0B-D8767E3CB946}"/>
              </a:ext>
            </a:extLst>
          </p:cNvPr>
          <p:cNvSpPr txBox="1">
            <a:spLocks noChangeArrowheads="1"/>
          </p:cNvSpPr>
          <p:nvPr/>
        </p:nvSpPr>
        <p:spPr bwMode="auto">
          <a:xfrm>
            <a:off x="5611813" y="4835525"/>
            <a:ext cx="1666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700"/>
          </a:p>
          <a:p>
            <a:pPr>
              <a:spcBef>
                <a:spcPct val="0"/>
              </a:spcBef>
              <a:buFontTx/>
              <a:buNone/>
            </a:pPr>
            <a:endParaRPr lang="en-US" altLang="en-US" sz="1700"/>
          </a:p>
        </p:txBody>
      </p:sp>
      <p:sp>
        <p:nvSpPr>
          <p:cNvPr id="26628" name="Text Box 5">
            <a:extLst>
              <a:ext uri="{FF2B5EF4-FFF2-40B4-BE49-F238E27FC236}">
                <a16:creationId xmlns:a16="http://schemas.microsoft.com/office/drawing/2014/main" id="{773FA9B2-66A9-134E-ACF4-37A891611EA9}"/>
              </a:ext>
            </a:extLst>
          </p:cNvPr>
          <p:cNvSpPr txBox="1">
            <a:spLocks noChangeArrowheads="1"/>
          </p:cNvSpPr>
          <p:nvPr/>
        </p:nvSpPr>
        <p:spPr bwMode="auto">
          <a:xfrm>
            <a:off x="2045586" y="467527"/>
            <a:ext cx="6248400" cy="82460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5112" tIns="42556" rIns="85112" bIns="42556">
            <a:spAutoFit/>
          </a:bodyPr>
          <a:lstStyle>
            <a:lvl1pPr defTabSz="850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8509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850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8509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8509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it-IT" altLang="zh-CN" sz="2400" b="1" dirty="0" err="1">
                <a:solidFill>
                  <a:schemeClr val="tx1"/>
                </a:solidFill>
                <a:effectLst>
                  <a:outerShdw blurRad="38100" dist="38100" dir="2700000" algn="tl">
                    <a:srgbClr val="C0C0C0"/>
                  </a:outerShdw>
                </a:effectLst>
                <a:cs typeface="Times New Roman" panose="02020603050405020304" pitchFamily="18" charset="0"/>
              </a:rPr>
              <a:t>Dynamic</a:t>
            </a:r>
            <a:r>
              <a:rPr lang="it-IT" altLang="zh-CN" sz="2400" b="1" dirty="0">
                <a:solidFill>
                  <a:schemeClr val="tx1"/>
                </a:solidFill>
                <a:effectLst>
                  <a:outerShdw blurRad="38100" dist="38100" dir="2700000" algn="tl">
                    <a:srgbClr val="C0C0C0"/>
                  </a:outerShdw>
                </a:effectLst>
                <a:cs typeface="Times New Roman" panose="02020603050405020304" pitchFamily="18" charset="0"/>
              </a:rPr>
              <a:t> </a:t>
            </a:r>
            <a:r>
              <a:rPr lang="it-IT" altLang="zh-CN" sz="2400" b="1" i="1" dirty="0">
                <a:solidFill>
                  <a:schemeClr val="tx1"/>
                </a:solidFill>
                <a:effectLst>
                  <a:outerShdw blurRad="38100" dist="38100" dir="2700000" algn="tl">
                    <a:srgbClr val="C0C0C0"/>
                  </a:outerShdw>
                </a:effectLst>
                <a:cs typeface="Times New Roman" panose="02020603050405020304" pitchFamily="18" charset="0"/>
              </a:rPr>
              <a:t>in vitro </a:t>
            </a:r>
            <a:r>
              <a:rPr lang="it-IT" altLang="zh-CN" sz="2400" b="1" dirty="0" err="1">
                <a:effectLst>
                  <a:outerShdw blurRad="38100" dist="38100" dir="2700000" algn="tl">
                    <a:srgbClr val="C0C0C0"/>
                  </a:outerShdw>
                </a:effectLst>
                <a:cs typeface="Times New Roman" panose="02020603050405020304" pitchFamily="18" charset="0"/>
              </a:rPr>
              <a:t>G</a:t>
            </a:r>
            <a:r>
              <a:rPr lang="it-IT" altLang="zh-CN" sz="2400" b="1" dirty="0" err="1">
                <a:solidFill>
                  <a:schemeClr val="tx1"/>
                </a:solidFill>
                <a:effectLst>
                  <a:outerShdw blurRad="38100" dist="38100" dir="2700000" algn="tl">
                    <a:srgbClr val="C0C0C0"/>
                  </a:outerShdw>
                </a:effectLst>
                <a:cs typeface="Times New Roman" panose="02020603050405020304" pitchFamily="18" charset="0"/>
              </a:rPr>
              <a:t>astrointestinal</a:t>
            </a:r>
            <a:r>
              <a:rPr lang="it-IT" altLang="zh-CN" sz="2400" b="1" dirty="0">
                <a:solidFill>
                  <a:schemeClr val="tx1"/>
                </a:solidFill>
                <a:effectLst>
                  <a:outerShdw blurRad="38100" dist="38100" dir="2700000" algn="tl">
                    <a:srgbClr val="C0C0C0"/>
                  </a:outerShdw>
                </a:effectLst>
                <a:cs typeface="Times New Roman" panose="02020603050405020304" pitchFamily="18" charset="0"/>
              </a:rPr>
              <a:t> Model (TIM-1) </a:t>
            </a:r>
            <a:r>
              <a:rPr lang="en-US" altLang="zh-CN" sz="2400" b="1" dirty="0">
                <a:solidFill>
                  <a:schemeClr val="tx1"/>
                </a:solidFill>
                <a:effectLst>
                  <a:outerShdw blurRad="38100" dist="38100" dir="2700000" algn="tl">
                    <a:srgbClr val="C0C0C0"/>
                  </a:outerShdw>
                </a:effectLst>
                <a:cs typeface="Times New Roman" panose="02020603050405020304" pitchFamily="18" charset="0"/>
              </a:rPr>
              <a:t>for the</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Bioaccessibility</a:t>
            </a:r>
            <a:r>
              <a:rPr lang="en-US" altLang="en-US" sz="2400" b="1" dirty="0">
                <a:cs typeface="Times New Roman" panose="02020603050405020304" pitchFamily="18" charset="0"/>
              </a:rPr>
              <a:t> of Quercetin</a:t>
            </a:r>
            <a:endParaRPr lang="en-US" altLang="zh-CN" sz="2400" b="1" dirty="0">
              <a:cs typeface="Times New Roman" panose="02020603050405020304" pitchFamily="18" charset="0"/>
            </a:endParaRPr>
          </a:p>
        </p:txBody>
      </p:sp>
      <p:sp>
        <p:nvSpPr>
          <p:cNvPr id="26629" name="Rectangle 6">
            <a:extLst>
              <a:ext uri="{FF2B5EF4-FFF2-40B4-BE49-F238E27FC236}">
                <a16:creationId xmlns:a16="http://schemas.microsoft.com/office/drawing/2014/main" id="{2D3C749E-8905-094C-B966-4E63ECD0E328}"/>
              </a:ext>
            </a:extLst>
          </p:cNvPr>
          <p:cNvSpPr>
            <a:spLocks noChangeArrowheads="1"/>
          </p:cNvSpPr>
          <p:nvPr/>
        </p:nvSpPr>
        <p:spPr bwMode="auto">
          <a:xfrm>
            <a:off x="3679825" y="2503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6630" name="Rectangle 7">
            <a:extLst>
              <a:ext uri="{FF2B5EF4-FFF2-40B4-BE49-F238E27FC236}">
                <a16:creationId xmlns:a16="http://schemas.microsoft.com/office/drawing/2014/main" id="{33E3E601-3594-2D47-B437-3A5413198E82}"/>
              </a:ext>
            </a:extLst>
          </p:cNvPr>
          <p:cNvSpPr>
            <a:spLocks noChangeArrowheads="1"/>
          </p:cNvSpPr>
          <p:nvPr/>
        </p:nvSpPr>
        <p:spPr bwMode="auto">
          <a:xfrm>
            <a:off x="2082800" y="1281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pic>
        <p:nvPicPr>
          <p:cNvPr id="26632" name="Picture 2" descr="A picture containing logo&#10;&#10;Description automatically generated">
            <a:extLst>
              <a:ext uri="{FF2B5EF4-FFF2-40B4-BE49-F238E27FC236}">
                <a16:creationId xmlns:a16="http://schemas.microsoft.com/office/drawing/2014/main" id="{55C0A597-658D-FE42-9C97-A206D4839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9557"/>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B02B1232-7BB7-7047-B6B1-2634C2A4E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43" y="1634423"/>
            <a:ext cx="6317957" cy="44214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0BB69DB-5931-D041-9A8A-9336805E1D93}"/>
              </a:ext>
            </a:extLst>
          </p:cNvPr>
          <p:cNvPicPr>
            <a:picLocks noChangeAspect="1"/>
          </p:cNvPicPr>
          <p:nvPr/>
        </p:nvPicPr>
        <p:blipFill>
          <a:blip r:embed="rId4"/>
          <a:stretch>
            <a:fillRect/>
          </a:stretch>
        </p:blipFill>
        <p:spPr>
          <a:xfrm>
            <a:off x="5387975" y="4371793"/>
            <a:ext cx="3505200" cy="2410187"/>
          </a:xfrm>
          <a:prstGeom prst="rect">
            <a:avLst/>
          </a:prstGeom>
        </p:spPr>
      </p:pic>
      <p:pic>
        <p:nvPicPr>
          <p:cNvPr id="12" name="Picture 2" descr="D:\Research Related\Experiment Data\TIM-1\Photos\IMG_0913.JPG">
            <a:extLst>
              <a:ext uri="{FF2B5EF4-FFF2-40B4-BE49-F238E27FC236}">
                <a16:creationId xmlns:a16="http://schemas.microsoft.com/office/drawing/2014/main" id="{527A4846-1563-5247-B1FC-849FB1C1EF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591698"/>
            <a:ext cx="1992713" cy="265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9CD6DF2F-005F-324A-BEDC-FBAA40589A8D}"/>
              </a:ext>
            </a:extLst>
          </p:cNvPr>
          <p:cNvSpPr txBox="1"/>
          <p:nvPr/>
        </p:nvSpPr>
        <p:spPr>
          <a:xfrm>
            <a:off x="414446" y="6007342"/>
            <a:ext cx="5008971" cy="646331"/>
          </a:xfrm>
          <a:prstGeom prst="rect">
            <a:avLst/>
          </a:prstGeom>
          <a:noFill/>
        </p:spPr>
        <p:txBody>
          <a:bodyPr wrap="square">
            <a:spAutoFit/>
          </a:bodyPr>
          <a:lstStyle/>
          <a:p>
            <a:r>
              <a:rPr lang="en-US" sz="1800" dirty="0">
                <a:solidFill>
                  <a:srgbClr val="FF0000"/>
                </a:solidFill>
                <a:ea typeface="DengXian" panose="02010600030101010101" pitchFamily="2" charset="-122"/>
                <a:cs typeface="Times New Roman" panose="02020603050405020304" pitchFamily="18" charset="0"/>
              </a:rPr>
              <a:t>The </a:t>
            </a:r>
            <a:r>
              <a:rPr lang="en-US" sz="1800" i="1" dirty="0">
                <a:solidFill>
                  <a:srgbClr val="FF0000"/>
                </a:solidFill>
                <a:ea typeface="DengXian" panose="02010600030101010101" pitchFamily="2" charset="-122"/>
                <a:cs typeface="Times New Roman" panose="02020603050405020304" pitchFamily="18" charset="0"/>
              </a:rPr>
              <a:t>in vitro </a:t>
            </a:r>
            <a:r>
              <a:rPr lang="en-US" sz="1800" dirty="0" err="1">
                <a:solidFill>
                  <a:srgbClr val="FF0000"/>
                </a:solidFill>
              </a:rPr>
              <a:t>bioaccessibility</a:t>
            </a:r>
            <a:r>
              <a:rPr lang="en-US" sz="1800" dirty="0">
                <a:solidFill>
                  <a:srgbClr val="FF0000"/>
                </a:solidFill>
              </a:rPr>
              <a:t> of quercetin was higher for quercetin nanoparticles-fortified bread.</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36496</TotalTime>
  <Words>957</Words>
  <Application>Microsoft Macintosh PowerPoint</Application>
  <PresentationFormat>On-screen Show (4:3)</PresentationFormat>
  <Paragraphs>76</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Nanotechnology: From Microelectronics to Health Care</dc:title>
  <cp:lastModifiedBy>William Huang</cp:lastModifiedBy>
  <cp:revision>710</cp:revision>
  <dcterms:modified xsi:type="dcterms:W3CDTF">2023-03-13T03:31:41Z</dcterms:modified>
</cp:coreProperties>
</file>