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7"/>
    <p:restoredTop sz="94648"/>
  </p:normalViewPr>
  <p:slideViewPr>
    <p:cSldViewPr snapToGrid="0">
      <p:cViewPr>
        <p:scale>
          <a:sx n="155" d="100"/>
          <a:sy n="155" d="100"/>
        </p:scale>
        <p:origin x="14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bd534de39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0bd534de39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0bd534de39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0bd534de39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0bd534de39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0bd534de39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bd534de39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bd534de39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0bd534de39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0bd534de39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0bd534de39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0bd534de39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bd534de39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0bd534de39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0bd534de39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0bd534de39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bd534de39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0bd534de39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0bd534de3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0bd534de3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bd534de3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0bd534de3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bd534de39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0bd534de39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0bd534de39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0bd534de39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bd534de3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0bd534de3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bd534de39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0bd534de39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0bd534de39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0bd534de39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1356-018-3442-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1152/jn.00600.2016" TargetMode="External"/><Relationship Id="rId4" Type="http://schemas.openxmlformats.org/officeDocument/2006/relationships/hyperlink" Target="https://doi.org/10.1016/j.burns.2008.02.01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242/jeb.21885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016/j.ibmb.2015.05.008" TargetMode="External"/><Relationship Id="rId5" Type="http://schemas.openxmlformats.org/officeDocument/2006/relationships/hyperlink" Target="https://doi.org/10.1016/j.dci.2015.12.006" TargetMode="External"/><Relationship Id="rId4" Type="http://schemas.openxmlformats.org/officeDocument/2006/relationships/hyperlink" Target="https://doi.org/10.1248/yakushi.132.7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ijms20194662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080/21505594.2020.1806665" TargetMode="External"/><Relationship Id="rId5" Type="http://schemas.openxmlformats.org/officeDocument/2006/relationships/hyperlink" Target="https://doi.org/10.1016/j.jip.2018.02.012" TargetMode="External"/><Relationship Id="rId4" Type="http://schemas.openxmlformats.org/officeDocument/2006/relationships/hyperlink" Target="https://doi.org/10.1016/j.chemosphere.2020.12601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micb.2020.00998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1186/s13054-015-0961-2" TargetMode="External"/><Relationship Id="rId4" Type="http://schemas.openxmlformats.org/officeDocument/2006/relationships/hyperlink" Target="https://doi.org/10.1089/sur.2013.135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1/acssynbio.7b00437" TargetMode="External"/><Relationship Id="rId7" Type="http://schemas.openxmlformats.org/officeDocument/2006/relationships/hyperlink" Target="https://doi.org/10.1111/j.1745-7270.2008.00432.x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186/s41038-018-0127-y" TargetMode="External"/><Relationship Id="rId5" Type="http://schemas.openxmlformats.org/officeDocument/2006/relationships/hyperlink" Target="https://doi.org/10.1007/s12038-015-9548-y" TargetMode="External"/><Relationship Id="rId4" Type="http://schemas.openxmlformats.org/officeDocument/2006/relationships/hyperlink" Target="https://doi.org/10.1007/s11248-014-9826-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Burn the Worm: Advancing a New Model for Skin Injury and Infection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598100" y="2715950"/>
            <a:ext cx="8222100" cy="15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Davita Wrone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Princeton High School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Princeton, NJ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body" idx="2"/>
          </p:nvPr>
        </p:nvSpPr>
        <p:spPr>
          <a:xfrm>
            <a:off x="4766825" y="724200"/>
            <a:ext cx="42342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9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Significant differences between the survival rates of:</a:t>
            </a:r>
            <a:endParaRPr sz="1200" dirty="0"/>
          </a:p>
          <a:p>
            <a:pPr marL="457200" lvl="0" indent="-304800" algn="l" rtl="0">
              <a:lnSpc>
                <a:spcPct val="199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treatment with coal tar vs. </a:t>
            </a:r>
            <a:r>
              <a:rPr lang="en" sz="1200" dirty="0" err="1"/>
              <a:t>cortizone</a:t>
            </a:r>
            <a:r>
              <a:rPr lang="en" sz="1200" dirty="0"/>
              <a:t> (p &lt; 0.01)</a:t>
            </a:r>
            <a:endParaRPr sz="1200" dirty="0"/>
          </a:p>
          <a:p>
            <a:pPr marL="457200" lvl="0" indent="-304800" algn="l" rtl="0">
              <a:lnSpc>
                <a:spcPct val="199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 err="1"/>
              <a:t>cortizone</a:t>
            </a:r>
            <a:r>
              <a:rPr lang="en" sz="1200" dirty="0"/>
              <a:t> vs. honey (p &lt;0.01)</a:t>
            </a:r>
            <a:endParaRPr sz="1200" dirty="0"/>
          </a:p>
          <a:p>
            <a:pPr marL="457200" lvl="0" indent="-304800" algn="l" rtl="0">
              <a:lnSpc>
                <a:spcPct val="199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coal tar vs. triple-antibiotic ointment (p &lt;0.01)</a:t>
            </a:r>
            <a:endParaRPr sz="1200" dirty="0"/>
          </a:p>
          <a:p>
            <a:pPr marL="457200" lvl="0" indent="-304800" algn="l" rtl="0">
              <a:lnSpc>
                <a:spcPct val="199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cortisone vs. triple antibiotic ointment (p &lt;0.01)</a:t>
            </a:r>
            <a:endParaRPr sz="1200" dirty="0"/>
          </a:p>
          <a:p>
            <a:pPr marL="0" lvl="0" indent="0" algn="l" rtl="0">
              <a:lnSpc>
                <a:spcPct val="19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No significant difference survival rates of:</a:t>
            </a:r>
            <a:endParaRPr sz="1200" dirty="0"/>
          </a:p>
          <a:p>
            <a:pPr marL="457200" lvl="0" indent="-304800" algn="l" rtl="0">
              <a:lnSpc>
                <a:spcPct val="199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honey vs. triple-antibiotic ointment (</a:t>
            </a:r>
            <a:r>
              <a:rPr lang="en-US" sz="1200" dirty="0"/>
              <a:t>p = 0.2486</a:t>
            </a:r>
            <a:r>
              <a:rPr lang="en" sz="1200" dirty="0"/>
              <a:t>).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87450" y="224650"/>
            <a:ext cx="6182700" cy="60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DE977F9A-6CB4-BC1F-9DE5-B9BE5212C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50" y="1583465"/>
            <a:ext cx="3981760" cy="23204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302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44"/>
          </a:p>
          <a:p>
            <a:pPr marL="457200" lvl="0" indent="-37147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500"/>
              <a:t>No carcinogenic/mutagenic effects of topical coal tar application</a:t>
            </a:r>
            <a:endParaRPr sz="2500"/>
          </a:p>
          <a:p>
            <a:pPr marL="457200" lvl="0" indent="-37147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500"/>
              <a:t>Both coal tar and cortisone may have immunosuppressive effects</a:t>
            </a:r>
            <a:endParaRPr sz="2500"/>
          </a:p>
          <a:p>
            <a:pPr marL="457200" lvl="0" indent="-37147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500"/>
              <a:t>Honey needs further investigation as a preventative of skin infection</a:t>
            </a:r>
            <a:endParaRPr sz="2500"/>
          </a:p>
          <a:p>
            <a:pPr marL="457200" lvl="0" indent="-37147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500"/>
              <a:t>Original hypothesis was supported</a:t>
            </a:r>
            <a:endParaRPr sz="2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650100" y="2378025"/>
            <a:ext cx="2479525" cy="167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1550" y="422450"/>
            <a:ext cx="1270425" cy="304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1989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i="1"/>
              <a:t>Manduca sexta </a:t>
            </a:r>
            <a:r>
              <a:rPr lang="en" sz="2000"/>
              <a:t>larvae can respond to burn treatments as would be expected in vertebrate vertebrate models.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Advantages over current invertebrate 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models that have been proposed.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May also be a good candidate for 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immunological research; presents 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advantages for posing fewer ethical 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constraints.</a:t>
            </a:r>
            <a:endParaRPr sz="2000"/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2438" y="2571738"/>
            <a:ext cx="3195174" cy="19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Abdelli, N., Peng, L., &amp; Keping, C. (2018). Silkworm,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Bombyx mori,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as an alternative model organism in toxicological research.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Environmental Science and Pollution Research International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25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(35), 35048–35054.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https://doi.org/10.1007/s11356-018-3442-8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Barnes P. J. (2006). How corticosteroids control inflammation: Quintiles Prize Lecture 2005.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British Journal of Pharmacology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148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(3), 245–254. https://doi.org/10.1038/sj.bjp.0706736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Bloemsma, G. C., Dokter, J., Boxma, H., &amp; Oen, I. M. (2008). Mortality and causes of death in a burn centre.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Burns : Journal of the International Society for Burn Injuries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34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(8), 1103–1107.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https://doi.org/10.1016/j.burns.2008.02.010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Borská, L., Fiala, Z., Smejkalová, J., Hamáková, K., &amp; Kremlácek, J. (2004). Possible genotoxic risk of combined exposure to pharmaceutical coal tar and UV-B radiation.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Central European Journal of Public Health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12 Suppl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S14–S15.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Burrell B. D. (2017). Comparative biology of pain: What invertebrates can tell us about how nociception works.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Journal of Neurophysiology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117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(4), 1461–1473.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https://doi.org/10.1152/jn.00600.2016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 (continued)</a:t>
            </a:r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body" idx="1"/>
          </p:nvPr>
        </p:nvSpPr>
        <p:spPr>
          <a:xfrm>
            <a:off x="311700" y="902250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Caron, D. P., Rimniceanu, M., Scibelli, A. E., &amp; Trimmer, B. A. (2020). Nociceptive neurons respond to multimodal stimuli in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Manduca sexta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The Journal of Experimental Biology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223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(Pt 3), jeb218859.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https://doi.org/10.1242/jeb.218859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Hamamoto, H., Urai, M., Paudel, A., Horie, R., Murakami, K., &amp; Sekimizu, K. (2012).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Yakugaku Zasshi : Journal of the Pharmaceutical Society of Japan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132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(1), 79–84.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https://doi.org/10.1248/yakushi.132.79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Hillyer J. F. (2016). Insect immunology and hematopoiesis.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Developmental and Comparative Immunology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58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102–118.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https://doi.org/10.1016/j.dci.2015.12.006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Kanost, M. R., &amp; Blissard, G. W. (2015). Biological insights from the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Manduca sexta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genome. Preface.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Insect Biochemistry and Molecular Biology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62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1.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https://doi.org/10.1016/j.ibmb.2015.05.008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Kawamoto, M., Jouraku, A., Toyoda, A., Yokoi, K., Minakuchi, Y., Katsuma, S., Fujiyama, A., Kiuchi, T., Yamamoto, K., &amp; Shimada, T. (2019). High-quality genome assembly of the silkworm,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Bombyx mori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Insect biochemistry and molecular biology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107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53–62. https://doi.org/10.1016/j.ibmb.2019.02.002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 (continued)</a:t>
            </a:r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body" idx="1"/>
          </p:nvPr>
        </p:nvSpPr>
        <p:spPr>
          <a:xfrm>
            <a:off x="311700" y="902250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Kunugi, H., &amp; Mohammed Ali, A. (2019). Royal jelly and its components promote healthy aging and longevity: from animal models to humans.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International Journal of Molecular Sciences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(19), 4662.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https://doi.org/10.3390/ijms20194662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Li, G., Xia, X., Zhao, S., Shi, M., Liu, F., &amp; Zhu, Y. (2020). The physiological and toxicological effects of antibiotics on an interspecies insect model.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Chemosphere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248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126019.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https://doi.org/10.1016/j.chemosphere.2020.126019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Lü, P., Pan, Y., Yang, Y., Zhu, F., Li, C., Guo, Z., Yao, Q., &amp; Chen, K. (2018). Discovery of antiviral molecules and their vital functions in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Bombyx mori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Journal of invertebrate pathology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154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12–18.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https://doi.org/10.1016/j.jip.2018.02.012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Lyons, N., Softley, I., Balfour, A., Williamson, C., O'Brien, H. E., Shetty, A. C., Bruno, V. M., &amp; Diezmann, S. (2020). Tobacco hornworm (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Manduca sexta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 caterpillars as a novel host model for the study of fungal virulence and drug efficacy.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Virulence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(1), 1075–1089.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https://doi.org/10.1080/21505594.2020.1806665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Mandal, M. D., &amp; Mandal, S. (2011). Honey: its medicinal property and antibacterial activity.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Asian Pacific Journal of Tropical Biomedicine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(2), 154–160. https://doi.org/10.1016/S2221-1691(11)60016-6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 (continued)</a:t>
            </a:r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body" idx="1"/>
          </p:nvPr>
        </p:nvSpPr>
        <p:spPr>
          <a:xfrm>
            <a:off x="311700" y="902250"/>
            <a:ext cx="8520600" cy="29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Maslova, E., Shi, Y., Sjöberg, F., Azevedo, H. S., Wareham, D. W., &amp; McCarthy, R. R. (2020). An invertebrate burn wound model that recapitulates the hallmarks of burn trauma and infection seen in mammalian models.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Frontiers in Microbiology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998.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https://doi.org/10.3389/fmicb.2020.00998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Meng, X., Zhu, F., &amp; Chen, K. (2017). Silkworm: a promising model organism in life science.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Journal of Insect Science (Online)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17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(5), 97. https://doi.org/10.1093/jisesa/iex064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Merchant, N., Smith, K., &amp; Jeschke, M. G. (2015). An ounce of prevention saves tons of lives: infection in burns.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Surgical Infections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16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(4), 380–387.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https://doi.org/10.1089/sur.2013.135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Roelofzen, J. H., Aben, K. K., Oldenhof, U. T., Coenraads, P. J., Alkemade, H. A., van de Kerkhof, P. C., van der Valk, P. G., &amp; Kiemeney, L. A. (2010). No increased risk of cancer after coal tar treatment in patients with psoriasis or eczema.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The Journal of Investigative Dermatology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130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(4), 953–961.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Rowan, M. P., Cancio, L. C., Elster, E. A., Burmeister, D. M., Rose, L. F., Natesan, S., Chan, R. K., Christy, R. J., &amp; Chung, K. K. (2015). Burn wound healing and treatment: review and advancements.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Critical Care (London, England)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243.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https://doi.org/10.1186/s13054-015-0961-2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 (continued)</a:t>
            </a:r>
            <a:endParaRPr/>
          </a:p>
        </p:txBody>
      </p:sp>
      <p:sp>
        <p:nvSpPr>
          <p:cNvPr id="189" name="Google Shape;189;p29"/>
          <p:cNvSpPr txBox="1">
            <a:spLocks noGrp="1"/>
          </p:cNvSpPr>
          <p:nvPr>
            <p:ph type="body" idx="1"/>
          </p:nvPr>
        </p:nvSpPr>
        <p:spPr>
          <a:xfrm>
            <a:off x="311700" y="902250"/>
            <a:ext cx="8520600" cy="29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Teramoto, H., Amano, Y., Iraha, F., Kojima, K., Ito, T., &amp; Sakamoto, K. (2018). Genetic code expansion of the silkworm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Bombyx mori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to functionalize silk fiber.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ACS Synthetic Biology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(3), 801–806.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https://doi.org/10.1021/acssynbio.7b00437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Xu H. (2014). The advances and perspectives of recombinant protein production in the silk gland of silkworm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Bombyx mori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Transgenic Research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23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(5), 697–706.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https://doi.org/10.1007/s11248-014-9826-8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Zabelina, V., Klymenko, V., Tamura, T., Doroshenko, K., Liang, H., Sezutsu, H., &amp; Sehnal, F. (2015). Genome engineering and parthenocloning in the silkworm, Bombyx mori.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Journal of Biosciences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40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(3), 645–655.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https://doi.org/10.1007/s12038-015-9548-y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Zavlin, D., Chegireddy, V., Boukovalas, S., Nia, A. M., Branski, L. K., Friedman, J. D., &amp; Echo, A. (2018). Multi-institutional analysis of independent predictors for burn mortality in the United States.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Burns &amp; Trauma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24.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https://doi.org/10.1186/s41038-018-0127-y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Zhou, Z., Yang, H., &amp; Zhong, B. (2008). From genome to proteome: great progress in the domesticated silkworm (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Bombyx mori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L.).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Acta Biochimica et Biophysica Sinica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200" i="1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40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(7), 601–611.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u="sng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https://doi.org/10.1111/j.1745-7270.2008.00432.x</a:t>
            </a:r>
            <a:endParaRPr sz="1200" u="sng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1212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311700" y="2801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Burns are among the most catastrophic of all injuries.</a:t>
            </a:r>
            <a:endParaRPr/>
          </a:p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3">
            <a:alphaModFix/>
          </a:blip>
          <a:srcRect t="32652" b="7248"/>
          <a:stretch/>
        </p:blipFill>
        <p:spPr>
          <a:xfrm>
            <a:off x="311700" y="1016483"/>
            <a:ext cx="8520602" cy="3412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primary complication is opportunistic infection.</a:t>
            </a:r>
            <a:endParaRPr/>
          </a:p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3">
            <a:alphaModFix/>
          </a:blip>
          <a:srcRect t="14901" b="15402"/>
          <a:stretch/>
        </p:blipFill>
        <p:spPr>
          <a:xfrm>
            <a:off x="1013250" y="1017800"/>
            <a:ext cx="7117501" cy="358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In vivo </a:t>
            </a:r>
            <a:r>
              <a:rPr lang="en"/>
              <a:t>vertebrate models, while effective, bring issues.</a:t>
            </a:r>
            <a:endParaRPr/>
          </a:p>
        </p:txBody>
      </p:sp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 l="7207" t="12117" r="7198" b="8837"/>
          <a:stretch/>
        </p:blipFill>
        <p:spPr>
          <a:xfrm>
            <a:off x="636427" y="2065897"/>
            <a:ext cx="4256930" cy="259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 rotWithShape="1">
          <a:blip r:embed="rId4">
            <a:alphaModFix/>
          </a:blip>
          <a:srcRect l="19294" r="20238"/>
          <a:stretch/>
        </p:blipFill>
        <p:spPr>
          <a:xfrm>
            <a:off x="5593980" y="1095225"/>
            <a:ext cx="2740598" cy="295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8F6D2F-34C6-CD79-FEDE-64D86DC8F804}"/>
              </a:ext>
            </a:extLst>
          </p:cNvPr>
          <p:cNvSpPr txBox="1"/>
          <p:nvPr/>
        </p:nvSpPr>
        <p:spPr>
          <a:xfrm>
            <a:off x="486033" y="1095225"/>
            <a:ext cx="2085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Can feel pain</a:t>
            </a:r>
          </a:p>
          <a:p>
            <a:pPr marL="285750" indent="-285750">
              <a:buFontTx/>
              <a:buChar char="-"/>
            </a:pPr>
            <a:r>
              <a:rPr lang="en-US" dirty="0"/>
              <a:t>Need ethical review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311702" y="292492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Current invertebrate models are also not ideal.</a:t>
            </a:r>
            <a:endParaRPr dirty="0"/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2290" y="1170200"/>
            <a:ext cx="4860012" cy="292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4">
            <a:alphaModFix/>
          </a:blip>
          <a:srcRect l="20303" r="13038"/>
          <a:stretch/>
        </p:blipFill>
        <p:spPr>
          <a:xfrm>
            <a:off x="716692" y="2098848"/>
            <a:ext cx="2475598" cy="260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9F8FD1-A4B3-32CA-CF6B-41DC1101B9FB}"/>
              </a:ext>
            </a:extLst>
          </p:cNvPr>
          <p:cNvSpPr txBox="1"/>
          <p:nvPr/>
        </p:nvSpPr>
        <p:spPr>
          <a:xfrm>
            <a:off x="366234" y="976350"/>
            <a:ext cx="2359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Small</a:t>
            </a:r>
          </a:p>
          <a:p>
            <a:pPr marL="285750" indent="-285750">
              <a:buFontTx/>
              <a:buChar char="-"/>
            </a:pPr>
            <a:r>
              <a:rPr lang="en-US" dirty="0"/>
              <a:t>Cannot survive at 37ºC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Manduca sexta</a:t>
            </a:r>
            <a:r>
              <a:rPr lang="en"/>
              <a:t>, the tobacco hornworm</a:t>
            </a:r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696" y="2067697"/>
            <a:ext cx="3295135" cy="251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3101" y="1113670"/>
            <a:ext cx="2290121" cy="26263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4158C8-D164-EA58-EB74-582DF3802702}"/>
              </a:ext>
            </a:extLst>
          </p:cNvPr>
          <p:cNvSpPr txBox="1"/>
          <p:nvPr/>
        </p:nvSpPr>
        <p:spPr>
          <a:xfrm>
            <a:off x="411892" y="1017800"/>
            <a:ext cx="3208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Easy to care for</a:t>
            </a:r>
          </a:p>
          <a:p>
            <a:pPr marL="285750" indent="-285750">
              <a:buFontTx/>
              <a:buChar char="-"/>
            </a:pPr>
            <a:r>
              <a:rPr lang="en-US" dirty="0"/>
              <a:t>Not too small</a:t>
            </a:r>
          </a:p>
          <a:p>
            <a:pPr marL="285750" indent="-285750">
              <a:buFontTx/>
              <a:buChar char="-"/>
            </a:pPr>
            <a:r>
              <a:rPr lang="en-US" dirty="0"/>
              <a:t>Can survive at 37ºC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484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Hypothesis: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44"/>
              <a:t>“If tobacco hornworms respond to burns in a manner that resembles heat injury and related infection in humans, then these larvae should demonstrate similar responses to burn injuries with over-the-counter skin ointments when compared to responses that are observed in humans.”</a:t>
            </a: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8950" y="1620125"/>
            <a:ext cx="2730251" cy="2716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Over-the-counter skin treatments (plus honey).</a:t>
            </a:r>
            <a:endParaRPr/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299" y="1017800"/>
            <a:ext cx="7803400" cy="378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Procedure</a:t>
            </a:r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625" y="1017800"/>
            <a:ext cx="2744229" cy="176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2" y="235025"/>
            <a:ext cx="4436673" cy="254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5">
            <a:alphaModFix/>
          </a:blip>
          <a:srcRect l="8917"/>
          <a:stretch/>
        </p:blipFill>
        <p:spPr>
          <a:xfrm rot="5400000">
            <a:off x="1398038" y="2062255"/>
            <a:ext cx="1766656" cy="375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indoor, office, cluttered&#10;&#10;Description automatically generated">
            <a:extLst>
              <a:ext uri="{FF2B5EF4-FFF2-40B4-BE49-F238E27FC236}">
                <a16:creationId xmlns:a16="http://schemas.microsoft.com/office/drawing/2014/main" id="{C0DA2890-6961-63ED-4DFA-4174D0449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374" y="2655814"/>
            <a:ext cx="3445731" cy="22971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1764</Words>
  <Application>Microsoft Macintosh PowerPoint</Application>
  <PresentationFormat>On-screen Show (16:9)</PresentationFormat>
  <Paragraphs>93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Times New Roman</vt:lpstr>
      <vt:lpstr>Roboto</vt:lpstr>
      <vt:lpstr>Geometric</vt:lpstr>
      <vt:lpstr>Burn the Worm: Advancing a New Model for Skin Injury and Infection</vt:lpstr>
      <vt:lpstr>Burns are among the most catastrophic of all injuries.</vt:lpstr>
      <vt:lpstr>A primary complication is opportunistic infection.</vt:lpstr>
      <vt:lpstr>In vivo vertebrate models, while effective, bring issues.</vt:lpstr>
      <vt:lpstr>Current invertebrate models are also not ideal.</vt:lpstr>
      <vt:lpstr>Manduca sexta, the tobacco hornworm</vt:lpstr>
      <vt:lpstr>Hypothesis: “If tobacco hornworms respond to burns in a manner that resembles heat injury and related infection in humans, then these larvae should demonstrate similar responses to burn injuries with over-the-counter skin ointments when compared to responses that are observed in humans.”</vt:lpstr>
      <vt:lpstr>Over-the-counter skin treatments (plus honey).</vt:lpstr>
      <vt:lpstr>Procedure</vt:lpstr>
      <vt:lpstr>Results</vt:lpstr>
      <vt:lpstr>Discussion  No carcinogenic/mutagenic effects of topical coal tar application Both coal tar and cortisone may have immunosuppressive effects Honey needs further investigation as a preventative of skin infection Original hypothesis was supported </vt:lpstr>
      <vt:lpstr>Conclusions  Manduca sexta larvae can respond to burn treatments as would be expected in vertebrate vertebrate models. Advantages over current invertebrate  models that have been proposed. May also be a good candidate for  immunological research; presents  advantages for posing fewer ethical  constraints.</vt:lpstr>
      <vt:lpstr>References</vt:lpstr>
      <vt:lpstr>References (continued)</vt:lpstr>
      <vt:lpstr>References (continued)</vt:lpstr>
      <vt:lpstr>References (continued)</vt:lpstr>
      <vt:lpstr>References (continued)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Burn the Worm: Advancing a New Model for Skin Injury and Infection</dc:title>
  <cp:lastModifiedBy>Davita Wrone</cp:lastModifiedBy>
  <cp:revision>2</cp:revision>
  <dcterms:modified xsi:type="dcterms:W3CDTF">2023-03-13T01:59:10Z</dcterms:modified>
</cp:coreProperties>
</file>