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saveSubsetFonts="1" autoCompressPictures="0">
  <p:sldMasterIdLst>
    <p:sldMasterId id="2147483659" r:id="rId1"/>
  </p:sldMasterIdLst>
  <p:notesMasterIdLst>
    <p:notesMasterId r:id="rId15"/>
  </p:notesMasterIdLst>
  <p:sldIdLst>
    <p:sldId id="256" r:id="rId2"/>
    <p:sldId id="257" r:id="rId3"/>
    <p:sldId id="266" r:id="rId4"/>
    <p:sldId id="267" r:id="rId5"/>
    <p:sldId id="269" r:id="rId6"/>
    <p:sldId id="270" r:id="rId7"/>
    <p:sldId id="261" r:id="rId8"/>
    <p:sldId id="271" r:id="rId9"/>
    <p:sldId id="263" r:id="rId10"/>
    <p:sldId id="272" r:id="rId11"/>
    <p:sldId id="273" r:id="rId12"/>
    <p:sldId id="265" r:id="rId13"/>
    <p:sldId id="268"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00"/>
    <p:restoredTop sz="94649"/>
  </p:normalViewPr>
  <p:slideViewPr>
    <p:cSldViewPr snapToGrid="0">
      <p:cViewPr varScale="1">
        <p:scale>
          <a:sx n="112" d="100"/>
          <a:sy n="112" d="100"/>
        </p:scale>
        <p:origin x="200" y="5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fdaedc5a3e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fdaedc5a3e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1755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fdaedc5a3e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fdaedc5a3e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2712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00d6127fb7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00d6127fb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00d6127fb7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00d6127fb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5207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fdaedc5a3e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fdaedc5a3e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fdaedc5a3e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fdaedc5a3e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961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fdaedc5a3e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fdaedc5a3e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6509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fdaedc5a3e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fdaedc5a3e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6122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fdaedc5a3e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fdaedc5a3e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2688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00b6037d9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00b6037d9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fdaedc5a3e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fdaedc5a3e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2028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00d6127fb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00d6127fb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645475" y="2152350"/>
            <a:ext cx="8169000" cy="838800"/>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US" sz="3300" b="1" dirty="0">
                <a:latin typeface="Roboto" panose="02000000000000000000" pitchFamily="2" charset="0"/>
                <a:ea typeface="Roboto" panose="02000000000000000000" pitchFamily="2" charset="0"/>
                <a:cs typeface="Roboto" panose="02000000000000000000" pitchFamily="2" charset="0"/>
                <a:sym typeface="Times New Roman"/>
              </a:rPr>
              <a:t>Scrubs with bugs: cleaning, disinfecting, and foaming properties of soaps made with sustainable oils </a:t>
            </a:r>
            <a:endParaRPr lang="en-US" sz="7300" b="1" dirty="0">
              <a:latin typeface="Roboto" panose="02000000000000000000" pitchFamily="2" charset="0"/>
              <a:ea typeface="Roboto" panose="02000000000000000000" pitchFamily="2" charset="0"/>
              <a:cs typeface="Roboto" panose="02000000000000000000" pitchFamily="2" charset="0"/>
            </a:endParaRPr>
          </a:p>
        </p:txBody>
      </p:sp>
      <p:sp>
        <p:nvSpPr>
          <p:cNvPr id="68" name="Google Shape;68;p13"/>
          <p:cNvSpPr txBox="1">
            <a:spLocks noGrp="1"/>
          </p:cNvSpPr>
          <p:nvPr>
            <p:ph type="subTitle" idx="1"/>
          </p:nvPr>
        </p:nvSpPr>
        <p:spPr>
          <a:xfrm>
            <a:off x="618913" y="3142388"/>
            <a:ext cx="8222100" cy="4329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523"/>
              <a:buNone/>
            </a:pPr>
            <a:r>
              <a:rPr lang="en" sz="2500" dirty="0"/>
              <a:t>Daniela González</a:t>
            </a:r>
          </a:p>
          <a:p>
            <a:pPr marL="0" lvl="0" indent="0" algn="ctr" rtl="0">
              <a:lnSpc>
                <a:spcPct val="80000"/>
              </a:lnSpc>
              <a:spcBef>
                <a:spcPts val="0"/>
              </a:spcBef>
              <a:spcAft>
                <a:spcPts val="0"/>
              </a:spcAft>
              <a:buSzPts val="523"/>
              <a:buNone/>
            </a:pPr>
            <a:r>
              <a:rPr lang="en" sz="2500" dirty="0"/>
              <a:t>Princeton High School</a:t>
            </a:r>
            <a:endParaRPr sz="2500" dirty="0"/>
          </a:p>
          <a:p>
            <a:pPr marL="0" lvl="0" indent="0" algn="ctr" rtl="0">
              <a:lnSpc>
                <a:spcPct val="80000"/>
              </a:lnSpc>
              <a:spcBef>
                <a:spcPts val="0"/>
              </a:spcBef>
              <a:spcAft>
                <a:spcPts val="0"/>
              </a:spcAft>
              <a:buSzPts val="523"/>
              <a:buNone/>
            </a:pPr>
            <a:endParaRPr sz="2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500" dirty="0"/>
              <a:t>Discussion</a:t>
            </a:r>
            <a:endParaRPr sz="2500" dirty="0"/>
          </a:p>
        </p:txBody>
      </p:sp>
      <p:sp>
        <p:nvSpPr>
          <p:cNvPr id="74" name="Google Shape;74;p14"/>
          <p:cNvSpPr txBox="1">
            <a:spLocks noGrp="1"/>
          </p:cNvSpPr>
          <p:nvPr>
            <p:ph type="body" idx="4294967295"/>
          </p:nvPr>
        </p:nvSpPr>
        <p:spPr>
          <a:xfrm>
            <a:off x="3727619" y="879830"/>
            <a:ext cx="5160941" cy="355473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Soaps made from BSFL oil can perform at least equally to soaps based on palm oil on the measurement of bacteria removal</a:t>
            </a:r>
          </a:p>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Soaps made from BSFL oil may have additional antimicrobial properties due to the presence of antibiotic compounds (Zhang et al., 2022)</a:t>
            </a:r>
          </a:p>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Soaps made from BSFL oil are able to remove more grease than soaps based on palm oil or coconut oil, unless baking soda is added</a:t>
            </a:r>
          </a:p>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Soaps made from BSFL oil have a distinctive odor that some might find unpleasant, so further refining of this oil (possibly through steam distillation) is required (Son et al., 2020)</a:t>
            </a:r>
          </a:p>
        </p:txBody>
      </p:sp>
      <p:sp>
        <p:nvSpPr>
          <p:cNvPr id="2" name="Slide Number Placeholder 1">
            <a:extLst>
              <a:ext uri="{FF2B5EF4-FFF2-40B4-BE49-F238E27FC236}">
                <a16:creationId xmlns:a16="http://schemas.microsoft.com/office/drawing/2014/main" id="{A8D0E378-1AD4-849F-6749-B6D02DE83CB9}"/>
              </a:ext>
            </a:extLst>
          </p:cNvPr>
          <p:cNvSpPr>
            <a:spLocks noGrp="1"/>
          </p:cNvSpPr>
          <p:nvPr>
            <p:ph type="sldNum" idx="12"/>
          </p:nvPr>
        </p:nvSpPr>
        <p:spPr/>
        <p:txBody>
          <a:bodyPr>
            <a:noAutofit/>
          </a:bodyPr>
          <a:lstStyle/>
          <a:p>
            <a:pPr marL="0" lvl="0" indent="0" algn="r" rtl="0">
              <a:spcBef>
                <a:spcPts val="0"/>
              </a:spcBef>
              <a:spcAft>
                <a:spcPts val="0"/>
              </a:spcAft>
              <a:buNone/>
            </a:pPr>
            <a:fld id="{00000000-1234-1234-1234-123412341234}" type="slidenum">
              <a:rPr lang="en" sz="1400" b="1" smtClean="0">
                <a:solidFill>
                  <a:schemeClr val="bg2">
                    <a:lumMod val="50000"/>
                  </a:schemeClr>
                </a:solidFill>
              </a:rPr>
              <a:t>9</a:t>
            </a:fld>
            <a:endParaRPr lang="en" sz="1400" b="1" dirty="0">
              <a:solidFill>
                <a:schemeClr val="bg2">
                  <a:lumMod val="50000"/>
                </a:schemeClr>
              </a:solidFill>
            </a:endParaRPr>
          </a:p>
        </p:txBody>
      </p:sp>
      <p:pic>
        <p:nvPicPr>
          <p:cNvPr id="5" name="Picture 4" descr="A picture containing person, indoor&#10;&#10;Description automatically generated">
            <a:extLst>
              <a:ext uri="{FF2B5EF4-FFF2-40B4-BE49-F238E27FC236}">
                <a16:creationId xmlns:a16="http://schemas.microsoft.com/office/drawing/2014/main" id="{B54058E9-C6AC-D3A6-C12A-5BE3A6E9A676}"/>
              </a:ext>
            </a:extLst>
          </p:cNvPr>
          <p:cNvPicPr>
            <a:picLocks noChangeAspect="1"/>
          </p:cNvPicPr>
          <p:nvPr/>
        </p:nvPicPr>
        <p:blipFill rotWithShape="1">
          <a:blip r:embed="rId3"/>
          <a:srcRect l="4243" r="26755"/>
          <a:stretch/>
        </p:blipFill>
        <p:spPr>
          <a:xfrm>
            <a:off x="335450" y="879830"/>
            <a:ext cx="3310720" cy="3598533"/>
          </a:xfrm>
          <a:prstGeom prst="rect">
            <a:avLst/>
          </a:prstGeom>
        </p:spPr>
      </p:pic>
    </p:spTree>
    <p:extLst>
      <p:ext uri="{BB962C8B-B14F-4D97-AF65-F5344CB8AC3E}">
        <p14:creationId xmlns:p14="http://schemas.microsoft.com/office/powerpoint/2010/main" val="1935318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500" dirty="0"/>
              <a:t>Conclusion</a:t>
            </a:r>
            <a:endParaRPr sz="2500" dirty="0"/>
          </a:p>
        </p:txBody>
      </p:sp>
      <p:sp>
        <p:nvSpPr>
          <p:cNvPr id="74" name="Google Shape;74;p14"/>
          <p:cNvSpPr txBox="1">
            <a:spLocks noGrp="1"/>
          </p:cNvSpPr>
          <p:nvPr>
            <p:ph type="body" idx="4294967295"/>
          </p:nvPr>
        </p:nvSpPr>
        <p:spPr>
          <a:xfrm>
            <a:off x="3727619" y="879830"/>
            <a:ext cx="5160941" cy="355473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More metrics need to be measured, but it appears possible that an effective soap can be produced from oil extracted from black soldier fly larvae</a:t>
            </a:r>
          </a:p>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This soap, along with other products where palm oil could be replaced, would have two major benefits:</a:t>
            </a:r>
          </a:p>
          <a:p>
            <a:pPr lvl="1" indent="-349250">
              <a:lnSpc>
                <a:spcPct val="100000"/>
              </a:lnSpc>
              <a:spcAft>
                <a:spcPts val="1200"/>
              </a:spcAft>
              <a:buClr>
                <a:srgbClr val="000000"/>
              </a:buClr>
              <a:buSzPts val="1900"/>
              <a:buChar char="●"/>
            </a:pPr>
            <a:r>
              <a:rPr lang="en" sz="1600" dirty="0">
                <a:solidFill>
                  <a:srgbClr val="000000"/>
                </a:solidFill>
              </a:rPr>
              <a:t>Removing discarded food from the waste stream, where it will not produce greenhouse gases when buried in landfills</a:t>
            </a:r>
          </a:p>
          <a:p>
            <a:pPr lvl="1" indent="-349250">
              <a:lnSpc>
                <a:spcPct val="100000"/>
              </a:lnSpc>
              <a:spcAft>
                <a:spcPts val="1200"/>
              </a:spcAft>
              <a:buClr>
                <a:srgbClr val="000000"/>
              </a:buClr>
              <a:buSzPts val="1900"/>
              <a:buChar char="●"/>
            </a:pPr>
            <a:r>
              <a:rPr lang="en" sz="1600" dirty="0">
                <a:solidFill>
                  <a:srgbClr val="000000"/>
                </a:solidFill>
              </a:rPr>
              <a:t>Reduced demand for palm oil, which will result in less deforestation and preserve remaining biodiversity</a:t>
            </a:r>
          </a:p>
        </p:txBody>
      </p:sp>
      <p:sp>
        <p:nvSpPr>
          <p:cNvPr id="2" name="Slide Number Placeholder 1">
            <a:extLst>
              <a:ext uri="{FF2B5EF4-FFF2-40B4-BE49-F238E27FC236}">
                <a16:creationId xmlns:a16="http://schemas.microsoft.com/office/drawing/2014/main" id="{A8D0E378-1AD4-849F-6749-B6D02DE83CB9}"/>
              </a:ext>
            </a:extLst>
          </p:cNvPr>
          <p:cNvSpPr>
            <a:spLocks noGrp="1"/>
          </p:cNvSpPr>
          <p:nvPr>
            <p:ph type="sldNum" idx="12"/>
          </p:nvPr>
        </p:nvSpPr>
        <p:spPr/>
        <p:txBody>
          <a:bodyPr>
            <a:noAutofit/>
          </a:bodyPr>
          <a:lstStyle/>
          <a:p>
            <a:pPr marL="0" lvl="0" indent="0" algn="r" rtl="0">
              <a:spcBef>
                <a:spcPts val="0"/>
              </a:spcBef>
              <a:spcAft>
                <a:spcPts val="0"/>
              </a:spcAft>
              <a:buNone/>
            </a:pPr>
            <a:fld id="{00000000-1234-1234-1234-123412341234}" type="slidenum">
              <a:rPr lang="en" sz="1400" b="1" smtClean="0">
                <a:solidFill>
                  <a:schemeClr val="bg2">
                    <a:lumMod val="50000"/>
                  </a:schemeClr>
                </a:solidFill>
              </a:rPr>
              <a:t>10</a:t>
            </a:fld>
            <a:endParaRPr lang="en" sz="1400" b="1" dirty="0">
              <a:solidFill>
                <a:schemeClr val="bg2">
                  <a:lumMod val="50000"/>
                </a:schemeClr>
              </a:solidFill>
            </a:endParaRPr>
          </a:p>
        </p:txBody>
      </p:sp>
      <p:pic>
        <p:nvPicPr>
          <p:cNvPr id="4" name="Picture 3" descr="A picture containing floor, indoor&#10;&#10;Description automatically generated">
            <a:extLst>
              <a:ext uri="{FF2B5EF4-FFF2-40B4-BE49-F238E27FC236}">
                <a16:creationId xmlns:a16="http://schemas.microsoft.com/office/drawing/2014/main" id="{DF6DA3B5-85DC-592A-3D37-F92041E61FF4}"/>
              </a:ext>
            </a:extLst>
          </p:cNvPr>
          <p:cNvPicPr>
            <a:picLocks noChangeAspect="1"/>
          </p:cNvPicPr>
          <p:nvPr/>
        </p:nvPicPr>
        <p:blipFill>
          <a:blip r:embed="rId3"/>
          <a:stretch>
            <a:fillRect/>
          </a:stretch>
        </p:blipFill>
        <p:spPr>
          <a:xfrm>
            <a:off x="255440" y="879830"/>
            <a:ext cx="3554730" cy="3554730"/>
          </a:xfrm>
          <a:prstGeom prst="rect">
            <a:avLst/>
          </a:prstGeom>
        </p:spPr>
      </p:pic>
    </p:spTree>
    <p:extLst>
      <p:ext uri="{BB962C8B-B14F-4D97-AF65-F5344CB8AC3E}">
        <p14:creationId xmlns:p14="http://schemas.microsoft.com/office/powerpoint/2010/main" val="490116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200" dirty="0"/>
              <a:t>References</a:t>
            </a:r>
            <a:endParaRPr sz="2200" dirty="0"/>
          </a:p>
        </p:txBody>
      </p:sp>
      <p:sp>
        <p:nvSpPr>
          <p:cNvPr id="2" name="Slide Number Placeholder 1">
            <a:extLst>
              <a:ext uri="{FF2B5EF4-FFF2-40B4-BE49-F238E27FC236}">
                <a16:creationId xmlns:a16="http://schemas.microsoft.com/office/drawing/2014/main" id="{E8D8147C-A333-CD1F-996C-D92C931C9BD7}"/>
              </a:ext>
            </a:extLst>
          </p:cNvPr>
          <p:cNvSpPr>
            <a:spLocks noGrp="1"/>
          </p:cNvSpPr>
          <p:nvPr>
            <p:ph type="sldNum" idx="12"/>
          </p:nvPr>
        </p:nvSpPr>
        <p:spPr/>
        <p:txBody>
          <a:bodyPr>
            <a:noAutofit/>
          </a:bodyPr>
          <a:lstStyle/>
          <a:p>
            <a:pPr marL="0" lvl="0" indent="0" algn="r" rtl="0">
              <a:spcBef>
                <a:spcPts val="0"/>
              </a:spcBef>
              <a:spcAft>
                <a:spcPts val="0"/>
              </a:spcAft>
              <a:buNone/>
            </a:pPr>
            <a:fld id="{00000000-1234-1234-1234-123412341234}" type="slidenum">
              <a:rPr lang="en" sz="1400" b="1" smtClean="0">
                <a:solidFill>
                  <a:schemeClr val="bg2">
                    <a:lumMod val="50000"/>
                  </a:schemeClr>
                </a:solidFill>
              </a:rPr>
              <a:t>11</a:t>
            </a:fld>
            <a:endParaRPr lang="en" sz="1400" b="1" dirty="0">
              <a:solidFill>
                <a:schemeClr val="bg2">
                  <a:lumMod val="50000"/>
                </a:schemeClr>
              </a:solidFill>
            </a:endParaRPr>
          </a:p>
        </p:txBody>
      </p:sp>
      <p:sp>
        <p:nvSpPr>
          <p:cNvPr id="3" name="TextBox 2">
            <a:extLst>
              <a:ext uri="{FF2B5EF4-FFF2-40B4-BE49-F238E27FC236}">
                <a16:creationId xmlns:a16="http://schemas.microsoft.com/office/drawing/2014/main" id="{ED5F5621-649B-8CD9-E7AF-3CB65BBEABC8}"/>
              </a:ext>
            </a:extLst>
          </p:cNvPr>
          <p:cNvSpPr txBox="1"/>
          <p:nvPr/>
        </p:nvSpPr>
        <p:spPr>
          <a:xfrm>
            <a:off x="349616" y="750963"/>
            <a:ext cx="8323868" cy="4862870"/>
          </a:xfrm>
          <a:prstGeom prst="rect">
            <a:avLst/>
          </a:prstGeom>
          <a:noFill/>
        </p:spPr>
        <p:txBody>
          <a:bodyPr wrap="square" rtlCol="0">
            <a:spAutoFit/>
          </a:bodyPr>
          <a:lstStyle/>
          <a:p>
            <a:pPr marL="0" marR="0">
              <a:spcBef>
                <a:spcPts val="0"/>
              </a:spcBef>
              <a:spcAft>
                <a:spcPts val="0"/>
              </a:spcAft>
            </a:pPr>
            <a:r>
              <a:rPr lang="en-US" dirty="0" err="1">
                <a:solidFill>
                  <a:schemeClr val="bg2"/>
                </a:solidFill>
                <a:effectLst/>
                <a:latin typeface="TimesNewRomanPSMT"/>
                <a:ea typeface="Times New Roman" panose="02020603050405020304" pitchFamily="18" charset="0"/>
                <a:cs typeface="Times New Roman" panose="02020603050405020304" pitchFamily="18" charset="0"/>
              </a:rPr>
              <a:t>Cazzolla</a:t>
            </a:r>
            <a:r>
              <a:rPr lang="en-US" dirty="0">
                <a:solidFill>
                  <a:schemeClr val="bg2"/>
                </a:solidFill>
                <a:effectLst/>
                <a:latin typeface="TimesNewRomanPSMT"/>
                <a:ea typeface="Times New Roman" panose="02020603050405020304" pitchFamily="18" charset="0"/>
                <a:cs typeface="Times New Roman" panose="02020603050405020304" pitchFamily="18" charset="0"/>
              </a:rPr>
              <a:t> </a:t>
            </a:r>
            <a:r>
              <a:rPr lang="en-US" dirty="0" err="1">
                <a:solidFill>
                  <a:schemeClr val="bg2"/>
                </a:solidFill>
                <a:effectLst/>
                <a:latin typeface="TimesNewRomanPSMT"/>
                <a:ea typeface="Times New Roman" panose="02020603050405020304" pitchFamily="18" charset="0"/>
                <a:cs typeface="Times New Roman" panose="02020603050405020304" pitchFamily="18" charset="0"/>
              </a:rPr>
              <a:t>Gatti</a:t>
            </a:r>
            <a:r>
              <a:rPr lang="en-US" dirty="0">
                <a:solidFill>
                  <a:schemeClr val="bg2"/>
                </a:solidFill>
                <a:effectLst/>
                <a:latin typeface="TimesNewRomanPSMT"/>
                <a:ea typeface="Times New Roman" panose="02020603050405020304" pitchFamily="18" charset="0"/>
                <a:cs typeface="Times New Roman" panose="02020603050405020304" pitchFamily="18" charset="0"/>
              </a:rPr>
              <a:t>, R., Liang, J., </a:t>
            </a:r>
            <a:r>
              <a:rPr lang="en-US" dirty="0" err="1">
                <a:solidFill>
                  <a:schemeClr val="bg2"/>
                </a:solidFill>
                <a:effectLst/>
                <a:latin typeface="TimesNewRomanPSMT"/>
                <a:ea typeface="Times New Roman" panose="02020603050405020304" pitchFamily="18" charset="0"/>
                <a:cs typeface="Times New Roman" panose="02020603050405020304" pitchFamily="18" charset="0"/>
              </a:rPr>
              <a:t>Velichevskaya</a:t>
            </a:r>
            <a:r>
              <a:rPr lang="en-US" dirty="0">
                <a:solidFill>
                  <a:schemeClr val="bg2"/>
                </a:solidFill>
                <a:effectLst/>
                <a:latin typeface="TimesNewRomanPSMT"/>
                <a:ea typeface="Times New Roman" panose="02020603050405020304" pitchFamily="18" charset="0"/>
                <a:cs typeface="Times New Roman" panose="02020603050405020304" pitchFamily="18" charset="0"/>
              </a:rPr>
              <a:t>, A., &amp; Zhou, M. (2019). Sustainable palm oil may not be so </a:t>
            </a:r>
          </a:p>
          <a:p>
            <a:pPr marL="0" marR="0">
              <a:spcBef>
                <a:spcPts val="0"/>
              </a:spcBef>
              <a:spcAft>
                <a:spcPts val="0"/>
              </a:spcAft>
            </a:pPr>
            <a:r>
              <a:rPr lang="en-US" dirty="0">
                <a:solidFill>
                  <a:schemeClr val="bg2"/>
                </a:solidFill>
                <a:latin typeface="TimesNewRomanPSMT"/>
                <a:ea typeface="Times New Roman" panose="02020603050405020304" pitchFamily="18" charset="0"/>
                <a:cs typeface="Times New Roman" panose="02020603050405020304" pitchFamily="18" charset="0"/>
              </a:rPr>
              <a:t>	</a:t>
            </a:r>
            <a:r>
              <a:rPr lang="en-US" dirty="0">
                <a:solidFill>
                  <a:schemeClr val="bg2"/>
                </a:solidFill>
                <a:effectLst/>
                <a:latin typeface="TimesNewRomanPSMT"/>
                <a:ea typeface="Times New Roman" panose="02020603050405020304" pitchFamily="18" charset="0"/>
                <a:cs typeface="Times New Roman" panose="02020603050405020304" pitchFamily="18" charset="0"/>
              </a:rPr>
              <a:t>sustainable. </a:t>
            </a:r>
            <a:r>
              <a:rPr lang="en-US" i="1" dirty="0">
                <a:solidFill>
                  <a:schemeClr val="bg2"/>
                </a:solidFill>
                <a:effectLst/>
                <a:latin typeface="TimesNewRomanPS"/>
                <a:ea typeface="Times New Roman" panose="02020603050405020304" pitchFamily="18" charset="0"/>
                <a:cs typeface="Times New Roman" panose="02020603050405020304" pitchFamily="18" charset="0"/>
              </a:rPr>
              <a:t>The Science of the Total Environment</a:t>
            </a:r>
            <a:r>
              <a:rPr lang="en-US" dirty="0">
                <a:solidFill>
                  <a:schemeClr val="bg2"/>
                </a:solidFill>
                <a:effectLst/>
                <a:latin typeface="TimesNewRomanPSMT"/>
                <a:ea typeface="Times New Roman" panose="02020603050405020304" pitchFamily="18" charset="0"/>
                <a:cs typeface="Times New Roman" panose="02020603050405020304" pitchFamily="18" charset="0"/>
              </a:rPr>
              <a:t>, </a:t>
            </a:r>
            <a:r>
              <a:rPr lang="en-US" i="1" dirty="0">
                <a:solidFill>
                  <a:schemeClr val="bg2"/>
                </a:solidFill>
                <a:effectLst/>
                <a:latin typeface="TimesNewRomanPS"/>
                <a:ea typeface="Times New Roman" panose="02020603050405020304" pitchFamily="18" charset="0"/>
                <a:cs typeface="Times New Roman" panose="02020603050405020304" pitchFamily="18" charset="0"/>
              </a:rPr>
              <a:t>652</a:t>
            </a:r>
            <a:r>
              <a:rPr lang="en-US" dirty="0">
                <a:solidFill>
                  <a:schemeClr val="bg2"/>
                </a:solidFill>
                <a:effectLst/>
                <a:latin typeface="TimesNewRomanPSMT"/>
                <a:ea typeface="Times New Roman" panose="02020603050405020304" pitchFamily="18" charset="0"/>
                <a:cs typeface="Times New Roman" panose="02020603050405020304" pitchFamily="18" charset="0"/>
              </a:rPr>
              <a:t>, 48–51. 	https://</a:t>
            </a:r>
            <a:r>
              <a:rPr lang="en-US" dirty="0" err="1">
                <a:solidFill>
                  <a:schemeClr val="bg2"/>
                </a:solidFill>
                <a:effectLst/>
                <a:latin typeface="TimesNewRomanPSMT"/>
                <a:ea typeface="Times New Roman" panose="02020603050405020304" pitchFamily="18" charset="0"/>
                <a:cs typeface="Times New Roman" panose="02020603050405020304" pitchFamily="18" charset="0"/>
              </a:rPr>
              <a:t>doi.org</a:t>
            </a:r>
            <a:r>
              <a:rPr lang="en-US" dirty="0">
                <a:solidFill>
                  <a:schemeClr val="bg2"/>
                </a:solidFill>
                <a:effectLst/>
                <a:latin typeface="TimesNewRomanPSMT"/>
                <a:ea typeface="Times New Roman" panose="02020603050405020304" pitchFamily="18" charset="0"/>
                <a:cs typeface="Times New Roman" panose="02020603050405020304" pitchFamily="18" charset="0"/>
              </a:rPr>
              <a:t>/10.1016/j.scitotenv.2018.10.222 </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Jagdish (2019). Hybrid coconut cultivation, yield, varieties for profit. Retrieved from 	https://</a:t>
            </a:r>
            <a:r>
              <a:rPr lang="en-US"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www.agrifarming.in</a:t>
            </a:r>
            <a:r>
              <a:rPr lang="en-US"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/hybrid-coconut-cultivation-yield-varieties-for-profit </a:t>
            </a:r>
            <a:endParaRPr lang="en-US"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err="1">
                <a:solidFill>
                  <a:schemeClr val="bg2"/>
                </a:solidFill>
                <a:effectLst/>
                <a:latin typeface="TimesNewRomanPSMT"/>
                <a:ea typeface="Times New Roman" panose="02020603050405020304" pitchFamily="18" charset="0"/>
                <a:cs typeface="Times New Roman" panose="02020603050405020304" pitchFamily="18" charset="0"/>
              </a:rPr>
              <a:t>Jimeno</a:t>
            </a:r>
            <a:r>
              <a:rPr lang="en-US" dirty="0">
                <a:solidFill>
                  <a:schemeClr val="bg2"/>
                </a:solidFill>
                <a:effectLst/>
                <a:latin typeface="TimesNewRomanPSMT"/>
                <a:ea typeface="Times New Roman" panose="02020603050405020304" pitchFamily="18" charset="0"/>
                <a:cs typeface="Times New Roman" panose="02020603050405020304" pitchFamily="18" charset="0"/>
              </a:rPr>
              <a:t>, V., </a:t>
            </a:r>
            <a:r>
              <a:rPr lang="en-US" dirty="0" err="1">
                <a:solidFill>
                  <a:schemeClr val="bg2"/>
                </a:solidFill>
                <a:effectLst/>
                <a:latin typeface="TimesNewRomanPSMT"/>
                <a:ea typeface="Times New Roman" panose="02020603050405020304" pitchFamily="18" charset="0"/>
                <a:cs typeface="Times New Roman" panose="02020603050405020304" pitchFamily="18" charset="0"/>
              </a:rPr>
              <a:t>Quilez</a:t>
            </a:r>
            <a:r>
              <a:rPr lang="en-US" dirty="0">
                <a:solidFill>
                  <a:schemeClr val="bg2"/>
                </a:solidFill>
                <a:effectLst/>
                <a:latin typeface="TimesNewRomanPSMT"/>
                <a:ea typeface="Times New Roman" panose="02020603050405020304" pitchFamily="18" charset="0"/>
                <a:cs typeface="Times New Roman" panose="02020603050405020304" pitchFamily="18" charset="0"/>
              </a:rPr>
              <a:t>, J., </a:t>
            </a:r>
            <a:r>
              <a:rPr lang="en-US" dirty="0" err="1">
                <a:solidFill>
                  <a:schemeClr val="bg2"/>
                </a:solidFill>
                <a:effectLst/>
                <a:latin typeface="TimesNewRomanPSMT"/>
                <a:ea typeface="Times New Roman" panose="02020603050405020304" pitchFamily="18" charset="0"/>
                <a:cs typeface="Times New Roman" panose="02020603050405020304" pitchFamily="18" charset="0"/>
              </a:rPr>
              <a:t>Anadón</a:t>
            </a:r>
            <a:r>
              <a:rPr lang="en-US" dirty="0">
                <a:solidFill>
                  <a:schemeClr val="bg2"/>
                </a:solidFill>
                <a:effectLst/>
                <a:latin typeface="TimesNewRomanPSMT"/>
                <a:ea typeface="Times New Roman" panose="02020603050405020304" pitchFamily="18" charset="0"/>
                <a:cs typeface="Times New Roman" panose="02020603050405020304" pitchFamily="18" charset="0"/>
              </a:rPr>
              <a:t>, A., &amp; </a:t>
            </a:r>
            <a:r>
              <a:rPr lang="en-US" dirty="0" err="1">
                <a:solidFill>
                  <a:schemeClr val="bg2"/>
                </a:solidFill>
                <a:effectLst/>
                <a:latin typeface="TimesNewRomanPSMT"/>
                <a:ea typeface="Times New Roman" panose="02020603050405020304" pitchFamily="18" charset="0"/>
                <a:cs typeface="Times New Roman" panose="02020603050405020304" pitchFamily="18" charset="0"/>
              </a:rPr>
              <a:t>González-Gross</a:t>
            </a:r>
            <a:r>
              <a:rPr lang="en-US" dirty="0">
                <a:solidFill>
                  <a:schemeClr val="bg2"/>
                </a:solidFill>
                <a:effectLst/>
                <a:latin typeface="TimesNewRomanPSMT"/>
                <a:ea typeface="Times New Roman" panose="02020603050405020304" pitchFamily="18" charset="0"/>
                <a:cs typeface="Times New Roman" panose="02020603050405020304" pitchFamily="18" charset="0"/>
              </a:rPr>
              <a:t>, M. (2019). Palm oil on the </a:t>
            </a:r>
            <a:r>
              <a:rPr lang="en-US" dirty="0">
                <a:solidFill>
                  <a:schemeClr val="bg2"/>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chemeClr val="bg2"/>
                </a:solidFill>
                <a:effectLst/>
                <a:latin typeface="TimesNewRomanPSMT"/>
                <a:ea typeface="Times New Roman" panose="02020603050405020304" pitchFamily="18" charset="0"/>
                <a:cs typeface="Times New Roman" panose="02020603050405020304" pitchFamily="18" charset="0"/>
              </a:rPr>
              <a:t>edge. </a:t>
            </a:r>
            <a:r>
              <a:rPr lang="en-US" i="1" dirty="0">
                <a:solidFill>
                  <a:schemeClr val="bg2"/>
                </a:solidFill>
                <a:effectLst/>
                <a:latin typeface="TimesNewRomanPS"/>
                <a:ea typeface="Times New Roman" panose="02020603050405020304" pitchFamily="18" charset="0"/>
                <a:cs typeface="Times New Roman" panose="02020603050405020304" pitchFamily="18" charset="0"/>
              </a:rPr>
              <a:t>Nutrients</a:t>
            </a:r>
            <a:r>
              <a:rPr lang="en-US" dirty="0">
                <a:solidFill>
                  <a:schemeClr val="bg2"/>
                </a:solidFill>
                <a:effectLst/>
                <a:latin typeface="TimesNewRomanPSMT"/>
                <a:ea typeface="Times New Roman" panose="02020603050405020304" pitchFamily="18" charset="0"/>
                <a:cs typeface="Times New Roman" panose="02020603050405020304" pitchFamily="18" charset="0"/>
              </a:rPr>
              <a:t>, </a:t>
            </a:r>
            <a:r>
              <a:rPr lang="en-US" i="1" dirty="0">
                <a:solidFill>
                  <a:schemeClr val="bg2"/>
                </a:solidFill>
                <a:effectLst/>
                <a:latin typeface="TimesNewRomanPS"/>
                <a:ea typeface="Times New Roman" panose="02020603050405020304" pitchFamily="18" charset="0"/>
                <a:cs typeface="Times New Roman" panose="02020603050405020304" pitchFamily="18" charset="0"/>
              </a:rPr>
              <a:t>11</a:t>
            </a:r>
            <a:r>
              <a:rPr lang="en-US" dirty="0">
                <a:solidFill>
                  <a:schemeClr val="bg2"/>
                </a:solidFill>
                <a:effectLst/>
                <a:latin typeface="TimesNewRomanPSMT"/>
                <a:ea typeface="Times New Roman" panose="02020603050405020304" pitchFamily="18" charset="0"/>
                <a:cs typeface="Times New Roman" panose="02020603050405020304" pitchFamily="18" charset="0"/>
              </a:rPr>
              <a:t>(9), 2008. 	https://</a:t>
            </a:r>
            <a:r>
              <a:rPr lang="en-US" dirty="0" err="1">
                <a:solidFill>
                  <a:schemeClr val="bg2"/>
                </a:solidFill>
                <a:effectLst/>
                <a:latin typeface="TimesNewRomanPSMT"/>
                <a:ea typeface="Times New Roman" panose="02020603050405020304" pitchFamily="18" charset="0"/>
                <a:cs typeface="Times New Roman" panose="02020603050405020304" pitchFamily="18" charset="0"/>
              </a:rPr>
              <a:t>doi.org</a:t>
            </a:r>
            <a:r>
              <a:rPr lang="en-US" dirty="0">
                <a:solidFill>
                  <a:schemeClr val="bg2"/>
                </a:solidFill>
                <a:effectLst/>
                <a:latin typeface="TimesNewRomanPSMT"/>
                <a:ea typeface="Times New Roman" panose="02020603050405020304" pitchFamily="18" charset="0"/>
                <a:cs typeface="Times New Roman" panose="02020603050405020304" pitchFamily="18" charset="0"/>
              </a:rPr>
              <a:t>/10.3390/nu11092008</a:t>
            </a:r>
          </a:p>
          <a:p>
            <a:pPr marL="0" marR="0">
              <a:spcBef>
                <a:spcPts val="0"/>
              </a:spcBef>
              <a:spcAft>
                <a:spcPts val="0"/>
              </a:spcAft>
            </a:pPr>
            <a:r>
              <a:rPr lang="en-US" dirty="0">
                <a:solidFill>
                  <a:schemeClr val="bg2"/>
                </a:solidFill>
                <a:effectLst/>
                <a:latin typeface="TimesNewRomanPSMT"/>
                <a:ea typeface="Times New Roman" panose="02020603050405020304" pitchFamily="18" charset="0"/>
                <a:cs typeface="Times New Roman" panose="02020603050405020304" pitchFamily="18" charset="0"/>
              </a:rPr>
              <a:t>Kim, Y. B., Kim, D. H., </a:t>
            </a:r>
            <a:r>
              <a:rPr lang="en-US" dirty="0" err="1">
                <a:solidFill>
                  <a:schemeClr val="bg2"/>
                </a:solidFill>
                <a:effectLst/>
                <a:latin typeface="TimesNewRomanPSMT"/>
                <a:ea typeface="Times New Roman" panose="02020603050405020304" pitchFamily="18" charset="0"/>
                <a:cs typeface="Times New Roman" panose="02020603050405020304" pitchFamily="18" charset="0"/>
              </a:rPr>
              <a:t>Jeong</a:t>
            </a:r>
            <a:r>
              <a:rPr lang="en-US" dirty="0">
                <a:solidFill>
                  <a:schemeClr val="bg2"/>
                </a:solidFill>
                <a:effectLst/>
                <a:latin typeface="TimesNewRomanPSMT"/>
                <a:ea typeface="Times New Roman" panose="02020603050405020304" pitchFamily="18" charset="0"/>
                <a:cs typeface="Times New Roman" panose="02020603050405020304" pitchFamily="18" charset="0"/>
              </a:rPr>
              <a:t>, S. B., Lee, J. W., Kim, T. H., Lee, H. G., &amp; Lee, K. W. (2020). Black soldier fly 	larvae oil as an alternative fat source in broiler nutrition. </a:t>
            </a:r>
            <a:r>
              <a:rPr lang="en-US" i="1" dirty="0">
                <a:solidFill>
                  <a:schemeClr val="bg2"/>
                </a:solidFill>
                <a:effectLst/>
                <a:latin typeface="TimesNewRomanPS"/>
                <a:ea typeface="Times New Roman" panose="02020603050405020304" pitchFamily="18" charset="0"/>
                <a:cs typeface="Times New Roman" panose="02020603050405020304" pitchFamily="18" charset="0"/>
              </a:rPr>
              <a:t>Poultry Science</a:t>
            </a:r>
            <a:r>
              <a:rPr lang="en-US" dirty="0">
                <a:solidFill>
                  <a:schemeClr val="bg2"/>
                </a:solidFill>
                <a:effectLst/>
                <a:latin typeface="TimesNewRomanPSMT"/>
                <a:ea typeface="Times New Roman" panose="02020603050405020304" pitchFamily="18" charset="0"/>
                <a:cs typeface="Times New Roman" panose="02020603050405020304" pitchFamily="18" charset="0"/>
              </a:rPr>
              <a:t>, </a:t>
            </a:r>
            <a:r>
              <a:rPr lang="en-US" i="1" dirty="0">
                <a:solidFill>
                  <a:schemeClr val="bg2"/>
                </a:solidFill>
                <a:effectLst/>
                <a:latin typeface="TimesNewRomanPS"/>
                <a:ea typeface="Times New Roman" panose="02020603050405020304" pitchFamily="18" charset="0"/>
                <a:cs typeface="Times New Roman" panose="02020603050405020304" pitchFamily="18" charset="0"/>
              </a:rPr>
              <a:t>99</a:t>
            </a:r>
            <a:r>
              <a:rPr lang="en-US" dirty="0">
                <a:solidFill>
                  <a:schemeClr val="bg2"/>
                </a:solidFill>
                <a:effectLst/>
                <a:latin typeface="TimesNewRomanPSMT"/>
                <a:ea typeface="Times New Roman" panose="02020603050405020304" pitchFamily="18" charset="0"/>
                <a:cs typeface="Times New Roman" panose="02020603050405020304" pitchFamily="18" charset="0"/>
              </a:rPr>
              <a:t>(6), 3133–3143. 	https://</a:t>
            </a:r>
            <a:r>
              <a:rPr lang="en-US" dirty="0" err="1">
                <a:solidFill>
                  <a:schemeClr val="bg2"/>
                </a:solidFill>
                <a:effectLst/>
                <a:latin typeface="TimesNewRomanPSMT"/>
                <a:ea typeface="Times New Roman" panose="02020603050405020304" pitchFamily="18" charset="0"/>
                <a:cs typeface="Times New Roman" panose="02020603050405020304" pitchFamily="18" charset="0"/>
              </a:rPr>
              <a:t>doi.org</a:t>
            </a:r>
            <a:r>
              <a:rPr lang="en-US" dirty="0">
                <a:solidFill>
                  <a:schemeClr val="bg2"/>
                </a:solidFill>
                <a:effectLst/>
                <a:latin typeface="TimesNewRomanPSMT"/>
                <a:ea typeface="Times New Roman" panose="02020603050405020304" pitchFamily="18" charset="0"/>
                <a:cs typeface="Times New Roman" panose="02020603050405020304" pitchFamily="18" charset="0"/>
              </a:rPr>
              <a:t>/10.1016/j.psj.2020.01.018 </a:t>
            </a:r>
          </a:p>
          <a:p>
            <a:pPr marL="0" marR="0">
              <a:spcBef>
                <a:spcPts val="0"/>
              </a:spcBef>
              <a:spcAft>
                <a:spcPts val="0"/>
              </a:spcAft>
            </a:pPr>
            <a:r>
              <a:rPr lang="en-US" dirty="0">
                <a:solidFill>
                  <a:schemeClr val="bg2"/>
                </a:solidFill>
                <a:effectLst/>
                <a:latin typeface="TimesNewRomanPSMT"/>
                <a:ea typeface="Times New Roman" panose="02020603050405020304" pitchFamily="18" charset="0"/>
                <a:cs typeface="Times New Roman" panose="02020603050405020304" pitchFamily="18" charset="0"/>
              </a:rPr>
              <a:t>Murphy, D. J., Goggin, K., &amp; Paterson, R. (2021). Oil palm in the 2020s and beyond: challenges and solutions. 	</a:t>
            </a:r>
            <a:r>
              <a:rPr lang="en-US" i="1" dirty="0">
                <a:solidFill>
                  <a:schemeClr val="bg2"/>
                </a:solidFill>
                <a:effectLst/>
                <a:latin typeface="TimesNewRomanPS"/>
                <a:ea typeface="Times New Roman" panose="02020603050405020304" pitchFamily="18" charset="0"/>
                <a:cs typeface="Times New Roman" panose="02020603050405020304" pitchFamily="18" charset="0"/>
              </a:rPr>
              <a:t>CABI Agriculture and Bioscience</a:t>
            </a:r>
            <a:r>
              <a:rPr lang="en-US" dirty="0">
                <a:solidFill>
                  <a:schemeClr val="bg2"/>
                </a:solidFill>
                <a:effectLst/>
                <a:latin typeface="TimesNewRomanPSMT"/>
                <a:ea typeface="Times New Roman" panose="02020603050405020304" pitchFamily="18" charset="0"/>
                <a:cs typeface="Times New Roman" panose="02020603050405020304" pitchFamily="18" charset="0"/>
              </a:rPr>
              <a:t>, </a:t>
            </a:r>
            <a:r>
              <a:rPr lang="en-US" i="1" dirty="0">
                <a:solidFill>
                  <a:schemeClr val="bg2"/>
                </a:solidFill>
                <a:effectLst/>
                <a:latin typeface="TimesNewRomanPS"/>
                <a:ea typeface="Times New Roman" panose="02020603050405020304" pitchFamily="18" charset="0"/>
                <a:cs typeface="Times New Roman" panose="02020603050405020304" pitchFamily="18" charset="0"/>
              </a:rPr>
              <a:t>2</a:t>
            </a:r>
            <a:r>
              <a:rPr lang="en-US" dirty="0">
                <a:solidFill>
                  <a:schemeClr val="bg2"/>
                </a:solidFill>
                <a:effectLst/>
                <a:latin typeface="TimesNewRomanPSMT"/>
                <a:ea typeface="Times New Roman" panose="02020603050405020304" pitchFamily="18" charset="0"/>
                <a:cs typeface="Times New Roman" panose="02020603050405020304" pitchFamily="18" charset="0"/>
              </a:rPr>
              <a:t>(1), 39. https://doi.org/10.1186/s43170-021-00058-3</a:t>
            </a:r>
          </a:p>
          <a:p>
            <a:pPr marL="0" marR="0">
              <a:spcBef>
                <a:spcPts val="0"/>
              </a:spcBef>
              <a:spcAft>
                <a:spcPts val="0"/>
              </a:spcAft>
            </a:pPr>
            <a:r>
              <a:rPr lang="en-US"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Paterson, R. R. M., &amp; Lima, N. (2017). Climate change affecting oil palm agronomy, and oil palm cultivation 	increasing climate change, require amelioration. </a:t>
            </a:r>
            <a:r>
              <a:rPr lang="en-US" i="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Ecology and Evolution</a:t>
            </a:r>
            <a:r>
              <a:rPr lang="en-US"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8</a:t>
            </a:r>
            <a:r>
              <a:rPr lang="en-US"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(1), 452–461. 	https://doi.org/10.1002/ece3.3610</a:t>
            </a:r>
          </a:p>
          <a:p>
            <a:r>
              <a:rPr lang="en-US"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Ramli, U. S., Tahir, N. I., </a:t>
            </a:r>
            <a:r>
              <a:rPr lang="en-US"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Rozali</a:t>
            </a:r>
            <a:r>
              <a:rPr lang="en-US"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N. L., Othman, A., Muhammad, N. H., Muhammad</a:t>
            </a:r>
            <a:r>
              <a:rPr lang="en-US" dirty="0">
                <a:solidFill>
                  <a:schemeClr val="bg2"/>
                </a:solidFill>
                <a:effectLst/>
                <a:latin typeface="TimesNewRomanPSMT"/>
                <a:ea typeface="Times New Roman" panose="02020603050405020304" pitchFamily="18" charset="0"/>
                <a:cs typeface="Times New Roman" panose="02020603050405020304" pitchFamily="18" charset="0"/>
              </a:rPr>
              <a:t>, S. A., </a:t>
            </a:r>
            <a:r>
              <a:rPr lang="en-US" dirty="0" err="1">
                <a:solidFill>
                  <a:schemeClr val="bg2"/>
                </a:solidFill>
                <a:effectLst/>
                <a:latin typeface="TimesNewRomanPSMT"/>
                <a:ea typeface="Times New Roman" panose="02020603050405020304" pitchFamily="18" charset="0"/>
                <a:cs typeface="Times New Roman" panose="02020603050405020304" pitchFamily="18" charset="0"/>
              </a:rPr>
              <a:t>Tarmizi</a:t>
            </a:r>
            <a:r>
              <a:rPr lang="en-US" dirty="0">
                <a:solidFill>
                  <a:schemeClr val="bg2"/>
                </a:solidFill>
                <a:effectLst/>
                <a:latin typeface="TimesNewRomanPSMT"/>
                <a:ea typeface="Times New Roman" panose="02020603050405020304" pitchFamily="18" charset="0"/>
                <a:cs typeface="Times New Roman" panose="02020603050405020304" pitchFamily="18" charset="0"/>
              </a:rPr>
              <a:t>, A., Hashim, 	N., </a:t>
            </a:r>
            <a:r>
              <a:rPr lang="en-US" dirty="0" err="1">
                <a:solidFill>
                  <a:schemeClr val="bg2"/>
                </a:solidFill>
                <a:effectLst/>
                <a:latin typeface="TimesNewRomanPSMT"/>
                <a:ea typeface="Times New Roman" panose="02020603050405020304" pitchFamily="18" charset="0"/>
                <a:cs typeface="Times New Roman" panose="02020603050405020304" pitchFamily="18" charset="0"/>
              </a:rPr>
              <a:t>Sambanthamurthi</a:t>
            </a:r>
            <a:r>
              <a:rPr lang="en-US" dirty="0">
                <a:solidFill>
                  <a:schemeClr val="bg2"/>
                </a:solidFill>
                <a:effectLst/>
                <a:latin typeface="TimesNewRomanPSMT"/>
                <a:ea typeface="Times New Roman" panose="02020603050405020304" pitchFamily="18" charset="0"/>
                <a:cs typeface="Times New Roman" panose="02020603050405020304" pitchFamily="18" charset="0"/>
              </a:rPr>
              <a:t>, R., Singh, R., </a:t>
            </a:r>
            <a:r>
              <a:rPr lang="en-US" dirty="0" err="1">
                <a:solidFill>
                  <a:schemeClr val="bg2"/>
                </a:solidFill>
                <a:effectLst/>
                <a:latin typeface="TimesNewRomanPSMT"/>
                <a:ea typeface="Times New Roman" panose="02020603050405020304" pitchFamily="18" charset="0"/>
                <a:cs typeface="Times New Roman" panose="02020603050405020304" pitchFamily="18" charset="0"/>
              </a:rPr>
              <a:t>Manaf</a:t>
            </a:r>
            <a:r>
              <a:rPr lang="en-US" dirty="0">
                <a:solidFill>
                  <a:schemeClr val="bg2"/>
                </a:solidFill>
                <a:effectLst/>
                <a:latin typeface="TimesNewRomanPSMT"/>
                <a:ea typeface="Times New Roman" panose="02020603050405020304" pitchFamily="18" charset="0"/>
                <a:cs typeface="Times New Roman" panose="02020603050405020304" pitchFamily="18" charset="0"/>
              </a:rPr>
              <a:t>, M., &amp; </a:t>
            </a:r>
            <a:r>
              <a:rPr lang="en-US" dirty="0" err="1">
                <a:solidFill>
                  <a:schemeClr val="bg2"/>
                </a:solidFill>
                <a:effectLst/>
                <a:latin typeface="TimesNewRomanPSMT"/>
                <a:ea typeface="Times New Roman" panose="02020603050405020304" pitchFamily="18" charset="0"/>
                <a:cs typeface="Times New Roman" panose="02020603050405020304" pitchFamily="18" charset="0"/>
              </a:rPr>
              <a:t>Parveez</a:t>
            </a:r>
            <a:r>
              <a:rPr lang="en-US" dirty="0">
                <a:solidFill>
                  <a:schemeClr val="bg2"/>
                </a:solidFill>
                <a:effectLst/>
                <a:latin typeface="TimesNewRomanPSMT"/>
                <a:ea typeface="Times New Roman" panose="02020603050405020304" pitchFamily="18" charset="0"/>
                <a:cs typeface="Times New Roman" panose="02020603050405020304" pitchFamily="18" charset="0"/>
              </a:rPr>
              <a:t>, G. (2020). Sustainable palm oil: the role 	of screening and advanced analytical techniques for geographical traceability and authenticity 	verification. </a:t>
            </a:r>
            <a:r>
              <a:rPr lang="en-US" i="1" dirty="0">
                <a:solidFill>
                  <a:schemeClr val="bg2"/>
                </a:solidFill>
                <a:effectLst/>
                <a:latin typeface="TimesNewRomanPS"/>
                <a:ea typeface="Times New Roman" panose="02020603050405020304" pitchFamily="18" charset="0"/>
                <a:cs typeface="Times New Roman" panose="02020603050405020304" pitchFamily="18" charset="0"/>
              </a:rPr>
              <a:t>Molecules</a:t>
            </a:r>
            <a:r>
              <a:rPr lang="en-US" dirty="0">
                <a:solidFill>
                  <a:schemeClr val="bg2"/>
                </a:solidFill>
                <a:effectLst/>
                <a:latin typeface="TimesNewRomanPSMT"/>
                <a:ea typeface="Times New Roman" panose="02020603050405020304" pitchFamily="18" charset="0"/>
                <a:cs typeface="Times New Roman" panose="02020603050405020304" pitchFamily="18" charset="0"/>
              </a:rPr>
              <a:t>, </a:t>
            </a:r>
            <a:r>
              <a:rPr lang="en-US" i="1" dirty="0">
                <a:solidFill>
                  <a:schemeClr val="bg2"/>
                </a:solidFill>
                <a:effectLst/>
                <a:latin typeface="TimesNewRomanPS"/>
                <a:ea typeface="Times New Roman" panose="02020603050405020304" pitchFamily="18" charset="0"/>
                <a:cs typeface="Times New Roman" panose="02020603050405020304" pitchFamily="18" charset="0"/>
              </a:rPr>
              <a:t>25</a:t>
            </a:r>
            <a:r>
              <a:rPr lang="en-US" dirty="0">
                <a:solidFill>
                  <a:schemeClr val="bg2"/>
                </a:solidFill>
                <a:effectLst/>
                <a:latin typeface="TimesNewRomanPSMT"/>
                <a:ea typeface="Times New Roman" panose="02020603050405020304" pitchFamily="18" charset="0"/>
                <a:cs typeface="Times New Roman" panose="02020603050405020304" pitchFamily="18" charset="0"/>
              </a:rPr>
              <a:t>(12), 2927. https://doi.org/10.3390/molecules25122927</a:t>
            </a:r>
          </a:p>
          <a:p>
            <a:pPr marL="0" marR="0">
              <a:spcBef>
                <a:spcPts val="0"/>
              </a:spcBef>
              <a:spcAft>
                <a:spcPts val="0"/>
              </a:spcAft>
            </a:pPr>
            <a:endParaRPr lang="en-US"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200" dirty="0"/>
              <a:t>References</a:t>
            </a:r>
            <a:endParaRPr sz="2200" dirty="0"/>
          </a:p>
        </p:txBody>
      </p:sp>
      <p:sp>
        <p:nvSpPr>
          <p:cNvPr id="2" name="Slide Number Placeholder 1">
            <a:extLst>
              <a:ext uri="{FF2B5EF4-FFF2-40B4-BE49-F238E27FC236}">
                <a16:creationId xmlns:a16="http://schemas.microsoft.com/office/drawing/2014/main" id="{E8D8147C-A333-CD1F-996C-D92C931C9BD7}"/>
              </a:ext>
            </a:extLst>
          </p:cNvPr>
          <p:cNvSpPr>
            <a:spLocks noGrp="1"/>
          </p:cNvSpPr>
          <p:nvPr>
            <p:ph type="sldNum" idx="12"/>
          </p:nvPr>
        </p:nvSpPr>
        <p:spPr/>
        <p:txBody>
          <a:bodyPr>
            <a:noAutofit/>
          </a:bodyPr>
          <a:lstStyle/>
          <a:p>
            <a:pPr marL="0" lvl="0" indent="0" algn="r" rtl="0">
              <a:spcBef>
                <a:spcPts val="0"/>
              </a:spcBef>
              <a:spcAft>
                <a:spcPts val="0"/>
              </a:spcAft>
              <a:buNone/>
            </a:pPr>
            <a:fld id="{00000000-1234-1234-1234-123412341234}" type="slidenum">
              <a:rPr lang="en" sz="1400" b="1" smtClean="0">
                <a:solidFill>
                  <a:schemeClr val="bg2">
                    <a:lumMod val="50000"/>
                  </a:schemeClr>
                </a:solidFill>
              </a:rPr>
              <a:t>12</a:t>
            </a:fld>
            <a:endParaRPr lang="en" sz="1400" b="1" dirty="0">
              <a:solidFill>
                <a:schemeClr val="bg2">
                  <a:lumMod val="50000"/>
                </a:schemeClr>
              </a:solidFill>
            </a:endParaRPr>
          </a:p>
        </p:txBody>
      </p:sp>
      <p:sp>
        <p:nvSpPr>
          <p:cNvPr id="3" name="TextBox 2">
            <a:extLst>
              <a:ext uri="{FF2B5EF4-FFF2-40B4-BE49-F238E27FC236}">
                <a16:creationId xmlns:a16="http://schemas.microsoft.com/office/drawing/2014/main" id="{ED5F5621-649B-8CD9-E7AF-3CB65BBEABC8}"/>
              </a:ext>
            </a:extLst>
          </p:cNvPr>
          <p:cNvSpPr txBox="1"/>
          <p:nvPr/>
        </p:nvSpPr>
        <p:spPr>
          <a:xfrm>
            <a:off x="199673" y="725945"/>
            <a:ext cx="8323868" cy="2893100"/>
          </a:xfrm>
          <a:prstGeom prst="rect">
            <a:avLst/>
          </a:prstGeom>
          <a:noFill/>
        </p:spPr>
        <p:txBody>
          <a:bodyPr wrap="square" rtlCol="0">
            <a:spAutoFit/>
          </a:bodyPr>
          <a:lstStyle/>
          <a:p>
            <a:pPr marL="0" marR="0">
              <a:spcBef>
                <a:spcPts val="0"/>
              </a:spcBef>
              <a:spcAft>
                <a:spcPts val="0"/>
              </a:spcAft>
            </a:pPr>
            <a:r>
              <a:rPr lang="en-US" dirty="0" err="1">
                <a:solidFill>
                  <a:schemeClr val="bg2"/>
                </a:solidFill>
                <a:effectLst/>
                <a:latin typeface="TimesNewRomanPSMT"/>
                <a:ea typeface="Times New Roman" panose="02020603050405020304" pitchFamily="18" charset="0"/>
                <a:cs typeface="Times New Roman" panose="02020603050405020304" pitchFamily="18" charset="0"/>
              </a:rPr>
              <a:t>Rochmyaningsih</a:t>
            </a:r>
            <a:r>
              <a:rPr lang="en-US" dirty="0">
                <a:solidFill>
                  <a:schemeClr val="bg2"/>
                </a:solidFill>
                <a:effectLst/>
                <a:latin typeface="TimesNewRomanPSMT"/>
                <a:ea typeface="Times New Roman" panose="02020603050405020304" pitchFamily="18" charset="0"/>
                <a:cs typeface="Times New Roman" panose="02020603050405020304" pitchFamily="18" charset="0"/>
              </a:rPr>
              <a:t>, D. (2020, July 17). Claim that coconut oil is worse for biodiversity than palm oil sparks furious 	debate. Retrieved from https://www.science.org/article/claim-coconut-oil-worse-biodiversity-palm-	oil-sparks-furious-debate </a:t>
            </a:r>
          </a:p>
          <a:p>
            <a:pPr marL="0" marR="0">
              <a:spcBef>
                <a:spcPts val="0"/>
              </a:spcBef>
              <a:spcAft>
                <a:spcPts val="0"/>
              </a:spcAft>
            </a:pPr>
            <a:r>
              <a:rPr lang="en-US" dirty="0">
                <a:solidFill>
                  <a:schemeClr val="bg2"/>
                </a:solidFill>
                <a:effectLst/>
                <a:latin typeface="TimesNewRomanPSMT"/>
                <a:ea typeface="Times New Roman" panose="02020603050405020304" pitchFamily="18" charset="0"/>
                <a:cs typeface="Times New Roman" panose="02020603050405020304" pitchFamily="18" charset="0"/>
              </a:rPr>
              <a:t>Son, Y. J., Choi, S. Y., Hwang, I. K., </a:t>
            </a:r>
            <a:r>
              <a:rPr lang="en-US" dirty="0" err="1">
                <a:solidFill>
                  <a:schemeClr val="bg2"/>
                </a:solidFill>
                <a:effectLst/>
                <a:latin typeface="TimesNewRomanPSMT"/>
                <a:ea typeface="Times New Roman" panose="02020603050405020304" pitchFamily="18" charset="0"/>
                <a:cs typeface="Times New Roman" panose="02020603050405020304" pitchFamily="18" charset="0"/>
              </a:rPr>
              <a:t>Nho</a:t>
            </a:r>
            <a:r>
              <a:rPr lang="en-US" dirty="0">
                <a:solidFill>
                  <a:schemeClr val="bg2"/>
                </a:solidFill>
                <a:effectLst/>
                <a:latin typeface="TimesNewRomanPSMT"/>
                <a:ea typeface="Times New Roman" panose="02020603050405020304" pitchFamily="18" charset="0"/>
                <a:cs typeface="Times New Roman" panose="02020603050405020304" pitchFamily="18" charset="0"/>
              </a:rPr>
              <a:t>, C. W., &amp; Kim, S. H. (2020). Could defatted </a:t>
            </a:r>
            <a:r>
              <a:rPr lang="en-US" dirty="0">
                <a:solidFill>
                  <a:schemeClr val="bg2"/>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chemeClr val="bg2"/>
                </a:solidFill>
                <a:effectLst/>
                <a:latin typeface="TimesNewRomanPSMT"/>
                <a:ea typeface="Times New Roman" panose="02020603050405020304" pitchFamily="18" charset="0"/>
                <a:cs typeface="Times New Roman" panose="02020603050405020304" pitchFamily="18" charset="0"/>
              </a:rPr>
              <a:t>mealworm (</a:t>
            </a:r>
            <a:r>
              <a:rPr lang="en-US" i="1" dirty="0">
                <a:solidFill>
                  <a:schemeClr val="bg2"/>
                </a:solidFill>
                <a:effectLst/>
                <a:latin typeface="TimesNewRomanPS"/>
                <a:ea typeface="Times New Roman" panose="02020603050405020304" pitchFamily="18" charset="0"/>
                <a:cs typeface="Times New Roman" panose="02020603050405020304" pitchFamily="18" charset="0"/>
              </a:rPr>
              <a:t>Tenebrio 	</a:t>
            </a:r>
            <a:r>
              <a:rPr lang="en-US" i="1" dirty="0" err="1">
                <a:solidFill>
                  <a:schemeClr val="bg2"/>
                </a:solidFill>
                <a:effectLst/>
                <a:latin typeface="TimesNewRomanPS"/>
                <a:ea typeface="Times New Roman" panose="02020603050405020304" pitchFamily="18" charset="0"/>
                <a:cs typeface="Times New Roman" panose="02020603050405020304" pitchFamily="18" charset="0"/>
              </a:rPr>
              <a:t>molitor</a:t>
            </a:r>
            <a:r>
              <a:rPr lang="en-US" dirty="0">
                <a:solidFill>
                  <a:schemeClr val="bg2"/>
                </a:solidFill>
                <a:effectLst/>
                <a:latin typeface="TimesNewRomanPSMT"/>
                <a:ea typeface="Times New Roman" panose="02020603050405020304" pitchFamily="18" charset="0"/>
                <a:cs typeface="Times New Roman" panose="02020603050405020304" pitchFamily="18" charset="0"/>
              </a:rPr>
              <a:t>) and mealworm oil be used as food ingredients?. </a:t>
            </a:r>
            <a:r>
              <a:rPr lang="en-US" i="1" dirty="0">
                <a:solidFill>
                  <a:schemeClr val="bg2"/>
                </a:solidFill>
                <a:effectLst/>
                <a:latin typeface="TimesNewRomanPS"/>
                <a:ea typeface="Times New Roman" panose="02020603050405020304" pitchFamily="18" charset="0"/>
                <a:cs typeface="Times New Roman" panose="02020603050405020304" pitchFamily="18" charset="0"/>
              </a:rPr>
              <a:t>Foods</a:t>
            </a:r>
            <a:r>
              <a:rPr lang="en-US" dirty="0">
                <a:solidFill>
                  <a:schemeClr val="bg2"/>
                </a:solidFill>
                <a:effectLst/>
                <a:latin typeface="TimesNewRomanPSMT"/>
                <a:ea typeface="Times New Roman" panose="02020603050405020304" pitchFamily="18" charset="0"/>
                <a:cs typeface="Times New Roman" panose="02020603050405020304" pitchFamily="18" charset="0"/>
              </a:rPr>
              <a:t>, </a:t>
            </a:r>
            <a:r>
              <a:rPr lang="en-US" i="1" dirty="0">
                <a:solidFill>
                  <a:schemeClr val="bg2"/>
                </a:solidFill>
                <a:effectLst/>
                <a:latin typeface="TimesNewRomanPS"/>
                <a:ea typeface="Times New Roman" panose="02020603050405020304" pitchFamily="18" charset="0"/>
                <a:cs typeface="Times New Roman" panose="02020603050405020304" pitchFamily="18" charset="0"/>
              </a:rPr>
              <a:t>9</a:t>
            </a:r>
            <a:r>
              <a:rPr lang="en-US" dirty="0">
                <a:solidFill>
                  <a:schemeClr val="bg2"/>
                </a:solidFill>
                <a:effectLst/>
                <a:latin typeface="TimesNewRomanPSMT"/>
                <a:ea typeface="Times New Roman" panose="02020603050405020304" pitchFamily="18" charset="0"/>
                <a:cs typeface="Times New Roman" panose="02020603050405020304" pitchFamily="18" charset="0"/>
              </a:rPr>
              <a:t>(1), 40. 	https://</a:t>
            </a:r>
            <a:r>
              <a:rPr lang="en-US" dirty="0" err="1">
                <a:solidFill>
                  <a:schemeClr val="bg2"/>
                </a:solidFill>
                <a:effectLst/>
                <a:latin typeface="TimesNewRomanPSMT"/>
                <a:ea typeface="Times New Roman" panose="02020603050405020304" pitchFamily="18" charset="0"/>
                <a:cs typeface="Times New Roman" panose="02020603050405020304" pitchFamily="18" charset="0"/>
              </a:rPr>
              <a:t>doi.org</a:t>
            </a:r>
            <a:r>
              <a:rPr lang="en-US" dirty="0">
                <a:solidFill>
                  <a:schemeClr val="bg2"/>
                </a:solidFill>
                <a:effectLst/>
                <a:latin typeface="TimesNewRomanPSMT"/>
                <a:ea typeface="Times New Roman" panose="02020603050405020304" pitchFamily="18" charset="0"/>
                <a:cs typeface="Times New Roman" panose="02020603050405020304" pitchFamily="18" charset="0"/>
              </a:rPr>
              <a:t>/10.3390/foods9010040 </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err="1">
                <a:solidFill>
                  <a:schemeClr val="bg2"/>
                </a:solidFill>
                <a:effectLst/>
                <a:latin typeface="TimesNewRomanPSMT"/>
                <a:ea typeface="Times New Roman" panose="02020603050405020304" pitchFamily="18" charset="0"/>
                <a:cs typeface="Times New Roman" panose="02020603050405020304" pitchFamily="18" charset="0"/>
              </a:rPr>
              <a:t>Tzompa</a:t>
            </a:r>
            <a:r>
              <a:rPr lang="en-US" dirty="0">
                <a:solidFill>
                  <a:schemeClr val="bg2"/>
                </a:solidFill>
                <a:effectLst/>
                <a:latin typeface="TimesNewRomanPSMT"/>
                <a:ea typeface="Times New Roman" panose="02020603050405020304" pitchFamily="18" charset="0"/>
                <a:cs typeface="Times New Roman" panose="02020603050405020304" pitchFamily="18" charset="0"/>
              </a:rPr>
              <a:t>-Sosa, D. A., </a:t>
            </a:r>
            <a:r>
              <a:rPr lang="en-US" dirty="0" err="1">
                <a:solidFill>
                  <a:schemeClr val="bg2"/>
                </a:solidFill>
                <a:effectLst/>
                <a:latin typeface="TimesNewRomanPSMT"/>
                <a:ea typeface="Times New Roman" panose="02020603050405020304" pitchFamily="18" charset="0"/>
                <a:cs typeface="Times New Roman" panose="02020603050405020304" pitchFamily="18" charset="0"/>
              </a:rPr>
              <a:t>Dewettinck</a:t>
            </a:r>
            <a:r>
              <a:rPr lang="en-US" dirty="0">
                <a:solidFill>
                  <a:schemeClr val="bg2"/>
                </a:solidFill>
                <a:effectLst/>
                <a:latin typeface="TimesNewRomanPSMT"/>
                <a:ea typeface="Times New Roman" panose="02020603050405020304" pitchFamily="18" charset="0"/>
                <a:cs typeface="Times New Roman" panose="02020603050405020304" pitchFamily="18" charset="0"/>
              </a:rPr>
              <a:t>, K., </a:t>
            </a:r>
            <a:r>
              <a:rPr lang="en-US" dirty="0" err="1">
                <a:solidFill>
                  <a:schemeClr val="bg2"/>
                </a:solidFill>
                <a:effectLst/>
                <a:latin typeface="TimesNewRomanPSMT"/>
                <a:ea typeface="Times New Roman" panose="02020603050405020304" pitchFamily="18" charset="0"/>
                <a:cs typeface="Times New Roman" panose="02020603050405020304" pitchFamily="18" charset="0"/>
              </a:rPr>
              <a:t>Gellynck</a:t>
            </a:r>
            <a:r>
              <a:rPr lang="en-US" dirty="0">
                <a:solidFill>
                  <a:schemeClr val="bg2"/>
                </a:solidFill>
                <a:effectLst/>
                <a:latin typeface="TimesNewRomanPSMT"/>
                <a:ea typeface="Times New Roman" panose="02020603050405020304" pitchFamily="18" charset="0"/>
                <a:cs typeface="Times New Roman" panose="02020603050405020304" pitchFamily="18" charset="0"/>
              </a:rPr>
              <a:t>, X., &amp; </a:t>
            </a:r>
            <a:r>
              <a:rPr lang="en-US" dirty="0" err="1">
                <a:solidFill>
                  <a:schemeClr val="bg2"/>
                </a:solidFill>
                <a:effectLst/>
                <a:latin typeface="TimesNewRomanPSMT"/>
                <a:ea typeface="Times New Roman" panose="02020603050405020304" pitchFamily="18" charset="0"/>
                <a:cs typeface="Times New Roman" panose="02020603050405020304" pitchFamily="18" charset="0"/>
              </a:rPr>
              <a:t>Schouteten</a:t>
            </a:r>
            <a:r>
              <a:rPr lang="en-US" dirty="0">
                <a:solidFill>
                  <a:schemeClr val="bg2"/>
                </a:solidFill>
                <a:effectLst/>
                <a:latin typeface="TimesNewRomanPSMT"/>
                <a:ea typeface="Times New Roman" panose="02020603050405020304" pitchFamily="18" charset="0"/>
                <a:cs typeface="Times New Roman" panose="02020603050405020304" pitchFamily="18" charset="0"/>
              </a:rPr>
              <a:t>, J. J. (2021b). Replacing vegetable oil by insect 	oil in food products: effect of deodorization on the sensory evaluation. </a:t>
            </a:r>
            <a:r>
              <a:rPr lang="en-US" i="1" dirty="0">
                <a:solidFill>
                  <a:schemeClr val="bg2"/>
                </a:solidFill>
                <a:effectLst/>
                <a:latin typeface="TimesNewRomanPS"/>
                <a:ea typeface="Times New Roman" panose="02020603050405020304" pitchFamily="18" charset="0"/>
                <a:cs typeface="Times New Roman" panose="02020603050405020304" pitchFamily="18" charset="0"/>
              </a:rPr>
              <a:t>Food Research International 	(Ottawa, Ont.)</a:t>
            </a:r>
            <a:r>
              <a:rPr lang="en-US" dirty="0">
                <a:solidFill>
                  <a:schemeClr val="bg2"/>
                </a:solidFill>
                <a:effectLst/>
                <a:latin typeface="TimesNewRomanPSMT"/>
                <a:ea typeface="Times New Roman" panose="02020603050405020304" pitchFamily="18" charset="0"/>
                <a:cs typeface="Times New Roman" panose="02020603050405020304" pitchFamily="18" charset="0"/>
              </a:rPr>
              <a:t>, </a:t>
            </a:r>
            <a:r>
              <a:rPr lang="en-US" i="1" dirty="0">
                <a:solidFill>
                  <a:schemeClr val="bg2"/>
                </a:solidFill>
                <a:effectLst/>
                <a:latin typeface="TimesNewRomanPS"/>
                <a:ea typeface="Times New Roman" panose="02020603050405020304" pitchFamily="18" charset="0"/>
                <a:cs typeface="Times New Roman" panose="02020603050405020304" pitchFamily="18" charset="0"/>
              </a:rPr>
              <a:t>141</a:t>
            </a:r>
            <a:r>
              <a:rPr lang="en-US" dirty="0">
                <a:solidFill>
                  <a:schemeClr val="bg2"/>
                </a:solidFill>
                <a:effectLst/>
                <a:latin typeface="TimesNewRomanPSMT"/>
                <a:ea typeface="Times New Roman" panose="02020603050405020304" pitchFamily="18" charset="0"/>
                <a:cs typeface="Times New Roman" panose="02020603050405020304" pitchFamily="18" charset="0"/>
              </a:rPr>
              <a:t>, 110140. https://</a:t>
            </a:r>
            <a:r>
              <a:rPr lang="en-US" dirty="0" err="1">
                <a:solidFill>
                  <a:schemeClr val="bg2"/>
                </a:solidFill>
                <a:effectLst/>
                <a:latin typeface="TimesNewRomanPSMT"/>
                <a:ea typeface="Times New Roman" panose="02020603050405020304" pitchFamily="18" charset="0"/>
                <a:cs typeface="Times New Roman" panose="02020603050405020304" pitchFamily="18" charset="0"/>
              </a:rPr>
              <a:t>doi.org</a:t>
            </a:r>
            <a:r>
              <a:rPr lang="en-US" dirty="0">
                <a:solidFill>
                  <a:schemeClr val="bg2"/>
                </a:solidFill>
                <a:effectLst/>
                <a:latin typeface="TimesNewRomanPSMT"/>
                <a:ea typeface="Times New Roman" panose="02020603050405020304" pitchFamily="18" charset="0"/>
                <a:cs typeface="Times New Roman" panose="02020603050405020304" pitchFamily="18" charset="0"/>
              </a:rPr>
              <a:t>/10.1016/j.foodres.2021.110140 </a:t>
            </a:r>
          </a:p>
          <a:p>
            <a:pPr marL="0" marR="0">
              <a:spcBef>
                <a:spcPts val="0"/>
              </a:spcBef>
              <a:spcAft>
                <a:spcPts val="0"/>
              </a:spcAft>
            </a:pPr>
            <a:r>
              <a:rPr lang="en-US"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Zhang, S., </a:t>
            </a:r>
            <a:r>
              <a:rPr lang="en-US"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Xiong</a:t>
            </a:r>
            <a:r>
              <a:rPr lang="en-US"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P., Ma, Y., </a:t>
            </a:r>
            <a:r>
              <a:rPr lang="en-US"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Jin</a:t>
            </a:r>
            <a:r>
              <a:rPr lang="en-US"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N., Sun, S., Dong, X., Li, X., Xu, J., Zhou, H., &amp; Xu, W. (2022). Transformation 	of food waste to source of antimicrobial proteins by black soldier fly larvae for defense against 	marine Vibrio parahaemolyticus. </a:t>
            </a:r>
            <a:r>
              <a:rPr lang="en-US" i="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The Science of the total environment</a:t>
            </a:r>
            <a:r>
              <a:rPr lang="en-US"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826</a:t>
            </a:r>
            <a:r>
              <a:rPr lang="en-US"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154163. 	https://</a:t>
            </a:r>
            <a:r>
              <a:rPr lang="en-US"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doi.org</a:t>
            </a:r>
            <a:r>
              <a:rPr lang="en-US"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/10.1016/j.scitotenv.2022.154163</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088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500" dirty="0"/>
              <a:t>Soap is made </a:t>
            </a:r>
            <a:r>
              <a:rPr lang="en" sz="2500" dirty="0" err="1"/>
              <a:t>throug</a:t>
            </a:r>
            <a:r>
              <a:rPr lang="en-US" sz="2500" dirty="0"/>
              <a:t>h</a:t>
            </a:r>
            <a:r>
              <a:rPr lang="en" sz="2500" dirty="0"/>
              <a:t> the process of saponification.</a:t>
            </a:r>
            <a:endParaRPr sz="2500" dirty="0"/>
          </a:p>
        </p:txBody>
      </p:sp>
      <p:sp>
        <p:nvSpPr>
          <p:cNvPr id="74" name="Google Shape;74;p14"/>
          <p:cNvSpPr txBox="1">
            <a:spLocks noGrp="1"/>
          </p:cNvSpPr>
          <p:nvPr>
            <p:ph type="body" idx="4294967295"/>
          </p:nvPr>
        </p:nvSpPr>
        <p:spPr>
          <a:xfrm>
            <a:off x="3763909" y="989027"/>
            <a:ext cx="5160941" cy="435483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Chemical reaction of a fatty acid (or mixture of fatty acids) with a strong base such as sodium hydroxide or potassium hydroxide</a:t>
            </a:r>
          </a:p>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Practiced in civilizations that date back at least 5,000 years ago, including Egypt and the Roman Empire (Gibbs, 1939)</a:t>
            </a:r>
          </a:p>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Saturated fats (solids at room temperature) may be mixed with </a:t>
            </a:r>
            <a:r>
              <a:rPr lang="en" sz="1600" dirty="0" err="1">
                <a:solidFill>
                  <a:srgbClr val="000000"/>
                </a:solidFill>
              </a:rPr>
              <a:t>unsaturate</a:t>
            </a:r>
            <a:r>
              <a:rPr lang="en-US" sz="1600" dirty="0">
                <a:solidFill>
                  <a:srgbClr val="000000"/>
                </a:solidFill>
              </a:rPr>
              <a:t>d</a:t>
            </a:r>
            <a:r>
              <a:rPr lang="en" sz="1600" dirty="0">
                <a:solidFill>
                  <a:srgbClr val="000000"/>
                </a:solidFill>
              </a:rPr>
              <a:t> fats (liquids) at room temperature to make soaps with varying characteristics</a:t>
            </a:r>
          </a:p>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Forms molecules with a hydrophilic carboxylate end (COO</a:t>
            </a:r>
            <a:r>
              <a:rPr lang="en" sz="1600" baseline="30000" dirty="0">
                <a:solidFill>
                  <a:srgbClr val="000000"/>
                </a:solidFill>
              </a:rPr>
              <a:t>-</a:t>
            </a:r>
            <a:r>
              <a:rPr lang="en" sz="1600" dirty="0">
                <a:solidFill>
                  <a:srgbClr val="000000"/>
                </a:solidFill>
              </a:rPr>
              <a:t>) and a nonpolar, hydrocarbon tail</a:t>
            </a:r>
          </a:p>
        </p:txBody>
      </p:sp>
      <p:sp>
        <p:nvSpPr>
          <p:cNvPr id="2" name="Slide Number Placeholder 1">
            <a:extLst>
              <a:ext uri="{FF2B5EF4-FFF2-40B4-BE49-F238E27FC236}">
                <a16:creationId xmlns:a16="http://schemas.microsoft.com/office/drawing/2014/main" id="{A8D0E378-1AD4-849F-6749-B6D02DE83CB9}"/>
              </a:ext>
            </a:extLst>
          </p:cNvPr>
          <p:cNvSpPr>
            <a:spLocks noGrp="1"/>
          </p:cNvSpPr>
          <p:nvPr>
            <p:ph type="sldNum" idx="12"/>
          </p:nvPr>
        </p:nvSpPr>
        <p:spPr/>
        <p:txBody>
          <a:bodyPr>
            <a:noAutofit/>
          </a:bodyPr>
          <a:lstStyle/>
          <a:p>
            <a:pPr marL="0" lvl="0" indent="0" algn="r" rtl="0">
              <a:spcBef>
                <a:spcPts val="0"/>
              </a:spcBef>
              <a:spcAft>
                <a:spcPts val="0"/>
              </a:spcAft>
              <a:buNone/>
            </a:pPr>
            <a:fld id="{00000000-1234-1234-1234-123412341234}" type="slidenum">
              <a:rPr lang="en" sz="1400" b="1" smtClean="0">
                <a:solidFill>
                  <a:schemeClr val="bg2">
                    <a:lumMod val="50000"/>
                  </a:schemeClr>
                </a:solidFill>
              </a:rPr>
              <a:t>1</a:t>
            </a:fld>
            <a:endParaRPr lang="en" sz="1400" b="1" dirty="0">
              <a:solidFill>
                <a:schemeClr val="bg2">
                  <a:lumMod val="50000"/>
                </a:schemeClr>
              </a:solidFill>
            </a:endParaRPr>
          </a:p>
        </p:txBody>
      </p:sp>
      <p:pic>
        <p:nvPicPr>
          <p:cNvPr id="8" name="Picture 7" descr="Diagram&#10;&#10;Description automatically generated">
            <a:extLst>
              <a:ext uri="{FF2B5EF4-FFF2-40B4-BE49-F238E27FC236}">
                <a16:creationId xmlns:a16="http://schemas.microsoft.com/office/drawing/2014/main" id="{3533472A-43A2-0DEB-39F1-2D2DC901A558}"/>
              </a:ext>
            </a:extLst>
          </p:cNvPr>
          <p:cNvPicPr>
            <a:picLocks noChangeAspect="1"/>
          </p:cNvPicPr>
          <p:nvPr/>
        </p:nvPicPr>
        <p:blipFill rotWithShape="1">
          <a:blip r:embed="rId3"/>
          <a:srcRect l="9566"/>
          <a:stretch/>
        </p:blipFill>
        <p:spPr>
          <a:xfrm>
            <a:off x="433701" y="677459"/>
            <a:ext cx="3077401" cy="2470529"/>
          </a:xfrm>
          <a:prstGeom prst="rect">
            <a:avLst/>
          </a:prstGeom>
        </p:spPr>
      </p:pic>
      <p:pic>
        <p:nvPicPr>
          <p:cNvPr id="10" name="Picture 9" descr="A group of pyramids in a desert&#10;&#10;Description automatically generated with medium confidence">
            <a:extLst>
              <a:ext uri="{FF2B5EF4-FFF2-40B4-BE49-F238E27FC236}">
                <a16:creationId xmlns:a16="http://schemas.microsoft.com/office/drawing/2014/main" id="{538C01F3-76C7-EC39-E09D-11EB5D4B962C}"/>
              </a:ext>
            </a:extLst>
          </p:cNvPr>
          <p:cNvPicPr>
            <a:picLocks noChangeAspect="1"/>
          </p:cNvPicPr>
          <p:nvPr/>
        </p:nvPicPr>
        <p:blipFill>
          <a:blip r:embed="rId4"/>
          <a:stretch>
            <a:fillRect/>
          </a:stretch>
        </p:blipFill>
        <p:spPr>
          <a:xfrm>
            <a:off x="433701" y="3166442"/>
            <a:ext cx="3077401" cy="175988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500" dirty="0"/>
              <a:t>Palm oil is an ingredient that is found in many products.</a:t>
            </a:r>
            <a:endParaRPr sz="2500" dirty="0"/>
          </a:p>
        </p:txBody>
      </p:sp>
      <p:sp>
        <p:nvSpPr>
          <p:cNvPr id="74" name="Google Shape;74;p14"/>
          <p:cNvSpPr txBox="1">
            <a:spLocks noGrp="1"/>
          </p:cNvSpPr>
          <p:nvPr>
            <p:ph type="body" idx="4294967295"/>
          </p:nvPr>
        </p:nvSpPr>
        <p:spPr>
          <a:xfrm>
            <a:off x="3763908" y="1088515"/>
            <a:ext cx="5160941" cy="35565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Native to West Africa</a:t>
            </a:r>
          </a:p>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High-yield source of lipids with favorable characteristics for foods and cosmetics (Murphy et al., 2021).</a:t>
            </a:r>
          </a:p>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Cultivation of oil palms occurs on plantations that have extended across southeast Asia and Latin America (Paterson &amp; Lima, 2017)</a:t>
            </a:r>
          </a:p>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Habitat destruction and associated climate change (</a:t>
            </a:r>
            <a:r>
              <a:rPr lang="en" sz="1600" dirty="0" err="1">
                <a:solidFill>
                  <a:srgbClr val="000000"/>
                </a:solidFill>
              </a:rPr>
              <a:t>Jimeno</a:t>
            </a:r>
            <a:r>
              <a:rPr lang="en" sz="1600" dirty="0">
                <a:solidFill>
                  <a:srgbClr val="000000"/>
                </a:solidFill>
              </a:rPr>
              <a:t> et al., 2019)</a:t>
            </a:r>
          </a:p>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Even “sustainable” palm oil is controversial (</a:t>
            </a:r>
            <a:r>
              <a:rPr lang="en" sz="1600" dirty="0" err="1">
                <a:solidFill>
                  <a:srgbClr val="000000"/>
                </a:solidFill>
              </a:rPr>
              <a:t>Cazzolla</a:t>
            </a:r>
            <a:r>
              <a:rPr lang="en" sz="1600" dirty="0">
                <a:solidFill>
                  <a:srgbClr val="000000"/>
                </a:solidFill>
              </a:rPr>
              <a:t> </a:t>
            </a:r>
            <a:r>
              <a:rPr lang="en" sz="1600" dirty="0" err="1">
                <a:solidFill>
                  <a:srgbClr val="000000"/>
                </a:solidFill>
              </a:rPr>
              <a:t>Gati</a:t>
            </a:r>
            <a:r>
              <a:rPr lang="en" sz="1600" dirty="0">
                <a:solidFill>
                  <a:srgbClr val="000000"/>
                </a:solidFill>
              </a:rPr>
              <a:t> et al., 2019; Ramli et al., 2020)</a:t>
            </a:r>
          </a:p>
        </p:txBody>
      </p:sp>
      <p:sp>
        <p:nvSpPr>
          <p:cNvPr id="2" name="Slide Number Placeholder 1">
            <a:extLst>
              <a:ext uri="{FF2B5EF4-FFF2-40B4-BE49-F238E27FC236}">
                <a16:creationId xmlns:a16="http://schemas.microsoft.com/office/drawing/2014/main" id="{A8D0E378-1AD4-849F-6749-B6D02DE83CB9}"/>
              </a:ext>
            </a:extLst>
          </p:cNvPr>
          <p:cNvSpPr>
            <a:spLocks noGrp="1"/>
          </p:cNvSpPr>
          <p:nvPr>
            <p:ph type="sldNum" idx="12"/>
          </p:nvPr>
        </p:nvSpPr>
        <p:spPr/>
        <p:txBody>
          <a:bodyPr>
            <a:noAutofit/>
          </a:bodyPr>
          <a:lstStyle/>
          <a:p>
            <a:pPr marL="0" lvl="0" indent="0" algn="r" rtl="0">
              <a:spcBef>
                <a:spcPts val="0"/>
              </a:spcBef>
              <a:spcAft>
                <a:spcPts val="0"/>
              </a:spcAft>
              <a:buNone/>
            </a:pPr>
            <a:fld id="{00000000-1234-1234-1234-123412341234}" type="slidenum">
              <a:rPr lang="en" sz="1400" b="1" smtClean="0">
                <a:solidFill>
                  <a:schemeClr val="bg2">
                    <a:lumMod val="50000"/>
                  </a:schemeClr>
                </a:solidFill>
              </a:rPr>
              <a:t>2</a:t>
            </a:fld>
            <a:endParaRPr lang="en" sz="1400" b="1" dirty="0">
              <a:solidFill>
                <a:schemeClr val="bg2">
                  <a:lumMod val="50000"/>
                </a:schemeClr>
              </a:solidFill>
            </a:endParaRPr>
          </a:p>
        </p:txBody>
      </p:sp>
      <p:pic>
        <p:nvPicPr>
          <p:cNvPr id="4" name="Picture 3" descr="A stack of coins&#10;&#10;Description automatically generated">
            <a:extLst>
              <a:ext uri="{FF2B5EF4-FFF2-40B4-BE49-F238E27FC236}">
                <a16:creationId xmlns:a16="http://schemas.microsoft.com/office/drawing/2014/main" id="{8C10F237-F842-A286-57EC-28AFFF8B47A6}"/>
              </a:ext>
            </a:extLst>
          </p:cNvPr>
          <p:cNvPicPr>
            <a:picLocks noChangeAspect="1"/>
          </p:cNvPicPr>
          <p:nvPr/>
        </p:nvPicPr>
        <p:blipFill rotWithShape="1">
          <a:blip r:embed="rId3"/>
          <a:srcRect t="12816" b="8262"/>
          <a:stretch/>
        </p:blipFill>
        <p:spPr>
          <a:xfrm>
            <a:off x="480768" y="887663"/>
            <a:ext cx="3283142" cy="1724716"/>
          </a:xfrm>
          <a:prstGeom prst="rect">
            <a:avLst/>
          </a:prstGeom>
        </p:spPr>
      </p:pic>
      <p:pic>
        <p:nvPicPr>
          <p:cNvPr id="6" name="Picture 5" descr="A group of palm trees&#10;&#10;Description automatically generated with medium confidence">
            <a:extLst>
              <a:ext uri="{FF2B5EF4-FFF2-40B4-BE49-F238E27FC236}">
                <a16:creationId xmlns:a16="http://schemas.microsoft.com/office/drawing/2014/main" id="{154A0F76-0A7E-55B1-2CD3-9F7301DDBF29}"/>
              </a:ext>
            </a:extLst>
          </p:cNvPr>
          <p:cNvPicPr>
            <a:picLocks noChangeAspect="1"/>
          </p:cNvPicPr>
          <p:nvPr/>
        </p:nvPicPr>
        <p:blipFill rotWithShape="1">
          <a:blip r:embed="rId4"/>
          <a:srcRect t="8065"/>
          <a:stretch/>
        </p:blipFill>
        <p:spPr>
          <a:xfrm>
            <a:off x="480766" y="2711372"/>
            <a:ext cx="3283142" cy="1933643"/>
          </a:xfrm>
          <a:prstGeom prst="rect">
            <a:avLst/>
          </a:prstGeom>
        </p:spPr>
      </p:pic>
    </p:spTree>
    <p:extLst>
      <p:ext uri="{BB962C8B-B14F-4D97-AF65-F5344CB8AC3E}">
        <p14:creationId xmlns:p14="http://schemas.microsoft.com/office/powerpoint/2010/main" val="2204645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500" dirty="0"/>
              <a:t>Other oils with similar lipid profiles may be more sustainable.</a:t>
            </a:r>
            <a:endParaRPr sz="2500" dirty="0"/>
          </a:p>
        </p:txBody>
      </p:sp>
      <p:sp>
        <p:nvSpPr>
          <p:cNvPr id="74" name="Google Shape;74;p14"/>
          <p:cNvSpPr txBox="1">
            <a:spLocks noGrp="1"/>
          </p:cNvSpPr>
          <p:nvPr>
            <p:ph type="body" idx="4294967295"/>
          </p:nvPr>
        </p:nvSpPr>
        <p:spPr>
          <a:xfrm>
            <a:off x="3763909" y="879971"/>
            <a:ext cx="5160941" cy="355473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Coconut oil is produced by small farmers on plots where other plant species may grow, preserving local biodiversity (</a:t>
            </a:r>
            <a:r>
              <a:rPr lang="en" sz="1600" dirty="0" err="1">
                <a:solidFill>
                  <a:srgbClr val="000000"/>
                </a:solidFill>
              </a:rPr>
              <a:t>Rochmyaningsih</a:t>
            </a:r>
            <a:r>
              <a:rPr lang="en" sz="1600" dirty="0">
                <a:solidFill>
                  <a:srgbClr val="000000"/>
                </a:solidFill>
              </a:rPr>
              <a:t>, 2020)</a:t>
            </a:r>
          </a:p>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Coconut plantations yield up to 3,000 kg of oil per hectare (Jagdish, 2019); oil palms can yield 4,000 kg per hectare (Murphy et al., 2021)</a:t>
            </a:r>
          </a:p>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Oil extracted from black soldier fly larvae (BSFL) have similar properties to both palm oil and coconut oil (</a:t>
            </a:r>
            <a:r>
              <a:rPr lang="en" sz="1600" dirty="0" err="1">
                <a:solidFill>
                  <a:srgbClr val="000000"/>
                </a:solidFill>
              </a:rPr>
              <a:t>Tzompa</a:t>
            </a:r>
            <a:r>
              <a:rPr lang="en" sz="1600" dirty="0">
                <a:solidFill>
                  <a:srgbClr val="000000"/>
                </a:solidFill>
              </a:rPr>
              <a:t>-Sosa et al., 2021)</a:t>
            </a:r>
          </a:p>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BSFL can be raised on food waste, a potential source of greenhouse gases</a:t>
            </a:r>
          </a:p>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BSFL are 29% oil (Kim et el., 2020)</a:t>
            </a:r>
          </a:p>
        </p:txBody>
      </p:sp>
      <p:sp>
        <p:nvSpPr>
          <p:cNvPr id="2" name="Slide Number Placeholder 1">
            <a:extLst>
              <a:ext uri="{FF2B5EF4-FFF2-40B4-BE49-F238E27FC236}">
                <a16:creationId xmlns:a16="http://schemas.microsoft.com/office/drawing/2014/main" id="{A8D0E378-1AD4-849F-6749-B6D02DE83CB9}"/>
              </a:ext>
            </a:extLst>
          </p:cNvPr>
          <p:cNvSpPr>
            <a:spLocks noGrp="1"/>
          </p:cNvSpPr>
          <p:nvPr>
            <p:ph type="sldNum" idx="12"/>
          </p:nvPr>
        </p:nvSpPr>
        <p:spPr/>
        <p:txBody>
          <a:bodyPr>
            <a:noAutofit/>
          </a:bodyPr>
          <a:lstStyle/>
          <a:p>
            <a:pPr marL="0" lvl="0" indent="0" algn="r" rtl="0">
              <a:spcBef>
                <a:spcPts val="0"/>
              </a:spcBef>
              <a:spcAft>
                <a:spcPts val="0"/>
              </a:spcAft>
              <a:buNone/>
            </a:pPr>
            <a:fld id="{00000000-1234-1234-1234-123412341234}" type="slidenum">
              <a:rPr lang="en" sz="1400" b="1" smtClean="0">
                <a:solidFill>
                  <a:schemeClr val="bg2">
                    <a:lumMod val="50000"/>
                  </a:schemeClr>
                </a:solidFill>
              </a:rPr>
              <a:t>3</a:t>
            </a:fld>
            <a:endParaRPr lang="en" sz="1400" b="1" dirty="0">
              <a:solidFill>
                <a:schemeClr val="bg2">
                  <a:lumMod val="50000"/>
                </a:schemeClr>
              </a:solidFill>
            </a:endParaRPr>
          </a:p>
        </p:txBody>
      </p:sp>
      <p:pic>
        <p:nvPicPr>
          <p:cNvPr id="5" name="Picture 4" descr="A picture containing water, sky, outdoor, grass&#10;&#10;Description automatically generated">
            <a:extLst>
              <a:ext uri="{FF2B5EF4-FFF2-40B4-BE49-F238E27FC236}">
                <a16:creationId xmlns:a16="http://schemas.microsoft.com/office/drawing/2014/main" id="{F8F6388F-368D-1BB3-DAF8-BABDF4F4728B}"/>
              </a:ext>
            </a:extLst>
          </p:cNvPr>
          <p:cNvPicPr>
            <a:picLocks noChangeAspect="1"/>
          </p:cNvPicPr>
          <p:nvPr/>
        </p:nvPicPr>
        <p:blipFill rotWithShape="1">
          <a:blip r:embed="rId3"/>
          <a:srcRect t="6117" b="4969"/>
          <a:stretch/>
        </p:blipFill>
        <p:spPr>
          <a:xfrm>
            <a:off x="480767" y="868680"/>
            <a:ext cx="3283142" cy="1943100"/>
          </a:xfrm>
          <a:prstGeom prst="rect">
            <a:avLst/>
          </a:prstGeom>
        </p:spPr>
      </p:pic>
      <p:pic>
        <p:nvPicPr>
          <p:cNvPr id="8" name="Picture 7" descr="A picture containing several&#10;&#10;Description automatically generated">
            <a:extLst>
              <a:ext uri="{FF2B5EF4-FFF2-40B4-BE49-F238E27FC236}">
                <a16:creationId xmlns:a16="http://schemas.microsoft.com/office/drawing/2014/main" id="{D1387633-D1DD-2E8C-A5A1-DDCED4F64233}"/>
              </a:ext>
            </a:extLst>
          </p:cNvPr>
          <p:cNvPicPr>
            <a:picLocks noChangeAspect="1"/>
          </p:cNvPicPr>
          <p:nvPr/>
        </p:nvPicPr>
        <p:blipFill>
          <a:blip r:embed="rId4"/>
          <a:stretch>
            <a:fillRect/>
          </a:stretch>
        </p:blipFill>
        <p:spPr>
          <a:xfrm>
            <a:off x="480767" y="2981401"/>
            <a:ext cx="3334728" cy="1373430"/>
          </a:xfrm>
          <a:prstGeom prst="rect">
            <a:avLst/>
          </a:prstGeom>
        </p:spPr>
      </p:pic>
    </p:spTree>
    <p:extLst>
      <p:ext uri="{BB962C8B-B14F-4D97-AF65-F5344CB8AC3E}">
        <p14:creationId xmlns:p14="http://schemas.microsoft.com/office/powerpoint/2010/main" val="3813475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500" dirty="0"/>
              <a:t>Could oil made from BSFL make new consumer products?</a:t>
            </a:r>
            <a:endParaRPr sz="2500" dirty="0"/>
          </a:p>
        </p:txBody>
      </p:sp>
      <p:sp>
        <p:nvSpPr>
          <p:cNvPr id="74" name="Google Shape;74;p14"/>
          <p:cNvSpPr txBox="1">
            <a:spLocks noGrp="1"/>
          </p:cNvSpPr>
          <p:nvPr>
            <p:ph type="body" idx="4294967295"/>
          </p:nvPr>
        </p:nvSpPr>
        <p:spPr>
          <a:xfrm>
            <a:off x="3763909" y="879971"/>
            <a:ext cx="5160941" cy="355473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Making soap from BSFL oil will reduce dependence on palm oil and prevent food waste from heading for landfills</a:t>
            </a:r>
          </a:p>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Many ”do it yourself” soapmaking kits use palm oil as the solid fat component</a:t>
            </a:r>
          </a:p>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Hypothesis: Due to the similar lipid profiles shared by palm, coconut, and BSFL oils, any one of these can form the solid fat component of an effective soap</a:t>
            </a:r>
          </a:p>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Prediction: Using an identical recipe, soap made from BSFL oil will be just as effective at cleaning grease and bacteria as soap made from palm oil</a:t>
            </a:r>
          </a:p>
          <a:p>
            <a:pPr marL="457200" lvl="0" indent="-349250" algn="l" rtl="0">
              <a:lnSpc>
                <a:spcPct val="100000"/>
              </a:lnSpc>
              <a:spcBef>
                <a:spcPts val="0"/>
              </a:spcBef>
              <a:spcAft>
                <a:spcPts val="1200"/>
              </a:spcAft>
              <a:buClr>
                <a:srgbClr val="000000"/>
              </a:buClr>
              <a:buSzPts val="1900"/>
              <a:buChar char="●"/>
            </a:pPr>
            <a:endParaRPr lang="en" sz="1600" dirty="0">
              <a:solidFill>
                <a:srgbClr val="000000"/>
              </a:solidFill>
            </a:endParaRPr>
          </a:p>
        </p:txBody>
      </p:sp>
      <p:sp>
        <p:nvSpPr>
          <p:cNvPr id="2" name="Slide Number Placeholder 1">
            <a:extLst>
              <a:ext uri="{FF2B5EF4-FFF2-40B4-BE49-F238E27FC236}">
                <a16:creationId xmlns:a16="http://schemas.microsoft.com/office/drawing/2014/main" id="{A8D0E378-1AD4-849F-6749-B6D02DE83CB9}"/>
              </a:ext>
            </a:extLst>
          </p:cNvPr>
          <p:cNvSpPr>
            <a:spLocks noGrp="1"/>
          </p:cNvSpPr>
          <p:nvPr>
            <p:ph type="sldNum" idx="12"/>
          </p:nvPr>
        </p:nvSpPr>
        <p:spPr/>
        <p:txBody>
          <a:bodyPr>
            <a:noAutofit/>
          </a:bodyPr>
          <a:lstStyle/>
          <a:p>
            <a:pPr marL="0" lvl="0" indent="0" algn="r" rtl="0">
              <a:spcBef>
                <a:spcPts val="0"/>
              </a:spcBef>
              <a:spcAft>
                <a:spcPts val="0"/>
              </a:spcAft>
              <a:buNone/>
            </a:pPr>
            <a:fld id="{00000000-1234-1234-1234-123412341234}" type="slidenum">
              <a:rPr lang="en" sz="1400" b="1" smtClean="0">
                <a:solidFill>
                  <a:schemeClr val="bg2">
                    <a:lumMod val="50000"/>
                  </a:schemeClr>
                </a:solidFill>
              </a:rPr>
              <a:t>4</a:t>
            </a:fld>
            <a:endParaRPr lang="en" sz="1400" b="1" dirty="0">
              <a:solidFill>
                <a:schemeClr val="bg2">
                  <a:lumMod val="50000"/>
                </a:schemeClr>
              </a:solidFill>
            </a:endParaRPr>
          </a:p>
        </p:txBody>
      </p:sp>
      <p:pic>
        <p:nvPicPr>
          <p:cNvPr id="4" name="Picture 3">
            <a:extLst>
              <a:ext uri="{FF2B5EF4-FFF2-40B4-BE49-F238E27FC236}">
                <a16:creationId xmlns:a16="http://schemas.microsoft.com/office/drawing/2014/main" id="{74174108-6895-BF40-ECF0-C7952D8D241A}"/>
              </a:ext>
            </a:extLst>
          </p:cNvPr>
          <p:cNvPicPr>
            <a:picLocks noChangeAspect="1"/>
          </p:cNvPicPr>
          <p:nvPr/>
        </p:nvPicPr>
        <p:blipFill>
          <a:blip r:embed="rId3"/>
          <a:stretch>
            <a:fillRect/>
          </a:stretch>
        </p:blipFill>
        <p:spPr>
          <a:xfrm>
            <a:off x="309600" y="2571750"/>
            <a:ext cx="3363859" cy="2083090"/>
          </a:xfrm>
          <a:prstGeom prst="rect">
            <a:avLst/>
          </a:prstGeom>
        </p:spPr>
      </p:pic>
      <p:pic>
        <p:nvPicPr>
          <p:cNvPr id="7" name="Picture 6">
            <a:extLst>
              <a:ext uri="{FF2B5EF4-FFF2-40B4-BE49-F238E27FC236}">
                <a16:creationId xmlns:a16="http://schemas.microsoft.com/office/drawing/2014/main" id="{D0A8756B-3342-CBFD-D222-514A16D13CB7}"/>
              </a:ext>
            </a:extLst>
          </p:cNvPr>
          <p:cNvPicPr>
            <a:picLocks noChangeAspect="1"/>
          </p:cNvPicPr>
          <p:nvPr/>
        </p:nvPicPr>
        <p:blipFill>
          <a:blip r:embed="rId4"/>
          <a:stretch>
            <a:fillRect/>
          </a:stretch>
        </p:blipFill>
        <p:spPr>
          <a:xfrm>
            <a:off x="309600" y="752870"/>
            <a:ext cx="3363859" cy="1854600"/>
          </a:xfrm>
          <a:prstGeom prst="rect">
            <a:avLst/>
          </a:prstGeom>
        </p:spPr>
      </p:pic>
    </p:spTree>
    <p:extLst>
      <p:ext uri="{BB962C8B-B14F-4D97-AF65-F5344CB8AC3E}">
        <p14:creationId xmlns:p14="http://schemas.microsoft.com/office/powerpoint/2010/main" val="2636793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500" dirty="0"/>
              <a:t>Experiment #1: The ability of soaps to remove grease</a:t>
            </a:r>
            <a:endParaRPr sz="2500" dirty="0"/>
          </a:p>
        </p:txBody>
      </p:sp>
      <p:sp>
        <p:nvSpPr>
          <p:cNvPr id="74" name="Google Shape;74;p14"/>
          <p:cNvSpPr txBox="1">
            <a:spLocks noGrp="1"/>
          </p:cNvSpPr>
          <p:nvPr>
            <p:ph type="body" idx="4294967295"/>
          </p:nvPr>
        </p:nvSpPr>
        <p:spPr>
          <a:xfrm>
            <a:off x="3727619" y="879971"/>
            <a:ext cx="5160941" cy="355473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Using nontoxic black eye grease, a 5.0 cm x 0.5 cm line was drawn on artificial silicone skin</a:t>
            </a:r>
          </a:p>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Each surface was washed in a standardized fashion until no more grease could be removed</a:t>
            </a:r>
          </a:p>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Solid oil in each soap recipe was the independent variable, and time (measured in seconds) needed to clean was the dependent variable</a:t>
            </a:r>
          </a:p>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Each soap recipe included sunflower oil as the liquid component, beeswax, violet fragrance, and purple mica powder for coloring</a:t>
            </a:r>
          </a:p>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One additional soap recipe (colored blue) was included, because of its properties at effectively disinfecting and cleaning grease</a:t>
            </a:r>
          </a:p>
        </p:txBody>
      </p:sp>
      <p:sp>
        <p:nvSpPr>
          <p:cNvPr id="2" name="Slide Number Placeholder 1">
            <a:extLst>
              <a:ext uri="{FF2B5EF4-FFF2-40B4-BE49-F238E27FC236}">
                <a16:creationId xmlns:a16="http://schemas.microsoft.com/office/drawing/2014/main" id="{A8D0E378-1AD4-849F-6749-B6D02DE83CB9}"/>
              </a:ext>
            </a:extLst>
          </p:cNvPr>
          <p:cNvSpPr>
            <a:spLocks noGrp="1"/>
          </p:cNvSpPr>
          <p:nvPr>
            <p:ph type="sldNum" idx="12"/>
          </p:nvPr>
        </p:nvSpPr>
        <p:spPr/>
        <p:txBody>
          <a:bodyPr>
            <a:noAutofit/>
          </a:bodyPr>
          <a:lstStyle/>
          <a:p>
            <a:pPr marL="0" lvl="0" indent="0" algn="r" rtl="0">
              <a:spcBef>
                <a:spcPts val="0"/>
              </a:spcBef>
              <a:spcAft>
                <a:spcPts val="0"/>
              </a:spcAft>
              <a:buNone/>
            </a:pPr>
            <a:fld id="{00000000-1234-1234-1234-123412341234}" type="slidenum">
              <a:rPr lang="en" sz="1400" b="1" smtClean="0">
                <a:solidFill>
                  <a:schemeClr val="bg2">
                    <a:lumMod val="50000"/>
                  </a:schemeClr>
                </a:solidFill>
              </a:rPr>
              <a:t>5</a:t>
            </a:fld>
            <a:endParaRPr lang="en" sz="1400" b="1" dirty="0">
              <a:solidFill>
                <a:schemeClr val="bg2">
                  <a:lumMod val="50000"/>
                </a:schemeClr>
              </a:solidFill>
            </a:endParaRPr>
          </a:p>
        </p:txBody>
      </p:sp>
      <p:pic>
        <p:nvPicPr>
          <p:cNvPr id="5" name="Picture 4" descr="A picture containing text, different&#10;&#10;Description automatically generated">
            <a:extLst>
              <a:ext uri="{FF2B5EF4-FFF2-40B4-BE49-F238E27FC236}">
                <a16:creationId xmlns:a16="http://schemas.microsoft.com/office/drawing/2014/main" id="{D69BF65D-615F-07D9-289B-C435D822FBF1}"/>
              </a:ext>
            </a:extLst>
          </p:cNvPr>
          <p:cNvPicPr>
            <a:picLocks noChangeAspect="1"/>
          </p:cNvPicPr>
          <p:nvPr/>
        </p:nvPicPr>
        <p:blipFill>
          <a:blip r:embed="rId3"/>
          <a:stretch>
            <a:fillRect/>
          </a:stretch>
        </p:blipFill>
        <p:spPr>
          <a:xfrm>
            <a:off x="420476" y="879971"/>
            <a:ext cx="3277094" cy="1979678"/>
          </a:xfrm>
          <a:prstGeom prst="rect">
            <a:avLst/>
          </a:prstGeom>
        </p:spPr>
      </p:pic>
      <p:pic>
        <p:nvPicPr>
          <p:cNvPr id="10" name="Picture 9" descr="A picture containing text, different, several&#10;&#10;Description automatically generated">
            <a:extLst>
              <a:ext uri="{FF2B5EF4-FFF2-40B4-BE49-F238E27FC236}">
                <a16:creationId xmlns:a16="http://schemas.microsoft.com/office/drawing/2014/main" id="{98757384-3418-C993-B5A4-8727023C84B6}"/>
              </a:ext>
            </a:extLst>
          </p:cNvPr>
          <p:cNvPicPr>
            <a:picLocks noChangeAspect="1"/>
          </p:cNvPicPr>
          <p:nvPr/>
        </p:nvPicPr>
        <p:blipFill>
          <a:blip r:embed="rId4"/>
          <a:stretch>
            <a:fillRect/>
          </a:stretch>
        </p:blipFill>
        <p:spPr>
          <a:xfrm>
            <a:off x="390427" y="2956551"/>
            <a:ext cx="3337192" cy="1855479"/>
          </a:xfrm>
          <a:prstGeom prst="rect">
            <a:avLst/>
          </a:prstGeom>
        </p:spPr>
      </p:pic>
    </p:spTree>
    <p:extLst>
      <p:ext uri="{BB962C8B-B14F-4D97-AF65-F5344CB8AC3E}">
        <p14:creationId xmlns:p14="http://schemas.microsoft.com/office/powerpoint/2010/main" val="3891263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20" name="Google Shape;120;p18"/>
          <p:cNvSpPr txBox="1"/>
          <p:nvPr/>
        </p:nvSpPr>
        <p:spPr>
          <a:xfrm>
            <a:off x="605791" y="3816729"/>
            <a:ext cx="8216410" cy="1292631"/>
          </a:xfrm>
          <a:prstGeom prst="rect">
            <a:avLst/>
          </a:prstGeom>
          <a:solidFill>
            <a:schemeClr val="accent4"/>
          </a:solidFill>
          <a:ln>
            <a:noFill/>
          </a:ln>
        </p:spPr>
        <p:txBody>
          <a:bodyPr spcFirstLastPara="1" wrap="square" lIns="91425" tIns="91425" rIns="91425" bIns="91425" anchor="t" anchorCtr="0">
            <a:spAutoFit/>
          </a:bodyPr>
          <a:lstStyle/>
          <a:p>
            <a:r>
              <a:rPr lang="en" dirty="0">
                <a:latin typeface="Roboto"/>
                <a:ea typeface="Roboto"/>
                <a:cs typeface="Roboto"/>
                <a:sym typeface="Roboto"/>
              </a:rPr>
              <a:t>Fig. 1</a:t>
            </a:r>
            <a:r>
              <a:rPr lang="en" dirty="0">
                <a:latin typeface="Roboto" panose="02000000000000000000" pitchFamily="2" charset="0"/>
                <a:ea typeface="Roboto" panose="02000000000000000000" pitchFamily="2" charset="0"/>
                <a:cs typeface="Roboto" panose="02000000000000000000" pitchFamily="2" charset="0"/>
                <a:sym typeface="Roboto"/>
              </a:rPr>
              <a:t>: </a:t>
            </a:r>
            <a:r>
              <a:rPr lang="en-US" dirty="0">
                <a:effectLst/>
                <a:latin typeface="Roboto" panose="02000000000000000000" pitchFamily="2" charset="0"/>
                <a:ea typeface="Roboto" panose="02000000000000000000" pitchFamily="2" charset="0"/>
                <a:cs typeface="Roboto" panose="02000000000000000000" pitchFamily="2" charset="0"/>
              </a:rPr>
              <a:t>Comparison of the cleaning times for soaps derived from oil of the black soldier fly larva (BSFL) plus beeswax and sunflower oil (left), palm oil plus beeswax and sunflower oil (second from left), coconut oil plus beeswax and sunflower oil (second from right) and coconut oil plus baking soda and sunflower oil (right). The cleaning times for baking soda and BSFL soaps were statistically shorter than palm oil and coconut oil with beeswax.</a:t>
            </a:r>
          </a:p>
        </p:txBody>
      </p:sp>
      <p:sp>
        <p:nvSpPr>
          <p:cNvPr id="3" name="TextBox 2">
            <a:extLst>
              <a:ext uri="{FF2B5EF4-FFF2-40B4-BE49-F238E27FC236}">
                <a16:creationId xmlns:a16="http://schemas.microsoft.com/office/drawing/2014/main" id="{C240772A-297E-8801-B580-ACEE93FA9BEB}"/>
              </a:ext>
            </a:extLst>
          </p:cNvPr>
          <p:cNvSpPr txBox="1"/>
          <p:nvPr/>
        </p:nvSpPr>
        <p:spPr>
          <a:xfrm>
            <a:off x="1318437" y="308345"/>
            <a:ext cx="7825563" cy="400110"/>
          </a:xfrm>
          <a:prstGeom prst="rect">
            <a:avLst/>
          </a:prstGeom>
          <a:noFill/>
        </p:spPr>
        <p:txBody>
          <a:bodyPr wrap="square">
            <a:spAutoFit/>
          </a:bodyPr>
          <a:lstStyle/>
          <a:p>
            <a:r>
              <a:rPr lang="en" sz="2000" dirty="0"/>
              <a:t>Cleaning times required for different soap recipes</a:t>
            </a:r>
            <a:endParaRPr lang="en-US" sz="2000" dirty="0"/>
          </a:p>
        </p:txBody>
      </p:sp>
      <p:sp>
        <p:nvSpPr>
          <p:cNvPr id="4" name="Slide Number Placeholder 3">
            <a:extLst>
              <a:ext uri="{FF2B5EF4-FFF2-40B4-BE49-F238E27FC236}">
                <a16:creationId xmlns:a16="http://schemas.microsoft.com/office/drawing/2014/main" id="{EBE6F2E8-3DEF-E18A-C305-79B7A5D6F5AD}"/>
              </a:ext>
            </a:extLst>
          </p:cNvPr>
          <p:cNvSpPr>
            <a:spLocks noGrp="1"/>
          </p:cNvSpPr>
          <p:nvPr>
            <p:ph type="sldNum" idx="12"/>
          </p:nvPr>
        </p:nvSpPr>
        <p:spPr/>
        <p:txBody>
          <a:bodyPr>
            <a:noAutofit/>
          </a:bodyPr>
          <a:lstStyle/>
          <a:p>
            <a:pPr marL="0" lvl="0" indent="0" algn="r" rtl="0">
              <a:spcBef>
                <a:spcPts val="0"/>
              </a:spcBef>
              <a:spcAft>
                <a:spcPts val="0"/>
              </a:spcAft>
              <a:buNone/>
            </a:pPr>
            <a:fld id="{00000000-1234-1234-1234-123412341234}" type="slidenum">
              <a:rPr lang="en" sz="1400" b="1" smtClean="0">
                <a:solidFill>
                  <a:schemeClr val="bg2">
                    <a:lumMod val="50000"/>
                  </a:schemeClr>
                </a:solidFill>
              </a:rPr>
              <a:t>6</a:t>
            </a:fld>
            <a:endParaRPr lang="en" sz="1400" b="1" dirty="0">
              <a:solidFill>
                <a:schemeClr val="bg2">
                  <a:lumMod val="50000"/>
                </a:schemeClr>
              </a:solidFill>
            </a:endParaRPr>
          </a:p>
        </p:txBody>
      </p:sp>
      <p:pic>
        <p:nvPicPr>
          <p:cNvPr id="2" name="Picture 1" descr="Chart, bar chart&#10;&#10;Description automatically generated">
            <a:extLst>
              <a:ext uri="{FF2B5EF4-FFF2-40B4-BE49-F238E27FC236}">
                <a16:creationId xmlns:a16="http://schemas.microsoft.com/office/drawing/2014/main" id="{4F8462AB-1D48-613C-CA24-A1348CBEFA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320"/>
          <a:stretch/>
        </p:blipFill>
        <p:spPr>
          <a:xfrm>
            <a:off x="1757363" y="708455"/>
            <a:ext cx="5134928" cy="316522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500" dirty="0"/>
              <a:t>Experiment #2: The ability of soaps to remove bacteria</a:t>
            </a:r>
            <a:endParaRPr sz="2500" dirty="0"/>
          </a:p>
        </p:txBody>
      </p:sp>
      <p:sp>
        <p:nvSpPr>
          <p:cNvPr id="74" name="Google Shape;74;p14"/>
          <p:cNvSpPr txBox="1">
            <a:spLocks noGrp="1"/>
          </p:cNvSpPr>
          <p:nvPr>
            <p:ph type="body" idx="4294967295"/>
          </p:nvPr>
        </p:nvSpPr>
        <p:spPr>
          <a:xfrm>
            <a:off x="3727619" y="879830"/>
            <a:ext cx="5160941" cy="355473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Using </a:t>
            </a:r>
            <a:r>
              <a:rPr lang="en" sz="1600" i="1" dirty="0">
                <a:solidFill>
                  <a:srgbClr val="000000"/>
                </a:solidFill>
              </a:rPr>
              <a:t>E. coli </a:t>
            </a:r>
            <a:r>
              <a:rPr lang="en" sz="1600" dirty="0">
                <a:solidFill>
                  <a:srgbClr val="000000"/>
                </a:solidFill>
              </a:rPr>
              <a:t>K-12 (Carolina Biological), a 1.0 cm x 1.0 cm rectangle of silicone skin was inoculated with a human-safe bacterial culture</a:t>
            </a:r>
          </a:p>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Positive controls: no washing, washing with water</a:t>
            </a:r>
          </a:p>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Negative control: washing with 10% bleach solution</a:t>
            </a:r>
          </a:p>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Each of the four soaps were lathered and used to wash skin for 30 seconds in water at 24.1</a:t>
            </a:r>
            <a:r>
              <a:rPr lang="en" sz="1600" baseline="30000" dirty="0">
                <a:solidFill>
                  <a:srgbClr val="000000"/>
                </a:solidFill>
              </a:rPr>
              <a:t>o</a:t>
            </a:r>
            <a:r>
              <a:rPr lang="en" sz="1600" dirty="0">
                <a:solidFill>
                  <a:srgbClr val="000000"/>
                </a:solidFill>
              </a:rPr>
              <a:t>C.</a:t>
            </a:r>
          </a:p>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Swabs were taken after each of these skins were washed, and remaining bacteria were plated</a:t>
            </a:r>
          </a:p>
          <a:p>
            <a:pPr marL="457200" lvl="0" indent="-349250" algn="l" rtl="0">
              <a:lnSpc>
                <a:spcPct val="100000"/>
              </a:lnSpc>
              <a:spcBef>
                <a:spcPts val="0"/>
              </a:spcBef>
              <a:spcAft>
                <a:spcPts val="1200"/>
              </a:spcAft>
              <a:buClr>
                <a:srgbClr val="000000"/>
              </a:buClr>
              <a:buSzPts val="1900"/>
              <a:buChar char="●"/>
            </a:pPr>
            <a:r>
              <a:rPr lang="en" sz="1600" dirty="0">
                <a:solidFill>
                  <a:srgbClr val="000000"/>
                </a:solidFill>
              </a:rPr>
              <a:t>Independent variable: solid oil used in soap, dependent variable: number of bacterial colonies</a:t>
            </a:r>
          </a:p>
        </p:txBody>
      </p:sp>
      <p:sp>
        <p:nvSpPr>
          <p:cNvPr id="2" name="Slide Number Placeholder 1">
            <a:extLst>
              <a:ext uri="{FF2B5EF4-FFF2-40B4-BE49-F238E27FC236}">
                <a16:creationId xmlns:a16="http://schemas.microsoft.com/office/drawing/2014/main" id="{A8D0E378-1AD4-849F-6749-B6D02DE83CB9}"/>
              </a:ext>
            </a:extLst>
          </p:cNvPr>
          <p:cNvSpPr>
            <a:spLocks noGrp="1"/>
          </p:cNvSpPr>
          <p:nvPr>
            <p:ph type="sldNum" idx="12"/>
          </p:nvPr>
        </p:nvSpPr>
        <p:spPr/>
        <p:txBody>
          <a:bodyPr>
            <a:noAutofit/>
          </a:bodyPr>
          <a:lstStyle/>
          <a:p>
            <a:pPr marL="0" lvl="0" indent="0" algn="r" rtl="0">
              <a:spcBef>
                <a:spcPts val="0"/>
              </a:spcBef>
              <a:spcAft>
                <a:spcPts val="0"/>
              </a:spcAft>
              <a:buNone/>
            </a:pPr>
            <a:fld id="{00000000-1234-1234-1234-123412341234}" type="slidenum">
              <a:rPr lang="en" sz="1400" b="1" smtClean="0">
                <a:solidFill>
                  <a:schemeClr val="bg2">
                    <a:lumMod val="50000"/>
                  </a:schemeClr>
                </a:solidFill>
              </a:rPr>
              <a:t>7</a:t>
            </a:fld>
            <a:endParaRPr lang="en" sz="1400" b="1" dirty="0">
              <a:solidFill>
                <a:schemeClr val="bg2">
                  <a:lumMod val="50000"/>
                </a:schemeClr>
              </a:solidFill>
            </a:endParaRPr>
          </a:p>
        </p:txBody>
      </p:sp>
      <p:pic>
        <p:nvPicPr>
          <p:cNvPr id="3" name="Picture 2">
            <a:extLst>
              <a:ext uri="{FF2B5EF4-FFF2-40B4-BE49-F238E27FC236}">
                <a16:creationId xmlns:a16="http://schemas.microsoft.com/office/drawing/2014/main" id="{BBC9AF71-4486-5650-22C0-19D7FFED3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21" t="35382" r="38511" b="5759"/>
          <a:stretch/>
        </p:blipFill>
        <p:spPr bwMode="auto">
          <a:xfrm rot="5400000">
            <a:off x="103993" y="1031418"/>
            <a:ext cx="3800475" cy="34975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79920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0F3175-EA89-7EE5-9001-728035706CD9}"/>
              </a:ext>
            </a:extLst>
          </p:cNvPr>
          <p:cNvSpPr>
            <a:spLocks noGrp="1"/>
          </p:cNvSpPr>
          <p:nvPr>
            <p:ph type="sldNum" idx="12"/>
          </p:nvPr>
        </p:nvSpPr>
        <p:spPr/>
        <p:txBody>
          <a:bodyPr>
            <a:noAutofit/>
          </a:bodyPr>
          <a:lstStyle/>
          <a:p>
            <a:pPr marL="0" lvl="0" indent="0" algn="r" rtl="0">
              <a:spcBef>
                <a:spcPts val="0"/>
              </a:spcBef>
              <a:spcAft>
                <a:spcPts val="0"/>
              </a:spcAft>
              <a:buNone/>
            </a:pPr>
            <a:fld id="{00000000-1234-1234-1234-123412341234}" type="slidenum">
              <a:rPr lang="en" sz="1400" b="1" smtClean="0">
                <a:solidFill>
                  <a:schemeClr val="bg2">
                    <a:lumMod val="50000"/>
                  </a:schemeClr>
                </a:solidFill>
              </a:rPr>
              <a:t>8</a:t>
            </a:fld>
            <a:endParaRPr lang="en" sz="1400" b="1" dirty="0">
              <a:solidFill>
                <a:schemeClr val="bg2">
                  <a:lumMod val="50000"/>
                </a:schemeClr>
              </a:solidFill>
            </a:endParaRPr>
          </a:p>
        </p:txBody>
      </p:sp>
      <p:sp>
        <p:nvSpPr>
          <p:cNvPr id="136" name="Google Shape;136;p20"/>
          <p:cNvSpPr txBox="1"/>
          <p:nvPr/>
        </p:nvSpPr>
        <p:spPr>
          <a:xfrm>
            <a:off x="971964" y="3899061"/>
            <a:ext cx="7418719" cy="1046410"/>
          </a:xfrm>
          <a:prstGeom prst="rect">
            <a:avLst/>
          </a:prstGeom>
          <a:solidFill>
            <a:schemeClr val="accent4"/>
          </a:solidFill>
          <a:ln>
            <a:noFill/>
          </a:ln>
        </p:spPr>
        <p:txBody>
          <a:bodyPr spcFirstLastPara="1" wrap="square" lIns="91425" tIns="91425" rIns="91425" bIns="91425" anchor="t" anchorCtr="0">
            <a:spAutoFit/>
          </a:bodyPr>
          <a:lstStyle/>
          <a:p>
            <a:r>
              <a:rPr lang="en" dirty="0">
                <a:latin typeface="Roboto" panose="02000000000000000000" pitchFamily="2" charset="0"/>
                <a:ea typeface="Roboto" panose="02000000000000000000" pitchFamily="2" charset="0"/>
                <a:cs typeface="Roboto" panose="02000000000000000000" pitchFamily="2" charset="0"/>
                <a:sym typeface="Roboto"/>
              </a:rPr>
              <a:t>Fig. 2: </a:t>
            </a:r>
            <a:r>
              <a:rPr lang="en-US" dirty="0">
                <a:effectLst/>
                <a:latin typeface="Roboto" panose="02000000000000000000" pitchFamily="2" charset="0"/>
                <a:ea typeface="Roboto" panose="02000000000000000000" pitchFamily="2" charset="0"/>
                <a:cs typeface="Roboto" panose="02000000000000000000" pitchFamily="2" charset="0"/>
              </a:rPr>
              <a:t>Comparison of bactericidal properties of tested soaps. While it may appear that soap made from BSFL oil is more effective at killing </a:t>
            </a:r>
            <a:r>
              <a:rPr lang="en-US" i="1" dirty="0">
                <a:effectLst/>
                <a:latin typeface="Roboto" panose="02000000000000000000" pitchFamily="2" charset="0"/>
                <a:ea typeface="Roboto" panose="02000000000000000000" pitchFamily="2" charset="0"/>
                <a:cs typeface="Roboto" panose="02000000000000000000" pitchFamily="2" charset="0"/>
              </a:rPr>
              <a:t>E. coli </a:t>
            </a:r>
            <a:r>
              <a:rPr lang="en-US" dirty="0">
                <a:effectLst/>
                <a:latin typeface="Roboto" panose="02000000000000000000" pitchFamily="2" charset="0"/>
                <a:ea typeface="Roboto" panose="02000000000000000000" pitchFamily="2" charset="0"/>
                <a:cs typeface="Roboto" panose="02000000000000000000" pitchFamily="2" charset="0"/>
              </a:rPr>
              <a:t>bacteria than the other varieties, the results were not significant as can be seen by the large error bars due to a great deal of CFU variation on plates.</a:t>
            </a:r>
          </a:p>
        </p:txBody>
      </p:sp>
      <p:sp>
        <p:nvSpPr>
          <p:cNvPr id="3" name="TextBox 2">
            <a:extLst>
              <a:ext uri="{FF2B5EF4-FFF2-40B4-BE49-F238E27FC236}">
                <a16:creationId xmlns:a16="http://schemas.microsoft.com/office/drawing/2014/main" id="{A17BBBE9-8594-408D-94EA-4818C962EEA2}"/>
              </a:ext>
            </a:extLst>
          </p:cNvPr>
          <p:cNvSpPr txBox="1"/>
          <p:nvPr/>
        </p:nvSpPr>
        <p:spPr>
          <a:xfrm>
            <a:off x="1176944" y="222538"/>
            <a:ext cx="7825563" cy="400110"/>
          </a:xfrm>
          <a:prstGeom prst="rect">
            <a:avLst/>
          </a:prstGeom>
          <a:noFill/>
        </p:spPr>
        <p:txBody>
          <a:bodyPr wrap="square">
            <a:spAutoFit/>
          </a:bodyPr>
          <a:lstStyle/>
          <a:p>
            <a:r>
              <a:rPr lang="en" sz="2000" dirty="0"/>
              <a:t>Average number of colony-forming units (CFUs) after washing</a:t>
            </a:r>
            <a:endParaRPr lang="en-US" sz="2000" dirty="0"/>
          </a:p>
        </p:txBody>
      </p:sp>
      <p:pic>
        <p:nvPicPr>
          <p:cNvPr id="6" name="Picture 5" descr="Chart, box and whisker chart&#10;&#10;Description automatically generated">
            <a:extLst>
              <a:ext uri="{FF2B5EF4-FFF2-40B4-BE49-F238E27FC236}">
                <a16:creationId xmlns:a16="http://schemas.microsoft.com/office/drawing/2014/main" id="{29D610DD-AD4D-23D9-5AFD-0088323FDB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242"/>
          <a:stretch/>
        </p:blipFill>
        <p:spPr>
          <a:xfrm>
            <a:off x="1960245" y="622648"/>
            <a:ext cx="5223510" cy="3276413"/>
          </a:xfrm>
          <a:prstGeom prst="rect">
            <a:avLst/>
          </a:prstGeom>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1364</TotalTime>
  <Words>1705</Words>
  <Application>Microsoft Macintosh PowerPoint</Application>
  <PresentationFormat>On-screen Show (16:9)</PresentationFormat>
  <Paragraphs>78</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TimesNewRomanPSMT</vt:lpstr>
      <vt:lpstr>Times New Roman</vt:lpstr>
      <vt:lpstr>TimesNewRomanPS</vt:lpstr>
      <vt:lpstr>Roboto</vt:lpstr>
      <vt:lpstr>Calibri</vt:lpstr>
      <vt:lpstr>Material</vt:lpstr>
      <vt:lpstr>Scrubs with bugs: cleaning, disinfecting, and foaming properties of soaps made with sustainable oils </vt:lpstr>
      <vt:lpstr>Soap is made through the process of saponification.</vt:lpstr>
      <vt:lpstr>Palm oil is an ingredient that is found in many products.</vt:lpstr>
      <vt:lpstr>Other oils with similar lipid profiles may be more sustainable.</vt:lpstr>
      <vt:lpstr>Could oil made from BSFL make new consumer products?</vt:lpstr>
      <vt:lpstr>Experiment #1: The ability of soaps to remove grease</vt:lpstr>
      <vt:lpstr>PowerPoint Presentation</vt:lpstr>
      <vt:lpstr>Experiment #2: The ability of soaps to remove bacteria</vt:lpstr>
      <vt:lpstr>PowerPoint Presentation</vt:lpstr>
      <vt:lpstr>Discussion</vt:lpstr>
      <vt:lpstr>Conclusion</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steps forward, one step back: improved walking habits of Polypterus senegalus fish with the “shortbody” mutation</dc:title>
  <cp:lastModifiedBy>Mark Eastburn</cp:lastModifiedBy>
  <cp:revision>11</cp:revision>
  <dcterms:modified xsi:type="dcterms:W3CDTF">2023-03-14T15:08:49Z</dcterms:modified>
</cp:coreProperties>
</file>