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6"/>
  </p:sldMasterIdLst>
  <p:notesMasterIdLst>
    <p:notesMasterId r:id="rId9"/>
  </p:notesMasterIdLst>
  <p:sldIdLst>
    <p:sldId id="257" r:id="rId7"/>
    <p:sldId id="258" r:id="rId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5pPr>
    <a:lvl6pPr marL="22860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6pPr>
    <a:lvl7pPr marL="27432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7pPr>
    <a:lvl8pPr marL="32004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8pPr>
    <a:lvl9pPr marL="36576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9" autoAdjust="0"/>
    <p:restoredTop sz="82643" autoAdjust="0"/>
  </p:normalViewPr>
  <p:slideViewPr>
    <p:cSldViewPr snapToGrid="0">
      <p:cViewPr varScale="1">
        <p:scale>
          <a:sx n="77" d="100"/>
          <a:sy n="77" d="100"/>
        </p:scale>
        <p:origin x="88" y="135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charset="0"/>
                <a:cs typeface="+mn-cs"/>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charset="0"/>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charset="0"/>
                <a:cs typeface="+mn-cs"/>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0F4C64F-8D10-46AA-B9EF-45403B611F5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fld id="{692DC008-F620-4257-AC7F-9CC12FA0959C}" type="slidenum">
              <a:rPr lang="en-US" altLang="en-US"/>
              <a:pPr eaLnBrk="1" hangingPunct="1"/>
              <a:t>1</a:t>
            </a:fld>
            <a:endParaRPr lang="en-US" altLang="en-US"/>
          </a:p>
        </p:txBody>
      </p:sp>
      <p:sp>
        <p:nvSpPr>
          <p:cNvPr id="5123" name="Rectangle 2"/>
          <p:cNvSpPr>
            <a:spLocks noGrp="1" noRot="1" noChangeAspect="1" noChangeArrowheads="1" noTextEdit="1"/>
          </p:cNvSpPr>
          <p:nvPr>
            <p:ph type="sldImg"/>
          </p:nvPr>
        </p:nvSpPr>
        <p:spPr>
          <a:xfrm>
            <a:off x="381000" y="685800"/>
            <a:ext cx="6096000" cy="342900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POINT OF CONTACT: </a:t>
            </a:r>
          </a:p>
          <a:p>
            <a:pPr eaLnBrk="1" hangingPunct="1"/>
            <a:r>
              <a:rPr lang="en-US" altLang="en-US" dirty="0">
                <a:latin typeface="Arial" panose="020B0604020202020204" pitchFamily="34" charset="0"/>
              </a:rPr>
              <a:t>Your name</a:t>
            </a:r>
          </a:p>
          <a:p>
            <a:pPr eaLnBrk="1" hangingPunct="1"/>
            <a:r>
              <a:rPr lang="en-US" altLang="en-US" dirty="0">
                <a:latin typeface="Arial" panose="020B0604020202020204" pitchFamily="34" charset="0"/>
              </a:rPr>
              <a:t>Your affiliation</a:t>
            </a:r>
          </a:p>
          <a:p>
            <a:pPr eaLnBrk="1" hangingPunct="1"/>
            <a:r>
              <a:rPr lang="en-US" altLang="en-US" dirty="0">
                <a:latin typeface="Arial" panose="020B0604020202020204" pitchFamily="34" charset="0"/>
              </a:rPr>
              <a:t>Physical address</a:t>
            </a:r>
          </a:p>
          <a:p>
            <a:pPr eaLnBrk="1" hangingPunct="1"/>
            <a:r>
              <a:rPr lang="en-US" altLang="en-US" dirty="0">
                <a:latin typeface="Arial" panose="020B0604020202020204" pitchFamily="34" charset="0"/>
              </a:rPr>
              <a:t>Phone</a:t>
            </a:r>
            <a:r>
              <a:rPr lang="en-US" altLang="en-US" baseline="0" dirty="0">
                <a:latin typeface="Arial" panose="020B0604020202020204" pitchFamily="34" charset="0"/>
              </a:rPr>
              <a:t> number</a:t>
            </a:r>
            <a:endParaRPr lang="en-US" altLang="en-US" dirty="0">
              <a:latin typeface="Arial" panose="020B0604020202020204" pitchFamily="34" charset="0"/>
            </a:endParaRPr>
          </a:p>
          <a:p>
            <a:pPr eaLnBrk="1" hangingPunct="1"/>
            <a:r>
              <a:rPr lang="en-US" altLang="en-US" dirty="0">
                <a:latin typeface="Arial" panose="020B0604020202020204" pitchFamily="34" charset="0"/>
              </a:rPr>
              <a:t>Email</a:t>
            </a:r>
          </a:p>
          <a:p>
            <a:pPr eaLnBrk="1" hangingPunct="1"/>
            <a:r>
              <a:rPr lang="en-US" altLang="en-US" dirty="0">
                <a:latin typeface="Arial" panose="020B0604020202020204" pitchFamily="34" charset="0"/>
              </a:rPr>
              <a:t>Website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BF87584E-D14F-4529-BE5F-39CC9DA8C95A}" type="slidenum">
              <a:rPr lang="en-US" altLang="en-US"/>
              <a:pPr/>
              <a:t>‹#›</a:t>
            </a:fld>
            <a:endParaRPr lang="en-US" altLang="en-US"/>
          </a:p>
        </p:txBody>
      </p:sp>
    </p:spTree>
    <p:extLst>
      <p:ext uri="{BB962C8B-B14F-4D97-AF65-F5344CB8AC3E}">
        <p14:creationId xmlns:p14="http://schemas.microsoft.com/office/powerpoint/2010/main" val="402738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E6CEBFB4-5E26-43AC-AF09-E011A2CF2326}" type="slidenum">
              <a:rPr lang="en-US" altLang="en-US"/>
              <a:pPr/>
              <a:t>‹#›</a:t>
            </a:fld>
            <a:endParaRPr lang="en-US" altLang="en-US"/>
          </a:p>
        </p:txBody>
      </p:sp>
    </p:spTree>
    <p:extLst>
      <p:ext uri="{BB962C8B-B14F-4D97-AF65-F5344CB8AC3E}">
        <p14:creationId xmlns:p14="http://schemas.microsoft.com/office/powerpoint/2010/main" val="238570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836680BA-C5D8-45F8-8B41-BD624BE45552}" type="slidenum">
              <a:rPr lang="en-US" altLang="en-US"/>
              <a:pPr/>
              <a:t>‹#›</a:t>
            </a:fld>
            <a:endParaRPr lang="en-US" altLang="en-US"/>
          </a:p>
        </p:txBody>
      </p:sp>
    </p:spTree>
    <p:extLst>
      <p:ext uri="{BB962C8B-B14F-4D97-AF65-F5344CB8AC3E}">
        <p14:creationId xmlns:p14="http://schemas.microsoft.com/office/powerpoint/2010/main" val="214590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6865"/>
            <a:ext cx="10972800" cy="1143000"/>
          </a:xfrm>
          <a:prstGeom prst="rect">
            <a:avLst/>
          </a:prstGeom>
        </p:spPr>
        <p:txBody>
          <a:bodyPr/>
          <a:lstStyle>
            <a:lvl1pPr>
              <a:defRPr sz="2400">
                <a:latin typeface="+mn-lt"/>
              </a:defRPr>
            </a:lvl1pPr>
          </a:lstStyle>
          <a:p>
            <a:r>
              <a:rPr lang="en-US" dirty="0"/>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AF766771-02A5-4F61-8A14-3ECB993F7BBB}" type="slidenum">
              <a:rPr lang="en-US" altLang="en-US"/>
              <a:pPr/>
              <a:t>‹#›</a:t>
            </a:fld>
            <a:endParaRPr lang="en-US" altLang="en-US"/>
          </a:p>
        </p:txBody>
      </p:sp>
    </p:spTree>
    <p:extLst>
      <p:ext uri="{BB962C8B-B14F-4D97-AF65-F5344CB8AC3E}">
        <p14:creationId xmlns:p14="http://schemas.microsoft.com/office/powerpoint/2010/main" val="275177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162199AA-3AC9-4D49-8146-E510AFA6A918}" type="slidenum">
              <a:rPr lang="en-US" altLang="en-US"/>
              <a:pPr/>
              <a:t>‹#›</a:t>
            </a:fld>
            <a:endParaRPr lang="en-US" altLang="en-US"/>
          </a:p>
        </p:txBody>
      </p:sp>
    </p:spTree>
    <p:extLst>
      <p:ext uri="{BB962C8B-B14F-4D97-AF65-F5344CB8AC3E}">
        <p14:creationId xmlns:p14="http://schemas.microsoft.com/office/powerpoint/2010/main" val="63686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F75012A2-9EE7-405A-9A87-2C2DD951E575}" type="slidenum">
              <a:rPr lang="en-US" altLang="en-US"/>
              <a:pPr/>
              <a:t>‹#›</a:t>
            </a:fld>
            <a:endParaRPr lang="en-US" altLang="en-US"/>
          </a:p>
        </p:txBody>
      </p:sp>
    </p:spTree>
    <p:extLst>
      <p:ext uri="{BB962C8B-B14F-4D97-AF65-F5344CB8AC3E}">
        <p14:creationId xmlns:p14="http://schemas.microsoft.com/office/powerpoint/2010/main" val="168987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4053338D-9322-4252-A6A3-96BF3540658E}" type="slidenum">
              <a:rPr lang="en-US" altLang="en-US"/>
              <a:pPr/>
              <a:t>‹#›</a:t>
            </a:fld>
            <a:endParaRPr lang="en-US" altLang="en-US"/>
          </a:p>
        </p:txBody>
      </p:sp>
    </p:spTree>
    <p:extLst>
      <p:ext uri="{BB962C8B-B14F-4D97-AF65-F5344CB8AC3E}">
        <p14:creationId xmlns:p14="http://schemas.microsoft.com/office/powerpoint/2010/main" val="45350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6809C2C1-CA3F-4EF1-9CEC-859E151E987D}" type="slidenum">
              <a:rPr lang="en-US" altLang="en-US"/>
              <a:pPr/>
              <a:t>‹#›</a:t>
            </a:fld>
            <a:endParaRPr lang="en-US" altLang="en-US"/>
          </a:p>
        </p:txBody>
      </p:sp>
    </p:spTree>
    <p:extLst>
      <p:ext uri="{BB962C8B-B14F-4D97-AF65-F5344CB8AC3E}">
        <p14:creationId xmlns:p14="http://schemas.microsoft.com/office/powerpoint/2010/main" val="390290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CDF7EAF5-F3FF-4027-9FCA-30152D514B26}" type="slidenum">
              <a:rPr lang="en-US" altLang="en-US"/>
              <a:pPr/>
              <a:t>‹#›</a:t>
            </a:fld>
            <a:endParaRPr lang="en-US" altLang="en-US"/>
          </a:p>
        </p:txBody>
      </p:sp>
    </p:spTree>
    <p:extLst>
      <p:ext uri="{BB962C8B-B14F-4D97-AF65-F5344CB8AC3E}">
        <p14:creationId xmlns:p14="http://schemas.microsoft.com/office/powerpoint/2010/main" val="401857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5F55C2BC-84D9-435C-A5CD-27EFE0BCE97B}" type="slidenum">
              <a:rPr lang="en-US" altLang="en-US"/>
              <a:pPr/>
              <a:t>‹#›</a:t>
            </a:fld>
            <a:endParaRPr lang="en-US" altLang="en-US"/>
          </a:p>
        </p:txBody>
      </p:sp>
    </p:spTree>
    <p:extLst>
      <p:ext uri="{BB962C8B-B14F-4D97-AF65-F5344CB8AC3E}">
        <p14:creationId xmlns:p14="http://schemas.microsoft.com/office/powerpoint/2010/main" val="390563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DD6A66C1-BBEF-4F2D-A643-FB813AE66FF5}" type="slidenum">
              <a:rPr lang="en-US" altLang="en-US"/>
              <a:pPr/>
              <a:t>‹#›</a:t>
            </a:fld>
            <a:endParaRPr lang="en-US" altLang="en-US"/>
          </a:p>
        </p:txBody>
      </p:sp>
    </p:spTree>
    <p:extLst>
      <p:ext uri="{BB962C8B-B14F-4D97-AF65-F5344CB8AC3E}">
        <p14:creationId xmlns:p14="http://schemas.microsoft.com/office/powerpoint/2010/main" val="246079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12" name="Rectangle 16"/>
          <p:cNvSpPr>
            <a:spLocks noChangeArrowheads="1"/>
          </p:cNvSpPr>
          <p:nvPr userDrawn="1"/>
        </p:nvSpPr>
        <p:spPr bwMode="auto">
          <a:xfrm>
            <a:off x="152400" y="6286500"/>
            <a:ext cx="2438400" cy="342900"/>
          </a:xfrm>
          <a:prstGeom prst="rect">
            <a:avLst/>
          </a:prstGeom>
          <a:noFill/>
          <a:ln w="9525">
            <a:noFill/>
            <a:miter lim="800000"/>
            <a:headEnd/>
            <a:tailEnd/>
          </a:ln>
          <a:effectLst/>
        </p:spPr>
        <p:txBody>
          <a:bodyPr/>
          <a:lstStyle/>
          <a:p>
            <a:pPr>
              <a:defRPr/>
            </a:pPr>
            <a:endParaRPr lang="en-US" sz="1000" dirty="0">
              <a:latin typeface="Times New Roman" pitchFamily="18" charset="0"/>
            </a:endParaRPr>
          </a:p>
        </p:txBody>
      </p:sp>
      <p:sp>
        <p:nvSpPr>
          <p:cNvPr id="4113" name="Rectangle 17"/>
          <p:cNvSpPr>
            <a:spLocks noChangeArrowheads="1"/>
          </p:cNvSpPr>
          <p:nvPr userDrawn="1"/>
        </p:nvSpPr>
        <p:spPr bwMode="auto">
          <a:xfrm>
            <a:off x="4419600" y="6286500"/>
            <a:ext cx="3352800" cy="342900"/>
          </a:xfrm>
          <a:prstGeom prst="rect">
            <a:avLst/>
          </a:prstGeom>
          <a:noFill/>
          <a:ln w="9525">
            <a:noFill/>
            <a:miter lim="800000"/>
            <a:headEnd/>
            <a:tailEnd/>
          </a:ln>
          <a:effectLst/>
        </p:spPr>
        <p:txBody>
          <a:bodyPr/>
          <a:lstStyle/>
          <a:p>
            <a:pPr algn="ctr">
              <a:defRPr/>
            </a:pPr>
            <a:endParaRPr lang="en-US" sz="1000" dirty="0">
              <a:latin typeface="Times New Roman" pitchFamily="18" charset="0"/>
            </a:endParaRPr>
          </a:p>
        </p:txBody>
      </p:sp>
      <p:sp>
        <p:nvSpPr>
          <p:cNvPr id="4144" name="Line 7"/>
          <p:cNvSpPr>
            <a:spLocks noChangeShapeType="1"/>
          </p:cNvSpPr>
          <p:nvPr userDrawn="1"/>
        </p:nvSpPr>
        <p:spPr bwMode="auto">
          <a:xfrm>
            <a:off x="304800" y="3781425"/>
            <a:ext cx="11582400" cy="0"/>
          </a:xfrm>
          <a:prstGeom prst="line">
            <a:avLst/>
          </a:prstGeom>
          <a:noFill/>
          <a:ln w="38100">
            <a:solidFill>
              <a:srgbClr val="0C2D83"/>
            </a:solidFill>
            <a:round/>
            <a:headEnd/>
            <a:tailEnd/>
          </a:ln>
          <a:effectLst/>
        </p:spPr>
        <p:txBody>
          <a:bodyPr wrap="none" anchor="ctr"/>
          <a:lstStyle/>
          <a:p>
            <a:pPr lvl="0" algn="ctr" eaLnBrk="0" hangingPunct="0"/>
            <a:endParaRPr lang="en-US" sz="1400" dirty="0">
              <a:solidFill>
                <a:srgbClr val="000000"/>
              </a:solidFill>
            </a:endParaRPr>
          </a:p>
        </p:txBody>
      </p:sp>
      <p:sp>
        <p:nvSpPr>
          <p:cNvPr id="4145" name="Line 8"/>
          <p:cNvSpPr>
            <a:spLocks noChangeShapeType="1"/>
          </p:cNvSpPr>
          <p:nvPr userDrawn="1"/>
        </p:nvSpPr>
        <p:spPr bwMode="auto">
          <a:xfrm rot="16200000" flipH="1">
            <a:off x="3534574" y="3756997"/>
            <a:ext cx="5122454" cy="35611"/>
          </a:xfrm>
          <a:prstGeom prst="line">
            <a:avLst/>
          </a:prstGeom>
          <a:noFill/>
          <a:ln w="38100">
            <a:solidFill>
              <a:srgbClr val="0C2D83"/>
            </a:solidFill>
            <a:round/>
            <a:headEnd/>
            <a:tailEnd/>
          </a:ln>
          <a:effectLst/>
        </p:spPr>
        <p:txBody>
          <a:bodyPr wrap="none" anchor="ctr"/>
          <a:lstStyle/>
          <a:p>
            <a:pPr lvl="0" algn="ctr" eaLnBrk="0" hangingPunct="0"/>
            <a:endParaRPr lang="en-US" sz="1400" dirty="0">
              <a:solidFill>
                <a:srgbClr val="000000"/>
              </a:solidFill>
            </a:endParaRPr>
          </a:p>
        </p:txBody>
      </p:sp>
      <p:sp>
        <p:nvSpPr>
          <p:cNvPr id="9" name="Line 1035"/>
          <p:cNvSpPr>
            <a:spLocks noChangeShapeType="1"/>
          </p:cNvSpPr>
          <p:nvPr userDrawn="1"/>
        </p:nvSpPr>
        <p:spPr bwMode="auto">
          <a:xfrm>
            <a:off x="508000" y="651622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400" dirty="0">
              <a:solidFill>
                <a:srgbClr val="000000"/>
              </a:solidFill>
            </a:endParaRPr>
          </a:p>
        </p:txBody>
      </p:sp>
      <p:sp>
        <p:nvSpPr>
          <p:cNvPr id="10" name="Line 1036"/>
          <p:cNvSpPr>
            <a:spLocks noChangeShapeType="1"/>
          </p:cNvSpPr>
          <p:nvPr userDrawn="1"/>
        </p:nvSpPr>
        <p:spPr bwMode="auto">
          <a:xfrm>
            <a:off x="508000" y="1138201"/>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4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2200" b="1">
          <a:solidFill>
            <a:schemeClr val="tx1"/>
          </a:solidFill>
          <a:latin typeface="+mj-lt"/>
          <a:ea typeface="+mj-ea"/>
          <a:cs typeface="+mj-cs"/>
        </a:defRPr>
      </a:lvl1pPr>
      <a:lvl2pPr algn="ctr" rtl="0" eaLnBrk="0" fontAlgn="base" hangingPunct="0">
        <a:spcBef>
          <a:spcPct val="0"/>
        </a:spcBef>
        <a:spcAft>
          <a:spcPct val="0"/>
        </a:spcAft>
        <a:defRPr sz="2200" b="1">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2200" b="1">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2200" b="1">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2200" b="1">
          <a:solidFill>
            <a:schemeClr val="tx1"/>
          </a:solidFill>
          <a:latin typeface="Times New Roman" pitchFamily="18" charset="0"/>
          <a:cs typeface="Times New Roman" pitchFamily="18" charset="0"/>
        </a:defRPr>
      </a:lvl5pPr>
      <a:lvl6pPr marL="457200" algn="ctr" rtl="0" fontAlgn="base">
        <a:spcBef>
          <a:spcPct val="0"/>
        </a:spcBef>
        <a:spcAft>
          <a:spcPct val="0"/>
        </a:spcAft>
        <a:defRPr sz="22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22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22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2200" b="1">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i="1">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i="1">
          <a:solidFill>
            <a:srgbClr val="000066"/>
          </a:solidFill>
          <a:latin typeface="+mn-lt"/>
          <a:cs typeface="+mn-cs"/>
        </a:defRPr>
      </a:lvl2pPr>
      <a:lvl3pPr marL="1143000" indent="-228600" algn="l" rtl="0" eaLnBrk="0" fontAlgn="base" hangingPunct="0">
        <a:spcBef>
          <a:spcPct val="20000"/>
        </a:spcBef>
        <a:spcAft>
          <a:spcPct val="0"/>
        </a:spcAft>
        <a:buChar char="•"/>
        <a:defRPr sz="2400" i="1">
          <a:solidFill>
            <a:srgbClr val="000066"/>
          </a:solidFill>
          <a:latin typeface="+mn-lt"/>
          <a:cs typeface="+mn-cs"/>
        </a:defRPr>
      </a:lvl3pPr>
      <a:lvl4pPr marL="1600200" indent="-228600" algn="l" rtl="0" eaLnBrk="0" fontAlgn="base" hangingPunct="0">
        <a:spcBef>
          <a:spcPct val="20000"/>
        </a:spcBef>
        <a:spcAft>
          <a:spcPct val="0"/>
        </a:spcAft>
        <a:buChar char="–"/>
        <a:defRPr sz="2000" i="1">
          <a:solidFill>
            <a:srgbClr val="000066"/>
          </a:solidFill>
          <a:latin typeface="+mn-lt"/>
          <a:cs typeface="+mn-cs"/>
        </a:defRPr>
      </a:lvl4pPr>
      <a:lvl5pPr marL="2057400" indent="-228600" algn="l" rtl="0" eaLnBrk="0" fontAlgn="base" hangingPunct="0">
        <a:spcBef>
          <a:spcPct val="20000"/>
        </a:spcBef>
        <a:spcAft>
          <a:spcPct val="0"/>
        </a:spcAft>
        <a:buChar char="»"/>
        <a:defRPr sz="2000" i="1">
          <a:solidFill>
            <a:srgbClr val="000066"/>
          </a:solidFill>
          <a:latin typeface="+mn-lt"/>
          <a:cs typeface="+mn-cs"/>
        </a:defRPr>
      </a:lvl5pPr>
      <a:lvl6pPr marL="2514600" indent="-228600" algn="l" rtl="0" fontAlgn="base">
        <a:spcBef>
          <a:spcPct val="20000"/>
        </a:spcBef>
        <a:spcAft>
          <a:spcPct val="0"/>
        </a:spcAft>
        <a:buChar char="»"/>
        <a:defRPr sz="2000" i="1">
          <a:solidFill>
            <a:srgbClr val="000066"/>
          </a:solidFill>
          <a:latin typeface="+mn-lt"/>
          <a:cs typeface="+mn-cs"/>
        </a:defRPr>
      </a:lvl6pPr>
      <a:lvl7pPr marL="2971800" indent="-228600" algn="l" rtl="0" fontAlgn="base">
        <a:spcBef>
          <a:spcPct val="20000"/>
        </a:spcBef>
        <a:spcAft>
          <a:spcPct val="0"/>
        </a:spcAft>
        <a:buChar char="»"/>
        <a:defRPr sz="2000" i="1">
          <a:solidFill>
            <a:srgbClr val="000066"/>
          </a:solidFill>
          <a:latin typeface="+mn-lt"/>
          <a:cs typeface="+mn-cs"/>
        </a:defRPr>
      </a:lvl7pPr>
      <a:lvl8pPr marL="3429000" indent="-228600" algn="l" rtl="0" fontAlgn="base">
        <a:spcBef>
          <a:spcPct val="20000"/>
        </a:spcBef>
        <a:spcAft>
          <a:spcPct val="0"/>
        </a:spcAft>
        <a:buChar char="»"/>
        <a:defRPr sz="2000" i="1">
          <a:solidFill>
            <a:srgbClr val="000066"/>
          </a:solidFill>
          <a:latin typeface="+mn-lt"/>
          <a:cs typeface="+mn-cs"/>
        </a:defRPr>
      </a:lvl8pPr>
      <a:lvl9pPr marL="3886200" indent="-228600" algn="l" rtl="0" fontAlgn="base">
        <a:spcBef>
          <a:spcPct val="20000"/>
        </a:spcBef>
        <a:spcAft>
          <a:spcPct val="0"/>
        </a:spcAft>
        <a:buChar char="»"/>
        <a:defRPr sz="2000" i="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2209800" y="292100"/>
            <a:ext cx="7772400" cy="571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Your Idea</a:t>
            </a:r>
          </a:p>
        </p:txBody>
      </p:sp>
      <p:sp>
        <p:nvSpPr>
          <p:cNvPr id="2052" name="Rectangle 6"/>
          <p:cNvSpPr>
            <a:spLocks noChangeArrowheads="1"/>
          </p:cNvSpPr>
          <p:nvPr/>
        </p:nvSpPr>
        <p:spPr bwMode="auto">
          <a:xfrm>
            <a:off x="319067" y="1155700"/>
            <a:ext cx="5716608"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117475" indent="-117475"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a:lnSpc>
                <a:spcPct val="150000"/>
              </a:lnSpc>
            </a:pPr>
            <a:r>
              <a:rPr lang="en-US" altLang="en-US" sz="1400" b="1" u="sng" dirty="0"/>
              <a:t>PROBLEM STATEMENT</a:t>
            </a:r>
            <a:r>
              <a:rPr lang="en-US" altLang="en-US" sz="1400" b="1" dirty="0"/>
              <a:t>:</a:t>
            </a:r>
            <a:r>
              <a:rPr lang="en-US" altLang="en-US" sz="1400" dirty="0"/>
              <a:t> Use either one of the workshop theme exemplar problems or define your own theme-based problem</a:t>
            </a:r>
            <a:endParaRPr lang="en-US" altLang="en-US" sz="1400" b="1" u="sng" dirty="0"/>
          </a:p>
          <a:p>
            <a:pPr>
              <a:lnSpc>
                <a:spcPct val="150000"/>
              </a:lnSpc>
            </a:pPr>
            <a:r>
              <a:rPr lang="en-US" altLang="en-US" sz="1400" b="1" u="sng" dirty="0"/>
              <a:t>DESCRIPTION</a:t>
            </a:r>
            <a:r>
              <a:rPr lang="en-US" altLang="en-US" sz="1400" b="1" dirty="0"/>
              <a:t>:  </a:t>
            </a:r>
            <a:r>
              <a:rPr lang="en-US" altLang="en-US" sz="1400" dirty="0"/>
              <a:t>Description of idea</a:t>
            </a:r>
          </a:p>
          <a:p>
            <a:endParaRPr lang="en-US" altLang="en-US" sz="1400" dirty="0"/>
          </a:p>
          <a:p>
            <a:endParaRPr lang="en-US" altLang="en-US" sz="1400" b="1" dirty="0"/>
          </a:p>
        </p:txBody>
      </p:sp>
      <p:sp>
        <p:nvSpPr>
          <p:cNvPr id="2053" name="Rectangle 3"/>
          <p:cNvSpPr>
            <a:spLocks noChangeArrowheads="1"/>
          </p:cNvSpPr>
          <p:nvPr/>
        </p:nvSpPr>
        <p:spPr bwMode="auto">
          <a:xfrm>
            <a:off x="319067" y="3784600"/>
            <a:ext cx="571343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91440" bIns="91440"/>
          <a:lstStyle>
            <a:lvl1pPr marL="117475" indent="-117475"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algn="ctr" eaLnBrk="1" hangingPunct="1">
              <a:lnSpc>
                <a:spcPct val="150000"/>
              </a:lnSpc>
            </a:pPr>
            <a:r>
              <a:rPr lang="en-US" altLang="en-US" sz="1400" b="1" dirty="0"/>
              <a:t>ADDITIONAL DETAILS</a:t>
            </a:r>
            <a:endParaRPr lang="en-US" altLang="en-US" sz="1400" dirty="0"/>
          </a:p>
          <a:p>
            <a:pPr>
              <a:lnSpc>
                <a:spcPct val="150000"/>
              </a:lnSpc>
              <a:buFont typeface="Arial" panose="020B0604020202020204" pitchFamily="34" charset="0"/>
              <a:buChar char="•"/>
            </a:pPr>
            <a:r>
              <a:rPr lang="en-US" altLang="en-US" sz="1400" dirty="0"/>
              <a:t>Additional detail 1</a:t>
            </a:r>
          </a:p>
          <a:p>
            <a:pPr>
              <a:lnSpc>
                <a:spcPct val="150000"/>
              </a:lnSpc>
              <a:buFont typeface="Arial" panose="020B0604020202020204" pitchFamily="34" charset="0"/>
              <a:buChar char="•"/>
            </a:pPr>
            <a:r>
              <a:rPr lang="en-US" altLang="en-US" sz="1400" dirty="0"/>
              <a:t>Additional detail 2</a:t>
            </a:r>
          </a:p>
          <a:p>
            <a:pPr>
              <a:lnSpc>
                <a:spcPct val="150000"/>
              </a:lnSpc>
              <a:buFont typeface="Arial" panose="020B0604020202020204" pitchFamily="34" charset="0"/>
              <a:buChar char="•"/>
            </a:pPr>
            <a:r>
              <a:rPr lang="en-US" altLang="en-US" sz="1400" dirty="0"/>
              <a:t>And so on</a:t>
            </a:r>
          </a:p>
        </p:txBody>
      </p:sp>
      <p:sp>
        <p:nvSpPr>
          <p:cNvPr id="9" name="Text Box 8"/>
          <p:cNvSpPr txBox="1">
            <a:spLocks noChangeArrowheads="1"/>
          </p:cNvSpPr>
          <p:nvPr/>
        </p:nvSpPr>
        <p:spPr bwMode="auto">
          <a:xfrm>
            <a:off x="7622730" y="4407359"/>
            <a:ext cx="308133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ＭＳ Ｐゴシック" panose="020B0600070205080204" pitchFamily="34" charset="-128"/>
              </a:defRPr>
            </a:lvl1pPr>
            <a:lvl2pPr marL="742950" indent="-285750">
              <a:defRPr sz="3200">
                <a:solidFill>
                  <a:schemeClr val="tx1"/>
                </a:solidFill>
                <a:latin typeface="Arial" panose="020B0604020202020204" pitchFamily="34" charset="0"/>
                <a:ea typeface="ＭＳ Ｐゴシック" panose="020B0600070205080204" pitchFamily="34" charset="-128"/>
              </a:defRPr>
            </a:lvl2pPr>
            <a:lvl3pPr marL="1143000" indent="-228600">
              <a:defRPr sz="3200">
                <a:solidFill>
                  <a:schemeClr val="tx1"/>
                </a:solidFill>
                <a:latin typeface="Arial" panose="020B0604020202020204" pitchFamily="34" charset="0"/>
                <a:ea typeface="ＭＳ Ｐゴシック" panose="020B0600070205080204" pitchFamily="34" charset="-128"/>
              </a:defRPr>
            </a:lvl3pPr>
            <a:lvl4pPr marL="1600200" indent="-228600">
              <a:defRPr sz="3200">
                <a:solidFill>
                  <a:schemeClr val="tx1"/>
                </a:solidFill>
                <a:latin typeface="Arial" panose="020B0604020202020204" pitchFamily="34" charset="0"/>
                <a:ea typeface="ＭＳ Ｐゴシック" panose="020B0600070205080204" pitchFamily="34" charset="-128"/>
              </a:defRPr>
            </a:lvl4pPr>
            <a:lvl5pPr marL="2057400" indent="-228600">
              <a:defRPr sz="3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dirty="0"/>
              <a:t>Picture or Graphic that illustrates the research idea or concept</a:t>
            </a:r>
          </a:p>
        </p:txBody>
      </p:sp>
      <p:sp>
        <p:nvSpPr>
          <p:cNvPr id="10" name="Rectangle 6"/>
          <p:cNvSpPr>
            <a:spLocks noChangeArrowheads="1"/>
          </p:cNvSpPr>
          <p:nvPr/>
        </p:nvSpPr>
        <p:spPr bwMode="auto">
          <a:xfrm>
            <a:off x="6358647" y="1155700"/>
            <a:ext cx="5716608"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117475" indent="-117475"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a:lnSpc>
                <a:spcPct val="150000"/>
              </a:lnSpc>
            </a:pPr>
            <a:r>
              <a:rPr lang="en-US" altLang="en-US" sz="1400" b="1" u="sng" dirty="0"/>
              <a:t>NAME</a:t>
            </a:r>
            <a:r>
              <a:rPr lang="en-US" altLang="en-US" sz="1400" b="1" dirty="0"/>
              <a:t>:  </a:t>
            </a:r>
            <a:r>
              <a:rPr lang="en-US" altLang="en-US" sz="1400" dirty="0"/>
              <a:t>Your name</a:t>
            </a:r>
          </a:p>
          <a:p>
            <a:pPr>
              <a:lnSpc>
                <a:spcPct val="150000"/>
              </a:lnSpc>
            </a:pPr>
            <a:r>
              <a:rPr lang="en-US" altLang="en-US" sz="1400" b="1" u="sng" dirty="0"/>
              <a:t>AFFILIATION</a:t>
            </a:r>
            <a:r>
              <a:rPr lang="en-US" altLang="en-US" sz="1400" b="1" dirty="0"/>
              <a:t>:</a:t>
            </a:r>
            <a:r>
              <a:rPr lang="en-US" altLang="en-US" sz="1400" dirty="0"/>
              <a:t> Your university/company</a:t>
            </a:r>
          </a:p>
          <a:p>
            <a:pPr>
              <a:lnSpc>
                <a:spcPct val="150000"/>
              </a:lnSpc>
            </a:pPr>
            <a:r>
              <a:rPr lang="en-US" altLang="en-US" sz="1400" b="1" u="sng" dirty="0"/>
              <a:t>WORKSHOP THEME(S):</a:t>
            </a:r>
            <a:r>
              <a:rPr lang="en-US" altLang="en-US" sz="1400" b="1" dirty="0"/>
              <a:t> </a:t>
            </a:r>
            <a:r>
              <a:rPr lang="en-US" altLang="en-US" sz="1400" dirty="0"/>
              <a:t>One (or more) of the 5 Air Force core missions or Airmen </a:t>
            </a:r>
            <a:r>
              <a:rPr lang="en-US" altLang="en-US" sz="1400" b="1" dirty="0"/>
              <a:t> </a:t>
            </a:r>
            <a:endParaRPr lang="en-US" altLang="en-US" sz="1400" dirty="0"/>
          </a:p>
          <a:p>
            <a:pPr>
              <a:lnSpc>
                <a:spcPct val="150000"/>
              </a:lnSpc>
            </a:pPr>
            <a:r>
              <a:rPr lang="en-US" altLang="en-US" sz="1400" b="1" u="sng" dirty="0"/>
              <a:t>KEYWORDS</a:t>
            </a:r>
            <a:r>
              <a:rPr lang="en-US" altLang="en-US" sz="1400" b="1" dirty="0"/>
              <a:t>: </a:t>
            </a:r>
            <a:r>
              <a:rPr lang="en-US" altLang="en-US" sz="1400" dirty="0"/>
              <a:t>Idea keyword1; keyword2; keyword3; </a:t>
            </a:r>
            <a:r>
              <a:rPr lang="en-US" altLang="en-US" sz="1400" dirty="0" err="1"/>
              <a:t>etc</a:t>
            </a:r>
            <a:endParaRPr lang="en-US"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Guidance</a:t>
            </a:r>
          </a:p>
        </p:txBody>
      </p:sp>
      <p:sp>
        <p:nvSpPr>
          <p:cNvPr id="3075" name="Rectangle 4"/>
          <p:cNvSpPr>
            <a:spLocks noChangeArrowheads="1"/>
          </p:cNvSpPr>
          <p:nvPr/>
        </p:nvSpPr>
        <p:spPr bwMode="auto">
          <a:xfrm>
            <a:off x="1457493" y="2084118"/>
            <a:ext cx="6727250" cy="830997"/>
          </a:xfrm>
          <a:prstGeom prst="rect">
            <a:avLst/>
          </a:prstGeom>
          <a:noFill/>
          <a:ln w="9525">
            <a:noFill/>
            <a:miter lim="800000"/>
            <a:headEnd/>
            <a:tailEnd/>
          </a:ln>
        </p:spPr>
        <p:txBody>
          <a:bodyPr wrap="square" numCol="2">
            <a:spAutoFit/>
          </a:bodyPr>
          <a:lstStyle/>
          <a:p>
            <a:pPr>
              <a:defRPr/>
            </a:pPr>
            <a:r>
              <a:rPr lang="en-US" sz="1200" dirty="0">
                <a:latin typeface="Arial" charset="0"/>
              </a:rPr>
              <a:t>To reduce file sizes:</a:t>
            </a:r>
          </a:p>
          <a:p>
            <a:pPr>
              <a:buFontTx/>
              <a:buChar char="•"/>
              <a:defRPr/>
            </a:pPr>
            <a:r>
              <a:rPr lang="en-US" sz="1200" dirty="0">
                <a:latin typeface="Arial" charset="0"/>
              </a:rPr>
              <a:t> double click an image</a:t>
            </a:r>
          </a:p>
          <a:p>
            <a:pPr>
              <a:buFontTx/>
              <a:buChar char="•"/>
              <a:defRPr/>
            </a:pPr>
            <a:r>
              <a:rPr lang="en-US" sz="1200" dirty="0">
                <a:latin typeface="Arial" charset="0"/>
              </a:rPr>
              <a:t> click on the "picture" tab</a:t>
            </a:r>
          </a:p>
          <a:p>
            <a:pPr>
              <a:buFontTx/>
              <a:buChar char="•"/>
              <a:defRPr/>
            </a:pPr>
            <a:r>
              <a:rPr lang="en-US" sz="1200" dirty="0">
                <a:latin typeface="Arial" charset="0"/>
              </a:rPr>
              <a:t> click the "compress button“</a:t>
            </a:r>
          </a:p>
          <a:p>
            <a:pPr>
              <a:buFontTx/>
              <a:buChar char="•"/>
              <a:defRPr/>
            </a:pPr>
            <a:endParaRPr lang="en-US" sz="1200" dirty="0">
              <a:latin typeface="Arial" charset="0"/>
            </a:endParaRPr>
          </a:p>
          <a:p>
            <a:pPr>
              <a:buFontTx/>
              <a:buChar char="•"/>
              <a:defRPr/>
            </a:pPr>
            <a:r>
              <a:rPr lang="en-US" sz="1200" dirty="0">
                <a:latin typeface="Arial" charset="0"/>
              </a:rPr>
              <a:t> click the "all pictures in document bubble"</a:t>
            </a:r>
          </a:p>
          <a:p>
            <a:pPr>
              <a:buFontTx/>
              <a:buChar char="•"/>
              <a:defRPr/>
            </a:pPr>
            <a:r>
              <a:rPr lang="en-US" sz="1200" dirty="0">
                <a:latin typeface="Arial" charset="0"/>
              </a:rPr>
              <a:t> click the "web/screen" bubble</a:t>
            </a:r>
          </a:p>
        </p:txBody>
      </p:sp>
      <p:sp>
        <p:nvSpPr>
          <p:cNvPr id="3076" name="Rectangle 5"/>
          <p:cNvSpPr>
            <a:spLocks noChangeArrowheads="1"/>
          </p:cNvSpPr>
          <p:nvPr/>
        </p:nvSpPr>
        <p:spPr bwMode="auto">
          <a:xfrm>
            <a:off x="417287" y="700089"/>
            <a:ext cx="1130750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r>
              <a:rPr lang="en-US" altLang="en-US" sz="1200" dirty="0"/>
              <a:t>Quad charts are analogous to an “elevator speech”- you will have minimal time to briefly inform the participants about the merits of your idea and create interest.  If your idea is scored highly by your fellow participants, you will be afforded additional time to discuss with them.  This will allow you the opportunity to use technical jargon, go into greater detail, and collaborate with the participants to refine, modify, and/or combine with other presented ideas to make it even stronger.</a:t>
            </a:r>
          </a:p>
          <a:p>
            <a:pPr eaLnBrk="1" hangingPunct="1"/>
            <a:endParaRPr lang="en-US" altLang="en-US" sz="1200" dirty="0"/>
          </a:p>
          <a:p>
            <a:pPr eaLnBrk="1" hangingPunct="1"/>
            <a:r>
              <a:rPr lang="en-US" altLang="en-US" sz="1200" dirty="0"/>
              <a:t>Please create one to three slides, each with a different idea that you think has application to Air Force S&amp;T research.  Each slide should be less than 500 kb (1/2 Meg) and must be in PowerPoint format using the master slide template provided in this file. File naming convention is “YOUR LAST NAME, FIRST &amp; MIDDLE INITIAL, YOUR IDEA.ppt”.  Except for the chart title, “Arial 14 point font” should be used throughout the quad chart</a:t>
            </a:r>
          </a:p>
        </p:txBody>
      </p:sp>
      <p:sp>
        <p:nvSpPr>
          <p:cNvPr id="3077" name="Rectangle 4"/>
          <p:cNvSpPr>
            <a:spLocks noChangeArrowheads="1"/>
          </p:cNvSpPr>
          <p:nvPr/>
        </p:nvSpPr>
        <p:spPr bwMode="auto">
          <a:xfrm>
            <a:off x="505837" y="2973552"/>
            <a:ext cx="1148642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r>
              <a:rPr lang="en-US" altLang="en-US" sz="1200" dirty="0"/>
              <a:t>Science and Technology Theme(s): Idea has applicability to one of more of the following core missions/airmen</a:t>
            </a:r>
          </a:p>
          <a:p>
            <a:pPr eaLnBrk="1" hangingPunct="1"/>
            <a:r>
              <a:rPr lang="en-US" altLang="en-US" sz="1200" dirty="0"/>
              <a:t>	Air, Space and Cyberspace Superiority</a:t>
            </a:r>
          </a:p>
          <a:p>
            <a:pPr eaLnBrk="1" hangingPunct="1"/>
            <a:r>
              <a:rPr lang="en-US" altLang="en-US" sz="1200" dirty="0"/>
              <a:t>	Global Integrated Intelligence, Surveillance, and Reconnaissance (ISR)</a:t>
            </a:r>
          </a:p>
          <a:p>
            <a:pPr eaLnBrk="1" hangingPunct="1"/>
            <a:r>
              <a:rPr lang="en-US" altLang="en-US" sz="1200" dirty="0"/>
              <a:t>	Global Precision Strike</a:t>
            </a:r>
          </a:p>
          <a:p>
            <a:pPr eaLnBrk="1" hangingPunct="1"/>
            <a:r>
              <a:rPr lang="en-US" altLang="en-US" sz="1200" dirty="0"/>
              <a:t>	Rapid Global Mobility</a:t>
            </a:r>
          </a:p>
          <a:p>
            <a:pPr eaLnBrk="1" hangingPunct="1"/>
            <a:r>
              <a:rPr lang="en-US" altLang="en-US" sz="1200" dirty="0"/>
              <a:t>	Command and Control</a:t>
            </a:r>
          </a:p>
          <a:p>
            <a:pPr eaLnBrk="1" hangingPunct="1"/>
            <a:r>
              <a:rPr lang="en-US" altLang="en-US" sz="1200" dirty="0"/>
              <a:t>	Enhancing the Performance of Airmen</a:t>
            </a:r>
          </a:p>
          <a:p>
            <a:pPr eaLnBrk="1" hangingPunct="1"/>
            <a:r>
              <a:rPr lang="en-US" altLang="en-US" sz="1200" dirty="0"/>
              <a:t>	</a:t>
            </a:r>
          </a:p>
          <a:p>
            <a:pPr eaLnBrk="1" hangingPunct="1"/>
            <a:r>
              <a:rPr lang="en-US" altLang="en-US" sz="1200" dirty="0"/>
              <a:t>Problem Statement: Describe the problem that your idea addresses.  You may use one of the exemplar problems provided with each S&amp;T theme, or define your own problem related to one (or more) of the themes.  </a:t>
            </a:r>
          </a:p>
          <a:p>
            <a:pPr eaLnBrk="1" hangingPunct="1"/>
            <a:endParaRPr lang="en-US" altLang="en-US" sz="1200" dirty="0"/>
          </a:p>
          <a:p>
            <a:pPr eaLnBrk="1" hangingPunct="1"/>
            <a:r>
              <a:rPr lang="en-US" altLang="en-US" sz="1200" dirty="0"/>
              <a:t>Keywords: Please suggest 5–10 keywords which can be used for describing the content of the research idea. They are equivalent to terms in an index in a printed work and distinguish the most important ideas, names, and concepts in your research idea.  Each keyword should be kept short, one word where possible (though two and three word specialist terms are also acceptable where necessary). Keywords should not be too generalized.</a:t>
            </a:r>
          </a:p>
          <a:p>
            <a:pPr eaLnBrk="1" hangingPunct="1"/>
            <a:endParaRPr lang="en-US" altLang="en-US" sz="1200" dirty="0"/>
          </a:p>
          <a:p>
            <a:pPr eaLnBrk="1" hangingPunct="1"/>
            <a:r>
              <a:rPr lang="en-US" altLang="en-US" sz="1200" dirty="0"/>
              <a:t>Lastly, using PowerPoint's “View, Notes Page” option will allow you to include additional contact information.</a:t>
            </a:r>
          </a:p>
          <a:p>
            <a:pPr eaLnBrk="1" hangingPunct="1"/>
            <a:endParaRPr lang="en-US" altLang="en-US" sz="1200" dirty="0"/>
          </a:p>
          <a:p>
            <a:pPr eaLnBrk="1" hangingPunct="1"/>
            <a:endParaRPr lang="en-US" altLang="en-US" sz="1200" dirty="0"/>
          </a:p>
        </p:txBody>
      </p:sp>
    </p:spTree>
  </p:cSld>
  <p:clrMapOvr>
    <a:masterClrMapping/>
  </p:clrMapOvr>
</p:sld>
</file>

<file path=ppt/theme/theme1.xml><?xml version="1.0" encoding="utf-8"?>
<a:theme xmlns:a="http://schemas.openxmlformats.org/drawingml/2006/main" name="Senate Update 21 Mar Rev2">
  <a:themeElements>
    <a:clrScheme name="Senate Update 21 Mar Rev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nate Update 21 Mar Rev2">
      <a:majorFont>
        <a:latin typeface="Times New Roman"/>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nate Update 21 Mar Rev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nate Update 21 Mar Rev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nate Update 21 Mar Rev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nate Update 21 Mar Rev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nate Update 21 Mar Rev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nate Update 21 Mar Rev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nate Update 21 Mar Rev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97631FCF55134AA0CEE38E9173A809" ma:contentTypeVersion="4" ma:contentTypeDescription="Create a new document." ma:contentTypeScope="" ma:versionID="2855af3f7de3b09c1aae441123e5548d">
  <xsd:schema xmlns:xsd="http://www.w3.org/2001/XMLSchema" xmlns:xs="http://www.w3.org/2001/XMLSchema" xmlns:p="http://schemas.microsoft.com/office/2006/metadata/properties" xmlns:ns1="http://schemas.microsoft.com/sharepoint/v3" xmlns:ns2="10891607-79da-4045-a234-ce8a2d7aef32" targetNamespace="http://schemas.microsoft.com/office/2006/metadata/properties" ma:root="true" ma:fieldsID="17b808dfe5acee36152dea943ea9e9d7" ns1:_="" ns2:_="">
    <xsd:import namespace="http://schemas.microsoft.com/sharepoint/v3"/>
    <xsd:import namespace="10891607-79da-4045-a234-ce8a2d7aef3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0891607-79da-4045-a234-ce8a2d7aef3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200779E-84C8-4C64-9CB7-74DDD7919F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0891607-79da-4045-a234-ce8a2d7aef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8F943D-21EA-4568-ABEF-CCF22D6AE695}">
  <ds:schemaRefs>
    <ds:schemaRef ds:uri="http://schemas.microsoft.com/office/2006/metadata/longProperties"/>
  </ds:schemaRefs>
</ds:datastoreItem>
</file>

<file path=customXml/itemProps3.xml><?xml version="1.0" encoding="utf-8"?>
<ds:datastoreItem xmlns:ds="http://schemas.openxmlformats.org/officeDocument/2006/customXml" ds:itemID="{E77FD11F-78BB-4DBC-8409-82906CA16023}">
  <ds:schemaRefs>
    <ds:schemaRef ds:uri="http://schemas.microsoft.com/sharepoint/v3/contenttype/forms"/>
  </ds:schemaRefs>
</ds:datastoreItem>
</file>

<file path=customXml/itemProps4.xml><?xml version="1.0" encoding="utf-8"?>
<ds:datastoreItem xmlns:ds="http://schemas.openxmlformats.org/officeDocument/2006/customXml" ds:itemID="{DAEF40CB-A4F4-4962-BAD0-96D47EB59C3B}">
  <ds:schemaRefs>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10891607-79da-4045-a234-ce8a2d7aef32"/>
    <ds:schemaRef ds:uri="http://schemas.microsoft.com/sharepoint/v3"/>
    <ds:schemaRef ds:uri="http://purl.org/dc/terms/"/>
  </ds:schemaRefs>
</ds:datastoreItem>
</file>

<file path=customXml/itemProps5.xml><?xml version="1.0" encoding="utf-8"?>
<ds:datastoreItem xmlns:ds="http://schemas.openxmlformats.org/officeDocument/2006/customXml" ds:itemID="{3B718EA2-0E77-44F4-87C9-BF099795946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779</TotalTime>
  <Words>529</Words>
  <Application>Microsoft Office PowerPoint</Application>
  <PresentationFormat>Widescreen</PresentationFormat>
  <Paragraphs>44</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Senate Update 21 Mar Rev2</vt:lpstr>
      <vt:lpstr>Your Idea</vt:lpstr>
      <vt:lpstr>Guidance</vt:lpstr>
    </vt:vector>
  </TitlesOfParts>
  <Company>NECC N9</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Quad Chart Template</dc:title>
  <dc:creator>John Mark Serre</dc:creator>
  <cp:lastModifiedBy>William Wong</cp:lastModifiedBy>
  <cp:revision>60</cp:revision>
  <dcterms:created xsi:type="dcterms:W3CDTF">2007-01-29T21:03:36Z</dcterms:created>
  <dcterms:modified xsi:type="dcterms:W3CDTF">2020-11-17T14:18:54Z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Mary Popejoy</vt:lpwstr>
  </property>
  <property fmtid="{D5CDD505-2E9C-101B-9397-08002B2CF9AE}" pid="3" name="xd_Signature">
    <vt:lpwstr/>
  </property>
  <property fmtid="{D5CDD505-2E9C-101B-9397-08002B2CF9AE}" pid="4" name="display_urn:schemas-microsoft-com:office:office#Author">
    <vt:lpwstr>Mary Popejoy</vt:lpwstr>
  </property>
  <property fmtid="{D5CDD505-2E9C-101B-9397-08002B2CF9AE}" pid="5" name="TemplateUrl">
    <vt:lpwstr/>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display_urn">
    <vt:lpwstr>Loeding, Kristen CPO USN</vt:lpwstr>
  </property>
  <property fmtid="{D5CDD505-2E9C-101B-9397-08002B2CF9AE}" pid="10" name="Order">
    <vt:lpwstr>4000.00000000000</vt:lpwstr>
  </property>
  <property fmtid="{D5CDD505-2E9C-101B-9397-08002B2CF9AE}" pid="11" name="ContentTypeId">
    <vt:lpwstr>0x0101001A4198B2D8667441B68AB020B72DE778</vt:lpwstr>
  </property>
  <property fmtid="{D5CDD505-2E9C-101B-9397-08002B2CF9AE}" pid="12" name="_dlc_DocId">
    <vt:lpwstr>QSP7A4ZMP2AR-160217639-40</vt:lpwstr>
  </property>
  <property fmtid="{D5CDD505-2E9C-101B-9397-08002B2CF9AE}" pid="13" name="_dlc_DocIdItemGuid">
    <vt:lpwstr>dc8150b4-1aa9-4ee2-a931-8d6b0dafe7ca</vt:lpwstr>
  </property>
  <property fmtid="{D5CDD505-2E9C-101B-9397-08002B2CF9AE}" pid="14" name="_dlc_DocIdUrl">
    <vt:lpwstr>http://open-web-1b-z1/NECC/_layouts/DocIdRedir.aspx?ID=QSP7A4ZMP2AR-160217639-40, QSP7A4ZMP2AR-160217639-40</vt:lpwstr>
  </property>
</Properties>
</file>