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B908-5DB9-4930-A63E-D95CC0D2E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2823E-B41F-4E69-B945-3F5FB84F2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3B3E2-8097-40EB-B5F0-E81B3BE9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919CD-4592-4A6A-BBAE-F5FEC9A7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8882-62A0-4125-8DAE-E028C1CF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6F8D-648E-4A2A-9DB5-725C774F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4D98C-A684-4F4C-94E5-706FD3A23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CCA92-26C7-4AC2-B790-8F655C36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BB3DB-DA05-4624-BB16-B446D291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91402-4806-4C02-917D-E4E63DF4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7A1EA-9E55-49A7-877C-3C38BDB35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28A72-07D8-4266-93A1-91D0D1D49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9DB3-EAF8-474F-82EE-F3B3B91F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67BC7-984B-4FC6-AB21-7D2A37C6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FB2AA-CDAD-4203-A933-3A248ED5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BAA8-D808-4BC8-AB94-7CB1DB307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6287D-2A79-4C39-9A1F-2C1C53D8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4CA73-14CD-42C8-B68A-E283E16E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BA4C8-BE62-405E-84FF-41B938CC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5C30-07B3-437F-94AC-ADC342D4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0912-4333-4EBC-9575-F5DC1934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9757C-03AC-4854-9FA9-E4558E34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95C30-4FB0-4307-BF95-D03C6D5F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3354D-73A0-401E-AFDE-33916F4B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5892-1941-4154-93A5-93F0AEF1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7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17FE6-CB18-49C9-A791-4998AC21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23F7-E4F1-4372-AEC8-EDB979D55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BC196-5A32-4DDB-AF38-4A45CFCA8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93B32-F9D4-40B5-8A01-20B75158E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54474-52C3-40BA-B90C-F6A7DD47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FE2A4-8200-4AED-9221-991A9902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3DCB-B565-4F0A-907E-A519F86D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A7E27-8632-4D7B-A029-B5792E79A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099D1-2413-4117-B32B-F07F22465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1686E-5946-4A23-913B-825DD3D09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7EDAB-C1C3-4DB3-9D85-C2969021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63AF7-E405-4174-9D49-A9D2C87D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6DBBD-0C5F-42F0-A276-FEAA98EF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4CFE1-C558-40C0-A51C-1F4D71CB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4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3D49-0254-49A9-B155-9137FE90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68886-ED73-4172-A1DB-CDCF34BD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E3218-FD74-4B1E-9B57-E1960ED1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12E03-642C-4509-8A2E-921BF538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79B54-3FEA-4F7D-96E2-A0D32EE5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834D9-451F-4393-AA37-3A36DE98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EC09C-CE72-473F-9943-FEA6F99C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B5A99-10F2-43EB-BDD1-150939B5E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45321-6937-4537-B63C-302196749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80747-37F7-4FEE-BC28-C4F040974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739B-9EA9-4C4A-9AE3-49F0867C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967C-3466-4260-B1F8-6F56EDA6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D05A8-568E-42DF-BBDA-9C90F8C8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5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23FC-7DF7-44DE-BB40-360D0B8A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74699-646B-497F-9BB8-9EC5D98BD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21D28-42DE-4ED9-A556-643160510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C04A5-D436-4499-9B5F-57E3EDF8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E6D9F-A71F-43EC-8746-AF606DED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AA1E7-F59C-40FD-B288-B27A9B5B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8089-94BD-44BC-9840-0F087F29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5B25E-268A-4943-BB44-1CDCD2946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911EB-A499-4CBA-8C8F-76E44446C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DE14-0B54-4E7C-87FF-35401354FAC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7D520-B9F3-4AC2-ACE4-01913B935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EA491-E778-4DD7-8445-6239378E8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667DE-4392-4420-886E-E81FCD202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6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C75A-7DCD-46CE-969F-76AC35E5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100"/>
          </a:xfrm>
        </p:spPr>
        <p:txBody>
          <a:bodyPr>
            <a:normAutofit/>
          </a:bodyPr>
          <a:lstStyle/>
          <a:p>
            <a:r>
              <a:rPr lang="en-US" sz="3200" dirty="0"/>
              <a:t>Detection and Classification of Immature Leukocytes for Diagnosis of Acute Myeloid Leukemia</a:t>
            </a:r>
          </a:p>
        </p:txBody>
      </p:sp>
      <p:sp>
        <p:nvSpPr>
          <p:cNvPr id="6" name="Arrow: Quad 5">
            <a:extLst>
              <a:ext uri="{FF2B5EF4-FFF2-40B4-BE49-F238E27FC236}">
                <a16:creationId xmlns:a16="http://schemas.microsoft.com/office/drawing/2014/main" id="{5C7FDBF1-8AF3-43C7-87E7-1B3C81936C8A}"/>
              </a:ext>
            </a:extLst>
          </p:cNvPr>
          <p:cNvSpPr/>
          <p:nvPr/>
        </p:nvSpPr>
        <p:spPr>
          <a:xfrm>
            <a:off x="362396" y="1419226"/>
            <a:ext cx="11467207" cy="5257799"/>
          </a:xfrm>
          <a:prstGeom prst="quadArrow">
            <a:avLst>
              <a:gd name="adj1" fmla="val 4180"/>
              <a:gd name="adj2" fmla="val 4838"/>
              <a:gd name="adj3" fmla="val 7387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D7FB39C-E6B2-4EE2-9344-96CB57048A20}"/>
              </a:ext>
            </a:extLst>
          </p:cNvPr>
          <p:cNvSpPr/>
          <p:nvPr/>
        </p:nvSpPr>
        <p:spPr>
          <a:xfrm>
            <a:off x="362396" y="1419227"/>
            <a:ext cx="5400229" cy="2305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u="sng" dirty="0">
                <a:solidFill>
                  <a:schemeClr val="tx1"/>
                </a:solidFill>
              </a:rPr>
              <a:t>Purpose</a:t>
            </a:r>
          </a:p>
          <a:p>
            <a:r>
              <a:rPr lang="en-US" dirty="0">
                <a:solidFill>
                  <a:schemeClr val="tx1"/>
                </a:solidFill>
              </a:rPr>
              <a:t>To overcome the limitations of manual diagnosis of AML by developing a Random Forest algorithm capable of detecting immature leukocytes in AML cell images and classifying the immature leukocytes by myeloid cell type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77CEACA-E2AF-4821-BC14-5C36AAD236C4}"/>
              </a:ext>
            </a:extLst>
          </p:cNvPr>
          <p:cNvSpPr/>
          <p:nvPr/>
        </p:nvSpPr>
        <p:spPr>
          <a:xfrm>
            <a:off x="6429377" y="1400175"/>
            <a:ext cx="5400226" cy="23240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u="sng" dirty="0">
                <a:solidFill>
                  <a:schemeClr val="tx1"/>
                </a:solidFill>
              </a:rPr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Detection of Immature Leukocytes</a:t>
            </a:r>
            <a:r>
              <a:rPr lang="en-US" sz="1400" dirty="0">
                <a:solidFill>
                  <a:schemeClr val="tx1"/>
                </a:solidFill>
              </a:rPr>
              <a:t>: 92.99% accuracy, results are on par with current state of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Classification of Immature Leukocytes: </a:t>
            </a:r>
            <a:r>
              <a:rPr lang="en-US" sz="1400" dirty="0">
                <a:solidFill>
                  <a:schemeClr val="tx1"/>
                </a:solidFill>
              </a:rPr>
              <a:t>93.45% overall accuracy, precision values above 65% for all classes, results are an improvement over current state of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Most Important Features:</a:t>
            </a:r>
            <a:r>
              <a:rPr lang="en-US" sz="1400" dirty="0">
                <a:solidFill>
                  <a:schemeClr val="tx1"/>
                </a:solidFill>
              </a:rPr>
              <a:t> N:C ratio established as crucial discriminator for both detection and classification, 2 proposed nucleus color features proven to be significant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D0516E-4F1B-4DEE-9401-04D0E08B8905}"/>
              </a:ext>
            </a:extLst>
          </p:cNvPr>
          <p:cNvSpPr/>
          <p:nvPr/>
        </p:nvSpPr>
        <p:spPr>
          <a:xfrm>
            <a:off x="6429377" y="4391025"/>
            <a:ext cx="5304979" cy="2305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u="sng" dirty="0">
                <a:solidFill>
                  <a:schemeClr val="tx1"/>
                </a:solidFill>
              </a:rPr>
              <a:t>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presented algorithm can be used as an effective support tool in the clinical diagnosis of AML, especially in developing countries where diagnosis takes many weeks.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features calculated to be most important can serve as a basis for future researchers aiming to classify leukocytes.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Future studies can calculate importance of more features.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Future research will develop systems that can be completely integrated into clinical diagnosis method.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A83877-96AB-4130-AF24-41C4DB4D9FB1}"/>
              </a:ext>
            </a:extLst>
          </p:cNvPr>
          <p:cNvSpPr/>
          <p:nvPr/>
        </p:nvSpPr>
        <p:spPr>
          <a:xfrm>
            <a:off x="457644" y="4391025"/>
            <a:ext cx="5304981" cy="2305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u="sng" dirty="0">
                <a:solidFill>
                  <a:schemeClr val="tx1"/>
                </a:solidFill>
              </a:rPr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Images of mature and immature leukocytes obtained from TCIA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Segmentation to isolate nucleus and obtain whole cell mask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Extracted 16 cytomorphological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Trained Random Forest Algorithm for binary classification (between mature and immature) and classification of immature leukocytes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Tested model with separate testing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Calculation of feature importance using Gini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8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Detection and Classification of Immature Leukocytes for Diagnosis of Acute Myeloid Leukemia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and Classification of Immature Leukocytes for Diagnosis of Acute Myeloid Leukemia</dc:title>
  <dc:creator>Satvik Dasariraju</dc:creator>
  <cp:lastModifiedBy>Satvik Dasariraju</cp:lastModifiedBy>
  <cp:revision>6</cp:revision>
  <dcterms:created xsi:type="dcterms:W3CDTF">2020-12-04T19:22:51Z</dcterms:created>
  <dcterms:modified xsi:type="dcterms:W3CDTF">2020-12-04T20:09:08Z</dcterms:modified>
</cp:coreProperties>
</file>