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21"/>
  </p:notesMasterIdLst>
  <p:sldIdLst>
    <p:sldId id="256" r:id="rId2"/>
    <p:sldId id="273" r:id="rId3"/>
    <p:sldId id="297" r:id="rId4"/>
    <p:sldId id="275" r:id="rId5"/>
    <p:sldId id="276" r:id="rId6"/>
    <p:sldId id="262" r:id="rId7"/>
    <p:sldId id="282" r:id="rId8"/>
    <p:sldId id="291" r:id="rId9"/>
    <p:sldId id="292" r:id="rId10"/>
    <p:sldId id="263" r:id="rId11"/>
    <p:sldId id="278" r:id="rId12"/>
    <p:sldId id="279" r:id="rId13"/>
    <p:sldId id="281" r:id="rId14"/>
    <p:sldId id="287" r:id="rId15"/>
    <p:sldId id="288" r:id="rId16"/>
    <p:sldId id="289" r:id="rId17"/>
    <p:sldId id="274" r:id="rId18"/>
    <p:sldId id="268" r:id="rId19"/>
    <p:sldId id="295" r:id="rId20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tvik Dasariraju" initials="SD" lastIdx="1" clrIdx="0">
    <p:extLst>
      <p:ext uri="{19B8F6BF-5375-455C-9EA6-DF929625EA0E}">
        <p15:presenceInfo xmlns:p15="http://schemas.microsoft.com/office/powerpoint/2012/main" userId="5275f0259cd47a5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65" d="100"/>
          <a:sy n="65" d="100"/>
        </p:scale>
        <p:origin x="2688" y="53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tvik Dasariraju" userId="5275f0259cd47a59" providerId="LiveId" clId="{5917BBE3-C2BB-4550-B2D6-244990ECA69F}"/>
    <pc:docChg chg="custSel modSld">
      <pc:chgData name="Satvik Dasariraju" userId="5275f0259cd47a59" providerId="LiveId" clId="{5917BBE3-C2BB-4550-B2D6-244990ECA69F}" dt="2020-12-04T20:02:43.538" v="66" actId="1076"/>
      <pc:docMkLst>
        <pc:docMk/>
      </pc:docMkLst>
      <pc:sldChg chg="modSp mod">
        <pc:chgData name="Satvik Dasariraju" userId="5275f0259cd47a59" providerId="LiveId" clId="{5917BBE3-C2BB-4550-B2D6-244990ECA69F}" dt="2020-12-04T19:51:57.175" v="64" actId="313"/>
        <pc:sldMkLst>
          <pc:docMk/>
          <pc:sldMk cId="1044157329" sldId="262"/>
        </pc:sldMkLst>
        <pc:spChg chg="mod">
          <ac:chgData name="Satvik Dasariraju" userId="5275f0259cd47a59" providerId="LiveId" clId="{5917BBE3-C2BB-4550-B2D6-244990ECA69F}" dt="2020-12-04T19:51:57.175" v="64" actId="313"/>
          <ac:spMkLst>
            <pc:docMk/>
            <pc:sldMk cId="1044157329" sldId="262"/>
            <ac:spMk id="4" creationId="{4254FC71-CE5B-4325-9E4E-19C01CE5FE15}"/>
          </ac:spMkLst>
        </pc:spChg>
      </pc:sldChg>
      <pc:sldChg chg="modSp mod">
        <pc:chgData name="Satvik Dasariraju" userId="5275f0259cd47a59" providerId="LiveId" clId="{5917BBE3-C2BB-4550-B2D6-244990ECA69F}" dt="2020-12-04T20:02:43.538" v="66" actId="1076"/>
        <pc:sldMkLst>
          <pc:docMk/>
          <pc:sldMk cId="2113539861" sldId="273"/>
        </pc:sldMkLst>
        <pc:spChg chg="mod">
          <ac:chgData name="Satvik Dasariraju" userId="5275f0259cd47a59" providerId="LiveId" clId="{5917BBE3-C2BB-4550-B2D6-244990ECA69F}" dt="2020-12-04T20:02:43.538" v="66" actId="1076"/>
          <ac:spMkLst>
            <pc:docMk/>
            <pc:sldMk cId="2113539861" sldId="273"/>
            <ac:spMk id="3" creationId="{A510A27F-CB31-46F0-8461-EE18D65AAC5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9AA68B-0919-4643-9E2F-907CD3EC7CF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FA9D9B-2252-4E1F-8331-84480FD9F311}">
      <dgm:prSet custT="1"/>
      <dgm:spPr>
        <a:solidFill>
          <a:schemeClr val="accent2">
            <a:lumMod val="5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pPr algn="l"/>
          <a:r>
            <a:rPr lang="en-US" sz="3800" b="0" i="0" u="none" dirty="0">
              <a:latin typeface="+mj-lt"/>
            </a:rPr>
            <a:t>Detection and Classification of Immature Leukocytes for Diagnosis of Acute Myeloid Leukemia</a:t>
          </a:r>
          <a:endParaRPr lang="en-US" sz="3800" dirty="0"/>
        </a:p>
      </dgm:t>
    </dgm:pt>
    <dgm:pt modelId="{6CEE78D9-BD6B-4863-9DDE-BA2DE7DE33C6}" type="parTrans" cxnId="{6106F38B-CF6C-4314-B1AD-8D31F32087C1}">
      <dgm:prSet/>
      <dgm:spPr/>
      <dgm:t>
        <a:bodyPr/>
        <a:lstStyle/>
        <a:p>
          <a:endParaRPr lang="en-US"/>
        </a:p>
      </dgm:t>
    </dgm:pt>
    <dgm:pt modelId="{9F08A22D-678F-469D-84DB-64C31706930F}" type="sibTrans" cxnId="{6106F38B-CF6C-4314-B1AD-8D31F32087C1}">
      <dgm:prSet/>
      <dgm:spPr/>
      <dgm:t>
        <a:bodyPr/>
        <a:lstStyle/>
        <a:p>
          <a:endParaRPr lang="en-US"/>
        </a:p>
      </dgm:t>
    </dgm:pt>
    <dgm:pt modelId="{3A4898F3-8159-4A07-8B16-ABF039CC84C7}" type="pres">
      <dgm:prSet presAssocID="{679AA68B-0919-4643-9E2F-907CD3EC7CF4}" presName="linear" presStyleCnt="0">
        <dgm:presLayoutVars>
          <dgm:animLvl val="lvl"/>
          <dgm:resizeHandles val="exact"/>
        </dgm:presLayoutVars>
      </dgm:prSet>
      <dgm:spPr/>
    </dgm:pt>
    <dgm:pt modelId="{F43CCF8B-BC1C-491E-93D7-37B679A06CF6}" type="pres">
      <dgm:prSet presAssocID="{B2FA9D9B-2252-4E1F-8331-84480FD9F311}" presName="parentText" presStyleLbl="node1" presStyleIdx="0" presStyleCnt="1" custScaleY="121291" custLinFactNeighborX="0">
        <dgm:presLayoutVars>
          <dgm:chMax val="0"/>
          <dgm:bulletEnabled val="1"/>
        </dgm:presLayoutVars>
      </dgm:prSet>
      <dgm:spPr/>
    </dgm:pt>
  </dgm:ptLst>
  <dgm:cxnLst>
    <dgm:cxn modelId="{EC05D10E-088F-45EC-AC16-6A722B5881D1}" type="presOf" srcId="{B2FA9D9B-2252-4E1F-8331-84480FD9F311}" destId="{F43CCF8B-BC1C-491E-93D7-37B679A06CF6}" srcOrd="0" destOrd="0" presId="urn:microsoft.com/office/officeart/2005/8/layout/vList2"/>
    <dgm:cxn modelId="{C0688612-A80C-4467-9E21-AB9DF9F6D209}" type="presOf" srcId="{679AA68B-0919-4643-9E2F-907CD3EC7CF4}" destId="{3A4898F3-8159-4A07-8B16-ABF039CC84C7}" srcOrd="0" destOrd="0" presId="urn:microsoft.com/office/officeart/2005/8/layout/vList2"/>
    <dgm:cxn modelId="{6106F38B-CF6C-4314-B1AD-8D31F32087C1}" srcId="{679AA68B-0919-4643-9E2F-907CD3EC7CF4}" destId="{B2FA9D9B-2252-4E1F-8331-84480FD9F311}" srcOrd="0" destOrd="0" parTransId="{6CEE78D9-BD6B-4863-9DDE-BA2DE7DE33C6}" sibTransId="{9F08A22D-678F-469D-84DB-64C31706930F}"/>
    <dgm:cxn modelId="{6BAC8B62-DBBE-4CDD-9CF2-2F05B3D2923D}" type="presParOf" srcId="{3A4898F3-8159-4A07-8B16-ABF039CC84C7}" destId="{F43CCF8B-BC1C-491E-93D7-37B679A06CF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6C36F7-77AB-4DB0-A13B-FC96557C40CE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1EBDC3DE-C2B2-40E9-B6D9-95A794E890A2}">
      <dgm:prSet custT="1"/>
      <dgm:spPr/>
      <dgm:t>
        <a:bodyPr/>
        <a:lstStyle/>
        <a:p>
          <a:r>
            <a:rPr lang="en-US" sz="2800" dirty="0"/>
            <a:t>1) To develop an algorithm, capable of accurate detection and classification of 4 types of immature leukocytes in AML cells</a:t>
          </a:r>
        </a:p>
      </dgm:t>
    </dgm:pt>
    <dgm:pt modelId="{A4AA1251-06B8-4936-8756-8A19BBD83396}" type="parTrans" cxnId="{A053AF4B-A91C-4B62-B485-E36A5A0287C9}">
      <dgm:prSet/>
      <dgm:spPr/>
      <dgm:t>
        <a:bodyPr/>
        <a:lstStyle/>
        <a:p>
          <a:endParaRPr lang="en-US"/>
        </a:p>
      </dgm:t>
    </dgm:pt>
    <dgm:pt modelId="{36AB134A-CDB4-4987-AABF-CEDE0B16A119}" type="sibTrans" cxnId="{A053AF4B-A91C-4B62-B485-E36A5A0287C9}">
      <dgm:prSet/>
      <dgm:spPr/>
      <dgm:t>
        <a:bodyPr/>
        <a:lstStyle/>
        <a:p>
          <a:endParaRPr lang="en-US"/>
        </a:p>
      </dgm:t>
    </dgm:pt>
    <dgm:pt modelId="{471D341C-87E0-41C9-AC35-5E0CAAD0759D}">
      <dgm:prSet custT="1"/>
      <dgm:spPr/>
      <dgm:t>
        <a:bodyPr/>
        <a:lstStyle/>
        <a:p>
          <a:r>
            <a:rPr lang="en-US" sz="2800" dirty="0"/>
            <a:t>2) To calculate and identify the most important features for classification of leukocytes</a:t>
          </a:r>
        </a:p>
      </dgm:t>
    </dgm:pt>
    <dgm:pt modelId="{4CF72C9E-9278-4762-95D3-33013859D98F}" type="parTrans" cxnId="{F6E3A15D-D9FC-44CB-998D-05F6B7A00BFF}">
      <dgm:prSet/>
      <dgm:spPr/>
      <dgm:t>
        <a:bodyPr/>
        <a:lstStyle/>
        <a:p>
          <a:endParaRPr lang="en-US"/>
        </a:p>
      </dgm:t>
    </dgm:pt>
    <dgm:pt modelId="{2A469411-283F-4FC1-90A5-DBA8E2D09C2E}" type="sibTrans" cxnId="{F6E3A15D-D9FC-44CB-998D-05F6B7A00BFF}">
      <dgm:prSet/>
      <dgm:spPr/>
      <dgm:t>
        <a:bodyPr/>
        <a:lstStyle/>
        <a:p>
          <a:endParaRPr lang="en-US"/>
        </a:p>
      </dgm:t>
    </dgm:pt>
    <dgm:pt modelId="{4B3FD7E0-CA05-47C9-8067-660C08DA8E9D}" type="pres">
      <dgm:prSet presAssocID="{A76C36F7-77AB-4DB0-A13B-FC96557C40CE}" presName="linear" presStyleCnt="0">
        <dgm:presLayoutVars>
          <dgm:animLvl val="lvl"/>
          <dgm:resizeHandles val="exact"/>
        </dgm:presLayoutVars>
      </dgm:prSet>
      <dgm:spPr/>
    </dgm:pt>
    <dgm:pt modelId="{7EAEAA51-BB42-4FFC-A918-FA8BBBC78B78}" type="pres">
      <dgm:prSet presAssocID="{1EBDC3DE-C2B2-40E9-B6D9-95A794E890A2}" presName="parentText" presStyleLbl="node1" presStyleIdx="0" presStyleCnt="2" custLinFactNeighborY="9970">
        <dgm:presLayoutVars>
          <dgm:chMax val="0"/>
          <dgm:bulletEnabled val="1"/>
        </dgm:presLayoutVars>
      </dgm:prSet>
      <dgm:spPr/>
    </dgm:pt>
    <dgm:pt modelId="{7B31ACA0-7D7B-4777-BB74-47EF383C1449}" type="pres">
      <dgm:prSet presAssocID="{36AB134A-CDB4-4987-AABF-CEDE0B16A119}" presName="spacer" presStyleCnt="0"/>
      <dgm:spPr/>
    </dgm:pt>
    <dgm:pt modelId="{71997D4F-0998-484A-B037-22F2C7547E28}" type="pres">
      <dgm:prSet presAssocID="{471D341C-87E0-41C9-AC35-5E0CAAD0759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6E3A15D-D9FC-44CB-998D-05F6B7A00BFF}" srcId="{A76C36F7-77AB-4DB0-A13B-FC96557C40CE}" destId="{471D341C-87E0-41C9-AC35-5E0CAAD0759D}" srcOrd="1" destOrd="0" parTransId="{4CF72C9E-9278-4762-95D3-33013859D98F}" sibTransId="{2A469411-283F-4FC1-90A5-DBA8E2D09C2E}"/>
    <dgm:cxn modelId="{A053AF4B-A91C-4B62-B485-E36A5A0287C9}" srcId="{A76C36F7-77AB-4DB0-A13B-FC96557C40CE}" destId="{1EBDC3DE-C2B2-40E9-B6D9-95A794E890A2}" srcOrd="0" destOrd="0" parTransId="{A4AA1251-06B8-4936-8756-8A19BBD83396}" sibTransId="{36AB134A-CDB4-4987-AABF-CEDE0B16A119}"/>
    <dgm:cxn modelId="{72434593-ED05-4197-A6A5-4DF9CDD62E42}" type="presOf" srcId="{A76C36F7-77AB-4DB0-A13B-FC96557C40CE}" destId="{4B3FD7E0-CA05-47C9-8067-660C08DA8E9D}" srcOrd="0" destOrd="0" presId="urn:microsoft.com/office/officeart/2005/8/layout/vList2"/>
    <dgm:cxn modelId="{B727169C-99B0-49A9-A242-3DEAE146FC68}" type="presOf" srcId="{471D341C-87E0-41C9-AC35-5E0CAAD0759D}" destId="{71997D4F-0998-484A-B037-22F2C7547E28}" srcOrd="0" destOrd="0" presId="urn:microsoft.com/office/officeart/2005/8/layout/vList2"/>
    <dgm:cxn modelId="{6DB640E9-05A5-424B-83BC-BDDB35F7E448}" type="presOf" srcId="{1EBDC3DE-C2B2-40E9-B6D9-95A794E890A2}" destId="{7EAEAA51-BB42-4FFC-A918-FA8BBBC78B78}" srcOrd="0" destOrd="0" presId="urn:microsoft.com/office/officeart/2005/8/layout/vList2"/>
    <dgm:cxn modelId="{07F59EF6-14EE-4AFF-A4E9-159E7C935276}" type="presParOf" srcId="{4B3FD7E0-CA05-47C9-8067-660C08DA8E9D}" destId="{7EAEAA51-BB42-4FFC-A918-FA8BBBC78B78}" srcOrd="0" destOrd="0" presId="urn:microsoft.com/office/officeart/2005/8/layout/vList2"/>
    <dgm:cxn modelId="{60315FB8-C48B-4EDE-9104-91B4ED1200C3}" type="presParOf" srcId="{4B3FD7E0-CA05-47C9-8067-660C08DA8E9D}" destId="{7B31ACA0-7D7B-4777-BB74-47EF383C1449}" srcOrd="1" destOrd="0" presId="urn:microsoft.com/office/officeart/2005/8/layout/vList2"/>
    <dgm:cxn modelId="{FB5EFF82-C990-47F7-B569-85CA9D7F7C3F}" type="presParOf" srcId="{4B3FD7E0-CA05-47C9-8067-660C08DA8E9D}" destId="{71997D4F-0998-484A-B037-22F2C7547E2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CCF8B-BC1C-491E-93D7-37B679A06CF6}">
      <dsp:nvSpPr>
        <dsp:cNvPr id="0" name=""/>
        <dsp:cNvSpPr/>
      </dsp:nvSpPr>
      <dsp:spPr>
        <a:xfrm>
          <a:off x="0" y="617135"/>
          <a:ext cx="11125681" cy="1752594"/>
        </a:xfrm>
        <a:prstGeom prst="round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0" i="0" u="none" kern="1200" dirty="0">
              <a:latin typeface="+mj-lt"/>
            </a:rPr>
            <a:t>Detection and Classification of Immature Leukocytes for Diagnosis of Acute Myeloid Leukemia</a:t>
          </a:r>
          <a:endParaRPr lang="en-US" sz="3800" kern="1200" dirty="0"/>
        </a:p>
      </dsp:txBody>
      <dsp:txXfrm>
        <a:off x="85555" y="702690"/>
        <a:ext cx="10954571" cy="15814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EAA51-BB42-4FFC-A918-FA8BBBC78B78}">
      <dsp:nvSpPr>
        <dsp:cNvPr id="0" name=""/>
        <dsp:cNvSpPr/>
      </dsp:nvSpPr>
      <dsp:spPr>
        <a:xfrm>
          <a:off x="0" y="259255"/>
          <a:ext cx="10962132" cy="1216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1) To develop an algorithm, capable of accurate detection and classification of 4 types of immature leukocytes in AML cells</a:t>
          </a:r>
        </a:p>
      </dsp:txBody>
      <dsp:txXfrm>
        <a:off x="59399" y="318654"/>
        <a:ext cx="10843334" cy="1098002"/>
      </dsp:txXfrm>
    </dsp:sp>
    <dsp:sp modelId="{71997D4F-0998-484A-B037-22F2C7547E28}">
      <dsp:nvSpPr>
        <dsp:cNvPr id="0" name=""/>
        <dsp:cNvSpPr/>
      </dsp:nvSpPr>
      <dsp:spPr>
        <a:xfrm>
          <a:off x="0" y="1644591"/>
          <a:ext cx="10962132" cy="1216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2) To calculate and identify the most important features for classification of leukocytes</a:t>
          </a:r>
        </a:p>
      </dsp:txBody>
      <dsp:txXfrm>
        <a:off x="59399" y="1703990"/>
        <a:ext cx="10843334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28T15:05:56.89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EE0FE-70CE-4003-9725-418E654E4D85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F67DE-0266-4197-9CAF-19D0059D5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49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F67DE-0266-4197-9CAF-19D0059D5C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63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F67DE-0266-4197-9CAF-19D0059D5C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74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F67DE-0266-4197-9CAF-19D0059D5C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75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F67DE-0266-4197-9CAF-19D0059D5C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55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F67DE-0266-4197-9CAF-19D0059D5C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099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F67DE-0266-4197-9CAF-19D0059D5C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767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F67DE-0266-4197-9CAF-19D0059D5C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426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F67DE-0266-4197-9CAF-19D0059D5C0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54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F67DE-0266-4197-9CAF-19D0059D5C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47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F67DE-0266-4197-9CAF-19D0059D5C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98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F67DE-0266-4197-9CAF-19D0059D5C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21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F67DE-0266-4197-9CAF-19D0059D5C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3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F67DE-0266-4197-9CAF-19D0059D5C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20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F67DE-0266-4197-9CAF-19D0059D5C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94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F67DE-0266-4197-9CAF-19D0059D5C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01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F67DE-0266-4197-9CAF-19D0059D5C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24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3996-8B94-44F1-88F0-E47703673425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618F-4BA0-4D50-834D-031105DEC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70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3996-8B94-44F1-88F0-E47703673425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618F-4BA0-4D50-834D-031105DEC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3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3996-8B94-44F1-88F0-E47703673425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618F-4BA0-4D50-834D-031105DEC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2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3996-8B94-44F1-88F0-E47703673425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618F-4BA0-4D50-834D-031105DEC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9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3996-8B94-44F1-88F0-E47703673425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618F-4BA0-4D50-834D-031105DEC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5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3996-8B94-44F1-88F0-E47703673425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618F-4BA0-4D50-834D-031105DEC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2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3996-8B94-44F1-88F0-E47703673425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618F-4BA0-4D50-834D-031105DEC3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375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3996-8B94-44F1-88F0-E47703673425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618F-4BA0-4D50-834D-031105DEC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2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3996-8B94-44F1-88F0-E47703673425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618F-4BA0-4D50-834D-031105DEC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6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3996-8B94-44F1-88F0-E47703673425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618F-4BA0-4D50-834D-031105DEC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2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2573996-8B94-44F1-88F0-E47703673425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618F-4BA0-4D50-834D-031105DEC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9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2573996-8B94-44F1-88F0-E47703673425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37E618F-4BA0-4D50-834D-031105DEC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7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customXml" Target="../ink/ink1.xml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0CBDDF7-EA92-4E1F-8C54-30EB400C42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0975394"/>
              </p:ext>
            </p:extLst>
          </p:nvPr>
        </p:nvGraphicFramePr>
        <p:xfrm>
          <a:off x="533159" y="1246901"/>
          <a:ext cx="11125681" cy="2986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ubtitle 2">
            <a:extLst>
              <a:ext uri="{FF2B5EF4-FFF2-40B4-BE49-F238E27FC236}">
                <a16:creationId xmlns:a16="http://schemas.microsoft.com/office/drawing/2014/main" id="{6685B060-70EC-4E9A-91B3-9A95B5B6A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71205"/>
            <a:ext cx="6801612" cy="1239894"/>
          </a:xfrm>
        </p:spPr>
        <p:txBody>
          <a:bodyPr>
            <a:normAutofit/>
          </a:bodyPr>
          <a:lstStyle/>
          <a:p>
            <a:r>
              <a:rPr lang="en-US" sz="3600" cap="none" dirty="0">
                <a:latin typeface="Gil Sans MT"/>
              </a:rPr>
              <a:t>Satvik Dasariraju</a:t>
            </a:r>
          </a:p>
        </p:txBody>
      </p:sp>
    </p:spTree>
    <p:extLst>
      <p:ext uri="{BB962C8B-B14F-4D97-AF65-F5344CB8AC3E}">
        <p14:creationId xmlns:p14="http://schemas.microsoft.com/office/powerpoint/2010/main" val="4164671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4775D-96FE-47D6-93FC-07A1427EE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0150" y="306930"/>
            <a:ext cx="9022702" cy="1009050"/>
          </a:xfrm>
        </p:spPr>
        <p:txBody>
          <a:bodyPr>
            <a:normAutofit fontScale="90000"/>
          </a:bodyPr>
          <a:lstStyle/>
          <a:p>
            <a:r>
              <a:rPr lang="en-US" dirty="0"/>
              <a:t>Results &amp; Discussion: </a:t>
            </a:r>
            <a:br>
              <a:rPr lang="en-US" dirty="0"/>
            </a:br>
            <a:r>
              <a:rPr lang="en-US" b="1" dirty="0"/>
              <a:t>Detection</a:t>
            </a:r>
            <a:r>
              <a:rPr lang="en-US" dirty="0"/>
              <a:t> of Immature Leukocytes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F7316-2530-48C0-AC38-851B03276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3" y="5875869"/>
            <a:ext cx="5004540" cy="5508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Figure 2. Receiver Operating Characteristic Curve for Binary Classification (Immature or Mature).</a:t>
            </a:r>
            <a:r>
              <a:rPr lang="en-US" sz="1400" dirty="0"/>
              <a:t> </a:t>
            </a:r>
            <a:r>
              <a:rPr lang="en-US" sz="1400" i="1" dirty="0"/>
              <a:t>Graph created with Matplotlib.</a:t>
            </a:r>
            <a:endParaRPr lang="en-US" sz="1400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D5E35AA-84CF-4995-80C0-22024773C9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0" r="6708"/>
          <a:stretch/>
        </p:blipFill>
        <p:spPr>
          <a:xfrm>
            <a:off x="448054" y="1703258"/>
            <a:ext cx="5257802" cy="404866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4F7107B-1D33-4EF2-831C-710B0004BDB8}"/>
              </a:ext>
            </a:extLst>
          </p:cNvPr>
          <p:cNvSpPr txBox="1"/>
          <p:nvPr/>
        </p:nvSpPr>
        <p:spPr>
          <a:xfrm>
            <a:off x="6411501" y="1572276"/>
            <a:ext cx="564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Table 3. Performance Metrics for Binary Classification. </a:t>
            </a:r>
            <a:r>
              <a:rPr lang="en-US" sz="1400" dirty="0"/>
              <a:t>Results are on par with the current state of art [3].</a:t>
            </a:r>
            <a:endParaRPr lang="en-US" sz="1400" b="1" dirty="0"/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272408BB-DB9D-4393-9FB0-AE1388048C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561093"/>
              </p:ext>
            </p:extLst>
          </p:nvPr>
        </p:nvGraphicFramePr>
        <p:xfrm>
          <a:off x="6486146" y="2174510"/>
          <a:ext cx="5257802" cy="410243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2628901">
                  <a:extLst>
                    <a:ext uri="{9D8B030D-6E8A-4147-A177-3AD203B41FA5}">
                      <a16:colId xmlns:a16="http://schemas.microsoft.com/office/drawing/2014/main" val="1172768102"/>
                    </a:ext>
                  </a:extLst>
                </a:gridCol>
                <a:gridCol w="2628901">
                  <a:extLst>
                    <a:ext uri="{9D8B030D-6E8A-4147-A177-3AD203B41FA5}">
                      <a16:colId xmlns:a16="http://schemas.microsoft.com/office/drawing/2014/main" val="3542893303"/>
                    </a:ext>
                  </a:extLst>
                </a:gridCol>
              </a:tblGrid>
              <a:tr h="9609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Performance Metric</a:t>
                      </a: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Score on Testing Set</a:t>
                      </a: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051321"/>
                  </a:ext>
                </a:extLst>
              </a:tr>
              <a:tr h="5567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Accuracy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92.99%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37742"/>
                  </a:ext>
                </a:extLst>
              </a:tr>
              <a:tr h="5567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Precision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91.23%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2041588"/>
                  </a:ext>
                </a:extLst>
              </a:tr>
              <a:tr h="5567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Recall (Sensitivity)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95.41%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6258014"/>
                  </a:ext>
                </a:extLst>
              </a:tr>
              <a:tr h="5567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Specificity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90.48%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3074768"/>
                  </a:ext>
                </a:extLst>
              </a:tr>
              <a:tr h="8606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Area Under Curve of Receiver Operating Characteristic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0.9803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978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503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4775D-96FE-47D6-93FC-07A1427EE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8621" y="182106"/>
            <a:ext cx="8817429" cy="1009050"/>
          </a:xfrm>
        </p:spPr>
        <p:txBody>
          <a:bodyPr>
            <a:normAutofit fontScale="90000"/>
          </a:bodyPr>
          <a:lstStyle/>
          <a:p>
            <a:r>
              <a:rPr lang="en-US" dirty="0"/>
              <a:t>Results &amp; Discussion:</a:t>
            </a:r>
            <a:br>
              <a:rPr lang="en-US" dirty="0"/>
            </a:br>
            <a:r>
              <a:rPr lang="en-US" b="1" dirty="0"/>
              <a:t>Classification</a:t>
            </a:r>
            <a:r>
              <a:rPr lang="en-US" dirty="0"/>
              <a:t> of Immature Leukocytes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F7316-2530-48C0-AC38-851B03276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728" y="1420277"/>
            <a:ext cx="11253217" cy="5508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Table 4. Performance Metrics for Immature Leukocyte Classification. </a:t>
            </a:r>
            <a:r>
              <a:rPr lang="en-US" sz="1400" dirty="0"/>
              <a:t>Optimized model was optimized with weighted precision as the metric Results are superior to previous studies on classification of AML leukocytes. </a:t>
            </a:r>
            <a:endParaRPr lang="en-US" sz="1400" b="1" dirty="0"/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272408BB-DB9D-4393-9FB0-AE1388048C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337006"/>
              </p:ext>
            </p:extLst>
          </p:nvPr>
        </p:nvGraphicFramePr>
        <p:xfrm>
          <a:off x="490728" y="1971084"/>
          <a:ext cx="11210544" cy="4210534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978655">
                  <a:extLst>
                    <a:ext uri="{9D8B030D-6E8A-4147-A177-3AD203B41FA5}">
                      <a16:colId xmlns:a16="http://schemas.microsoft.com/office/drawing/2014/main" val="3780888563"/>
                    </a:ext>
                  </a:extLst>
                </a:gridCol>
                <a:gridCol w="1975910">
                  <a:extLst>
                    <a:ext uri="{9D8B030D-6E8A-4147-A177-3AD203B41FA5}">
                      <a16:colId xmlns:a16="http://schemas.microsoft.com/office/drawing/2014/main" val="1172768102"/>
                    </a:ext>
                  </a:extLst>
                </a:gridCol>
                <a:gridCol w="1844183">
                  <a:extLst>
                    <a:ext uri="{9D8B030D-6E8A-4147-A177-3AD203B41FA5}">
                      <a16:colId xmlns:a16="http://schemas.microsoft.com/office/drawing/2014/main" val="303181712"/>
                    </a:ext>
                  </a:extLst>
                </a:gridCol>
                <a:gridCol w="1602681">
                  <a:extLst>
                    <a:ext uri="{9D8B030D-6E8A-4147-A177-3AD203B41FA5}">
                      <a16:colId xmlns:a16="http://schemas.microsoft.com/office/drawing/2014/main" val="2572132074"/>
                    </a:ext>
                  </a:extLst>
                </a:gridCol>
                <a:gridCol w="2052751">
                  <a:extLst>
                    <a:ext uri="{9D8B030D-6E8A-4147-A177-3AD203B41FA5}">
                      <a16:colId xmlns:a16="http://schemas.microsoft.com/office/drawing/2014/main" val="2020216006"/>
                    </a:ext>
                  </a:extLst>
                </a:gridCol>
                <a:gridCol w="1756364">
                  <a:extLst>
                    <a:ext uri="{9D8B030D-6E8A-4147-A177-3AD203B41FA5}">
                      <a16:colId xmlns:a16="http://schemas.microsoft.com/office/drawing/2014/main" val="3963703284"/>
                    </a:ext>
                  </a:extLst>
                </a:gridCol>
              </a:tblGrid>
              <a:tr h="101395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Type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Performance Metric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Score on Erythroblast</a:t>
                      </a:r>
                    </a:p>
                    <a:p>
                      <a:pPr algn="ctr"/>
                      <a:r>
                        <a:rPr lang="en-US" dirty="0"/>
                        <a:t>Class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Score on </a:t>
                      </a:r>
                      <a:r>
                        <a:rPr lang="en-US" dirty="0" err="1"/>
                        <a:t>Monoblast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Class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Score on Promyelocyte</a:t>
                      </a:r>
                    </a:p>
                    <a:p>
                      <a:pPr algn="ctr"/>
                      <a:r>
                        <a:rPr lang="en-US" dirty="0"/>
                        <a:t>Class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Score on</a:t>
                      </a:r>
                    </a:p>
                    <a:p>
                      <a:pPr algn="ctr"/>
                      <a:r>
                        <a:rPr lang="en-US" dirty="0"/>
                        <a:t>Myeloblast</a:t>
                      </a:r>
                    </a:p>
                    <a:p>
                      <a:pPr algn="ctr"/>
                      <a:r>
                        <a:rPr lang="en-US" dirty="0"/>
                        <a:t>Class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051321"/>
                  </a:ext>
                </a:extLst>
              </a:tr>
              <a:tr h="532763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Initial Random Forest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Precision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100.00%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87.50%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62.50%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96.75%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2041588"/>
                  </a:ext>
                </a:extLst>
              </a:tr>
              <a:tr h="532763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Recall (Sensitivity)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91.30%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100.00%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83.33%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94.44%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6258014"/>
                  </a:ext>
                </a:extLst>
              </a:tr>
              <a:tr h="532763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Overall Accuracy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93.45%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455195"/>
                  </a:ext>
                </a:extLst>
              </a:tr>
              <a:tr h="532763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Optimized </a:t>
                      </a:r>
                    </a:p>
                    <a:p>
                      <a:pPr algn="ctr"/>
                      <a:r>
                        <a:rPr lang="en-US" dirty="0"/>
                        <a:t>Random Forest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Precision 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100.00%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77.78%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69.23%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97.56%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637495"/>
                  </a:ext>
                </a:extLst>
              </a:tr>
              <a:tr h="532763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Recall (Sensitivity)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91.30%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100.00%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75.00%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96.77%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0251840"/>
                  </a:ext>
                </a:extLst>
              </a:tr>
              <a:tr h="532763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Overall Accuracy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93.45%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790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243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4775D-96FE-47D6-93FC-07A1427EE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0805" y="204294"/>
            <a:ext cx="7992105" cy="1009050"/>
          </a:xfrm>
        </p:spPr>
        <p:txBody>
          <a:bodyPr>
            <a:normAutofit fontScale="90000"/>
          </a:bodyPr>
          <a:lstStyle/>
          <a:p>
            <a:r>
              <a:rPr lang="en-US" dirty="0"/>
              <a:t>Results &amp; Discussion:</a:t>
            </a:r>
            <a:br>
              <a:rPr lang="en-US" dirty="0"/>
            </a:br>
            <a:r>
              <a:rPr lang="en-US" dirty="0"/>
              <a:t>Confusion Matrices for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F7316-2530-48C0-AC38-851B03276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5831267"/>
            <a:ext cx="11177605" cy="5508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Figure 3. Multi Class Confusion Matrices for Optimized Model. </a:t>
            </a:r>
            <a:r>
              <a:rPr lang="en-US" sz="1400" dirty="0"/>
              <a:t>(a) Absolute Confusion Matrix: Numbers refer to the number of images in a class classified with a given label. (b) Normalized Confusion Matrix: Numbers refer to the proportion of images in a class classified with a given label. </a:t>
            </a:r>
            <a:r>
              <a:rPr lang="en-US" sz="1400" i="1" dirty="0"/>
              <a:t>Images created with scikit learn and matplotlib.</a:t>
            </a:r>
            <a:endParaRPr lang="en-US" sz="14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51601C-EA18-4EE6-9B0A-4C83ED2F1D8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"/>
          <a:stretch/>
        </p:blipFill>
        <p:spPr>
          <a:xfrm>
            <a:off x="379726" y="1430417"/>
            <a:ext cx="5490669" cy="418377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C1AEF85-BAFD-4384-8040-7C9C67A4C2F3}"/>
              </a:ext>
            </a:extLst>
          </p:cNvPr>
          <p:cNvSpPr txBox="1"/>
          <p:nvPr/>
        </p:nvSpPr>
        <p:spPr>
          <a:xfrm>
            <a:off x="-2013166" y="1411831"/>
            <a:ext cx="5233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(a)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9BEAE3-AAB3-4E80-82DE-F5430A75EF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607" y="1407721"/>
            <a:ext cx="5490669" cy="422916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A8B5EC8-3265-47E0-9884-C313BE62C9D9}"/>
              </a:ext>
            </a:extLst>
          </p:cNvPr>
          <p:cNvSpPr txBox="1"/>
          <p:nvPr/>
        </p:nvSpPr>
        <p:spPr>
          <a:xfrm>
            <a:off x="3966408" y="1385027"/>
            <a:ext cx="5233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(b)</a:t>
            </a:r>
          </a:p>
        </p:txBody>
      </p:sp>
    </p:spTree>
    <p:extLst>
      <p:ext uri="{BB962C8B-B14F-4D97-AF65-F5344CB8AC3E}">
        <p14:creationId xmlns:p14="http://schemas.microsoft.com/office/powerpoint/2010/main" val="3866073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4775D-96FE-47D6-93FC-07A1427EE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04294"/>
            <a:ext cx="7729728" cy="872082"/>
          </a:xfrm>
        </p:spPr>
        <p:txBody>
          <a:bodyPr>
            <a:normAutofit fontScale="90000"/>
          </a:bodyPr>
          <a:lstStyle/>
          <a:p>
            <a:r>
              <a:rPr lang="en-US" dirty="0"/>
              <a:t>Results &amp; Discussion:</a:t>
            </a:r>
            <a:br>
              <a:rPr lang="en-US" dirty="0"/>
            </a:br>
            <a:r>
              <a:rPr lang="en-US" dirty="0"/>
              <a:t>Most Important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F7316-2530-48C0-AC38-851B03276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495" y="1209334"/>
            <a:ext cx="11251921" cy="5508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Table 5. Most Important Features for Random Forest Classifier.</a:t>
            </a:r>
            <a:r>
              <a:rPr lang="en-US" sz="1400" dirty="0"/>
              <a:t> (a) Most Important Features for Detection of Immature Leukocytes. (b) Most Important Features for Classification of Immature Leukocytes.</a:t>
            </a:r>
            <a:endParaRPr lang="en-US" sz="1400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B0DF188-3986-4260-9796-8E616A7B46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949153"/>
              </p:ext>
            </p:extLst>
          </p:nvPr>
        </p:nvGraphicFramePr>
        <p:xfrm>
          <a:off x="555822" y="2286117"/>
          <a:ext cx="5233578" cy="430931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3273555">
                  <a:extLst>
                    <a:ext uri="{9D8B030D-6E8A-4147-A177-3AD203B41FA5}">
                      <a16:colId xmlns:a16="http://schemas.microsoft.com/office/drawing/2014/main" val="461603992"/>
                    </a:ext>
                  </a:extLst>
                </a:gridCol>
                <a:gridCol w="1960023">
                  <a:extLst>
                    <a:ext uri="{9D8B030D-6E8A-4147-A177-3AD203B41FA5}">
                      <a16:colId xmlns:a16="http://schemas.microsoft.com/office/drawing/2014/main" val="2678098324"/>
                    </a:ext>
                  </a:extLst>
                </a:gridCol>
              </a:tblGrid>
              <a:tr h="4244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Feature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Gini Importance [27]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285248"/>
                  </a:ext>
                </a:extLst>
              </a:tr>
              <a:tr h="10466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Nucleus to Cytoplasm Area Ratio [28]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0.2801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2856393"/>
                  </a:ext>
                </a:extLst>
              </a:tr>
              <a:tr h="7326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Area to Perimeter Ratio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0.1076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9710313"/>
                  </a:ext>
                </a:extLst>
              </a:tr>
              <a:tr h="7326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Nucleus Minor Axis Length [29]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0.0829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9393950"/>
                  </a:ext>
                </a:extLst>
              </a:tr>
              <a:tr h="7326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Nucleus Major Axis Length [29]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0.0803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362698"/>
                  </a:ext>
                </a:extLst>
              </a:tr>
              <a:tr h="4244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Area [8]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0.0627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765942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0C63E4A-8CDE-4503-A760-0E7DC689EB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965079"/>
              </p:ext>
            </p:extLst>
          </p:nvPr>
        </p:nvGraphicFramePr>
        <p:xfrm>
          <a:off x="6437808" y="2286117"/>
          <a:ext cx="5233578" cy="4396128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3218846">
                  <a:extLst>
                    <a:ext uri="{9D8B030D-6E8A-4147-A177-3AD203B41FA5}">
                      <a16:colId xmlns:a16="http://schemas.microsoft.com/office/drawing/2014/main" val="461603992"/>
                    </a:ext>
                  </a:extLst>
                </a:gridCol>
                <a:gridCol w="2014732">
                  <a:extLst>
                    <a:ext uri="{9D8B030D-6E8A-4147-A177-3AD203B41FA5}">
                      <a16:colId xmlns:a16="http://schemas.microsoft.com/office/drawing/2014/main" val="2678098324"/>
                    </a:ext>
                  </a:extLst>
                </a:gridCol>
              </a:tblGrid>
              <a:tr h="35807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Feature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Gini Importance [27]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285248"/>
                  </a:ext>
                </a:extLst>
              </a:tr>
              <a:tr h="6265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 Nucleus Color Intensity in B Channel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0.2532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856393"/>
                  </a:ext>
                </a:extLst>
              </a:tr>
              <a:tr h="6435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Standard Deviation of Nucleus Color Intensity in B Channel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0.1853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710313"/>
                  </a:ext>
                </a:extLst>
              </a:tr>
              <a:tr h="6435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Nucleus to Cytoplasm Area Ratio [28]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0.1765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393950"/>
                  </a:ext>
                </a:extLst>
              </a:tr>
              <a:tr h="89519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Standard Deviation of Cytoplasm Color Intensity in B Channel [22]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0.0618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62698"/>
                  </a:ext>
                </a:extLst>
              </a:tr>
              <a:tr h="8951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Average Cytoplasm Color Intensity in B Channel [22]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0.0571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65942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3863A96-0834-407E-B7B5-27886EFD6D7C}"/>
              </a:ext>
            </a:extLst>
          </p:cNvPr>
          <p:cNvSpPr txBox="1"/>
          <p:nvPr/>
        </p:nvSpPr>
        <p:spPr>
          <a:xfrm>
            <a:off x="555822" y="1777536"/>
            <a:ext cx="5233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(a) </a:t>
            </a:r>
            <a:r>
              <a:rPr lang="en-US" sz="2400" b="1" dirty="0"/>
              <a:t>Detection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D07A72-DBAD-4270-BCAF-AD850602FE5E}"/>
              </a:ext>
            </a:extLst>
          </p:cNvPr>
          <p:cNvSpPr txBox="1"/>
          <p:nvPr/>
        </p:nvSpPr>
        <p:spPr>
          <a:xfrm>
            <a:off x="6115455" y="1760141"/>
            <a:ext cx="5878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(b) </a:t>
            </a:r>
            <a:r>
              <a:rPr lang="en-US" sz="2400" b="1" dirty="0"/>
              <a:t>Classification</a:t>
            </a:r>
          </a:p>
        </p:txBody>
      </p:sp>
    </p:spTree>
    <p:extLst>
      <p:ext uri="{BB962C8B-B14F-4D97-AF65-F5344CB8AC3E}">
        <p14:creationId xmlns:p14="http://schemas.microsoft.com/office/powerpoint/2010/main" val="1976183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D5B9F-7B02-4BF0-9790-3E8186C7C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F785A-23FD-4562-975A-0A475D01C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8" y="2638044"/>
            <a:ext cx="11150083" cy="3101983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600" dirty="0"/>
              <a:t>This project explored a vital, yet less researched computer diagnosis task [4, 30]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600" dirty="0"/>
              <a:t>An algorithm capable of accurate detection and precise classification of immature leukocytes was developed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600" dirty="0"/>
              <a:t>Nucleus to cytoplasm area ratio was established as an important morphological feature for detection and classification of immature leukocytes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600" dirty="0"/>
              <a:t>2 new nucleus color features were displayed to be significant for classification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3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D5B9F-7B02-4BF0-9790-3E8186C7C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470170"/>
            <a:ext cx="7729728" cy="1188720"/>
          </a:xfrm>
        </p:spPr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F785A-23FD-4562-975A-0A475D01C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7" y="2040885"/>
            <a:ext cx="11150083" cy="4238617"/>
          </a:xfrm>
        </p:spPr>
        <p:txBody>
          <a:bodyPr>
            <a:noAutofit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b="1" dirty="0"/>
              <a:t>The model can be used as an efficient support tool for pathologists to detect and classify immature leukocytes for the diagnosis of AML due to its efficiency and accuracy </a:t>
            </a:r>
            <a:r>
              <a:rPr lang="en-US" sz="2400" dirty="0"/>
              <a:t>[31]</a:t>
            </a:r>
            <a:endParaRPr lang="en-US" sz="2400" b="1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/>
              <a:t>The features calculated to be the most important in this study can be used in future research  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/>
              <a:t>The proposed new features (cytoplasm color intensity) can be used to elevate the performance of future models for leukocyte classification </a:t>
            </a:r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5903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D5B9F-7B02-4BF0-9790-3E8186C7C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Investigations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F785A-23FD-4562-975A-0A475D01C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8" y="2638044"/>
            <a:ext cx="11150083" cy="3101983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600" dirty="0"/>
              <a:t>Improve the classification between similar cell types (</a:t>
            </a:r>
            <a:r>
              <a:rPr lang="en-US" sz="2600" dirty="0" err="1"/>
              <a:t>eg.</a:t>
            </a:r>
            <a:r>
              <a:rPr lang="en-US" sz="2600" dirty="0"/>
              <a:t> promyelocytes and myeloblasts)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600" dirty="0"/>
              <a:t>Developing algorithms to remove overlapping cells from blood smear images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600" dirty="0"/>
              <a:t>Establish additional morphological features for leukocyte classification [22]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600" dirty="0"/>
              <a:t>Develop systems that can be completely integrated into the current diagnosis methodology [32, 33]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9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663EF-B5FD-45AE-8678-3636313A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BA819-F6D8-4CE3-8E40-9C212147E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6" y="2638044"/>
            <a:ext cx="11119104" cy="3101983"/>
          </a:xfrm>
        </p:spPr>
        <p:txBody>
          <a:bodyPr/>
          <a:lstStyle/>
          <a:p>
            <a:pPr marL="228600" lvl="1" indent="0">
              <a:buClrTx/>
              <a:buNone/>
            </a:pPr>
            <a:r>
              <a:rPr lang="en-US" sz="2800" dirty="0"/>
              <a:t>This project was completed with the guidance and mentorship of Marc </a:t>
            </a:r>
            <a:r>
              <a:rPr lang="en-US" sz="2800" dirty="0" err="1"/>
              <a:t>Huo</a:t>
            </a:r>
            <a:r>
              <a:rPr lang="en-US" sz="2800" dirty="0"/>
              <a:t> (Stanford University) and Dr. Serena McCalla (Jericho High School) at </a:t>
            </a:r>
            <a:r>
              <a:rPr lang="en-US" sz="2800" dirty="0" err="1"/>
              <a:t>iResearch</a:t>
            </a:r>
            <a:r>
              <a:rPr lang="en-US" sz="2800" dirty="0"/>
              <a:t> Institute.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228600" lvl="1" indent="0">
              <a:buClrTx/>
              <a:buNone/>
            </a:pPr>
            <a:endParaRPr lang="en-US" sz="2800" dirty="0"/>
          </a:p>
          <a:p>
            <a:pPr lvl="1">
              <a:buClrTx/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ClrTx/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441FCD-DF13-45FA-AAAA-2D58F7B65E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940" y="4099628"/>
            <a:ext cx="5332120" cy="179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558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69421-D059-4051-BF3D-1FE7A1298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4030" y="292888"/>
            <a:ext cx="7729728" cy="118872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7789A-B3CA-4515-9566-98F1F5E93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90" y="1635412"/>
            <a:ext cx="10944808" cy="48270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900" dirty="0"/>
              <a:t>[1] 	“Acute Myeloid Leukemia - Cancer Stat Facts,” </a:t>
            </a:r>
            <a:r>
              <a:rPr lang="en-US" sz="900" i="1" dirty="0"/>
              <a:t>SEER</a:t>
            </a:r>
            <a:r>
              <a:rPr lang="en-US" sz="900" dirty="0"/>
              <a:t>. https://seer.cancer.gov/statfacts/html/amyl.html (accessed Jul. 22, 2020).</a:t>
            </a:r>
          </a:p>
          <a:p>
            <a:pPr marL="0" indent="0">
              <a:buNone/>
            </a:pPr>
            <a:r>
              <a:rPr lang="en-US" sz="900" dirty="0"/>
              <a:t>[2]	C. C. Kumar, “Genetic abnormalities and challenges in the treatment of acute myeloid leukemia,” </a:t>
            </a:r>
            <a:r>
              <a:rPr lang="en-US" sz="900" i="1" dirty="0"/>
              <a:t>Genes Cancer</a:t>
            </a:r>
            <a:r>
              <a:rPr lang="en-US" sz="900" dirty="0"/>
              <a:t>, vol. 2, no. 2, pp. 95–107, Feb. 2011, </a:t>
            </a:r>
            <a:r>
              <a:rPr lang="en-US" sz="900" dirty="0" err="1"/>
              <a:t>doi</a:t>
            </a:r>
            <a:r>
              <a:rPr lang="en-US" sz="900" dirty="0"/>
              <a:t>: </a:t>
            </a:r>
            <a:r>
              <a:rPr lang="en-US" sz="800" dirty="0"/>
              <a:t>10.1177/1947601911408076.</a:t>
            </a:r>
          </a:p>
          <a:p>
            <a:pPr marL="0" indent="0">
              <a:buNone/>
            </a:pPr>
            <a:r>
              <a:rPr lang="en-US" sz="800" dirty="0"/>
              <a:t>[3]	C. </a:t>
            </a:r>
            <a:r>
              <a:rPr lang="en-US" sz="800" dirty="0" err="1"/>
              <a:t>Matek</a:t>
            </a:r>
            <a:r>
              <a:rPr lang="en-US" sz="800" dirty="0"/>
              <a:t>, S. Schwarz, K. </a:t>
            </a:r>
            <a:r>
              <a:rPr lang="en-US" sz="800" dirty="0" err="1"/>
              <a:t>Spiekermann</a:t>
            </a:r>
            <a:r>
              <a:rPr lang="en-US" sz="800" dirty="0"/>
              <a:t>, and C. Marr, “Human-level recognition of blast cells in acute myeloid </a:t>
            </a:r>
            <a:r>
              <a:rPr lang="en-US" sz="800" dirty="0" err="1"/>
              <a:t>leukaemia</a:t>
            </a:r>
            <a:r>
              <a:rPr lang="en-US" sz="800" dirty="0"/>
              <a:t> with convolutional neural networks,” </a:t>
            </a:r>
            <a:r>
              <a:rPr lang="en-US" sz="800" i="1" dirty="0"/>
              <a:t>Nature Machine Intelligence</a:t>
            </a:r>
            <a:r>
              <a:rPr lang="en-US" sz="800" dirty="0"/>
              <a:t>, vol. 1, no. 11, pp. 538–544, Nov. 2019, </a:t>
            </a:r>
            <a:r>
              <a:rPr lang="en-US" sz="800" dirty="0" err="1"/>
              <a:t>doi</a:t>
            </a:r>
            <a:r>
              <a:rPr lang="en-US" sz="800" dirty="0"/>
              <a:t>: 10.1038/s42256-019-0101-9.</a:t>
            </a:r>
          </a:p>
          <a:p>
            <a:pPr marL="0" indent="0">
              <a:buNone/>
            </a:pPr>
            <a:r>
              <a:rPr lang="en-US" sz="800" dirty="0"/>
              <a:t>[4]	S. Shafique and S. </a:t>
            </a:r>
            <a:r>
              <a:rPr lang="en-US" sz="800" dirty="0" err="1"/>
              <a:t>Tehsin</a:t>
            </a:r>
            <a:r>
              <a:rPr lang="en-US" sz="800" dirty="0"/>
              <a:t>, “Computer-Aided Diagnosis of Acute Lymphoblastic </a:t>
            </a:r>
            <a:r>
              <a:rPr lang="en-US" sz="800" dirty="0" err="1"/>
              <a:t>Leukaemia</a:t>
            </a:r>
            <a:r>
              <a:rPr lang="en-US" sz="800" dirty="0"/>
              <a:t>,” </a:t>
            </a:r>
            <a:r>
              <a:rPr lang="en-US" sz="800" i="1" dirty="0" err="1"/>
              <a:t>Comput</a:t>
            </a:r>
            <a:r>
              <a:rPr lang="en-US" sz="800" i="1" dirty="0"/>
              <a:t> Math Methods Med</a:t>
            </a:r>
            <a:r>
              <a:rPr lang="en-US" sz="800" dirty="0"/>
              <a:t>, vol. 2018, Feb. 2018, </a:t>
            </a:r>
            <a:r>
              <a:rPr lang="en-US" sz="800" dirty="0" err="1"/>
              <a:t>doi</a:t>
            </a:r>
            <a:r>
              <a:rPr lang="en-US" sz="800" dirty="0"/>
              <a:t>: 10.1155/2018/6125289.</a:t>
            </a:r>
          </a:p>
          <a:p>
            <a:pPr marL="0" indent="0">
              <a:buNone/>
            </a:pPr>
            <a:r>
              <a:rPr lang="en-US" sz="900" dirty="0"/>
              <a:t>[5]	“Blood Smear: MedlinePlus Medical Test.” https://medlineplus.gov/lab-tests/blood-smear/ (accessed Jul. 22, 2020).</a:t>
            </a:r>
          </a:p>
          <a:p>
            <a:pPr marL="0" indent="0">
              <a:buNone/>
            </a:pPr>
            <a:r>
              <a:rPr lang="en-US" sz="900" dirty="0"/>
              <a:t>[6]	“Leukemia.” https://www.hematology.org:443/education/patients/blood-cancers/leukemia (accessed Jul. 22, 2020).</a:t>
            </a:r>
          </a:p>
          <a:p>
            <a:pPr marL="0" indent="0">
              <a:buNone/>
            </a:pPr>
            <a:r>
              <a:rPr lang="en-US" sz="900" dirty="0"/>
              <a:t>[7]	A. </a:t>
            </a:r>
            <a:r>
              <a:rPr lang="en-US" sz="900" dirty="0" err="1"/>
              <a:t>Adewoyin</a:t>
            </a:r>
            <a:r>
              <a:rPr lang="en-US" sz="900" dirty="0"/>
              <a:t> and B. </a:t>
            </a:r>
            <a:r>
              <a:rPr lang="en-US" sz="900" dirty="0" err="1"/>
              <a:t>Nwogoh</a:t>
            </a:r>
            <a:r>
              <a:rPr lang="en-US" sz="900" dirty="0"/>
              <a:t>, “PERIPHERAL BLOOD FILM - A REVIEW,” </a:t>
            </a:r>
            <a:r>
              <a:rPr lang="en-US" sz="900" i="1" dirty="0"/>
              <a:t>Ann </a:t>
            </a:r>
            <a:r>
              <a:rPr lang="en-US" sz="900" i="1" dirty="0" err="1"/>
              <a:t>Ib</a:t>
            </a:r>
            <a:r>
              <a:rPr lang="en-US" sz="900" i="1" dirty="0"/>
              <a:t> Postgrad Med</a:t>
            </a:r>
            <a:r>
              <a:rPr lang="en-US" sz="900" dirty="0"/>
              <a:t>, vol. 12, no. 2, pp. 71–79, Dec. 2014.</a:t>
            </a:r>
          </a:p>
          <a:p>
            <a:pPr marL="0" indent="0">
              <a:buNone/>
            </a:pPr>
            <a:r>
              <a:rPr lang="en-US" sz="900" dirty="0"/>
              <a:t>[8]	F. </a:t>
            </a:r>
            <a:r>
              <a:rPr lang="en-US" sz="900" dirty="0" err="1"/>
              <a:t>Kazemi</a:t>
            </a:r>
            <a:r>
              <a:rPr lang="en-US" sz="900" dirty="0"/>
              <a:t>, T. A. </a:t>
            </a:r>
            <a:r>
              <a:rPr lang="en-US" sz="900" dirty="0" err="1"/>
              <a:t>Najafabadi</a:t>
            </a:r>
            <a:r>
              <a:rPr lang="en-US" sz="900" dirty="0"/>
              <a:t>, and B. N. </a:t>
            </a:r>
            <a:r>
              <a:rPr lang="en-US" sz="900" dirty="0" err="1"/>
              <a:t>Araabi</a:t>
            </a:r>
            <a:r>
              <a:rPr lang="en-US" sz="900" dirty="0"/>
              <a:t>, “Automatic Recognition of Acute Myelogenous Leukemia in Blood Microscopic Images Using K-means Clustering and Support Vector Machine,” </a:t>
            </a:r>
            <a:r>
              <a:rPr lang="en-US" sz="900" i="1" dirty="0"/>
              <a:t>J Med Signals Sens</a:t>
            </a:r>
            <a:r>
              <a:rPr lang="en-US" sz="900" dirty="0"/>
              <a:t>, vol. 6, no. 3, pp. 183–193, 	2016.</a:t>
            </a:r>
          </a:p>
          <a:p>
            <a:pPr marL="0" indent="0">
              <a:buNone/>
            </a:pPr>
            <a:r>
              <a:rPr lang="en-US" sz="900" dirty="0"/>
              <a:t>[9]	D. A. Howell </a:t>
            </a:r>
            <a:r>
              <a:rPr lang="en-US" sz="900" i="1" dirty="0"/>
              <a:t>et al.</a:t>
            </a:r>
            <a:r>
              <a:rPr lang="en-US" sz="900" dirty="0"/>
              <a:t>, “Time-to-diagnosis and symptoms of myeloma, lymphomas and </a:t>
            </a:r>
            <a:r>
              <a:rPr lang="en-US" sz="900" dirty="0" err="1"/>
              <a:t>leukaemias</a:t>
            </a:r>
            <a:r>
              <a:rPr lang="en-US" sz="900" dirty="0"/>
              <a:t>: a report from the </a:t>
            </a:r>
            <a:r>
              <a:rPr lang="en-US" sz="900" dirty="0" err="1"/>
              <a:t>Haematological</a:t>
            </a:r>
            <a:r>
              <a:rPr lang="en-US" sz="900" dirty="0"/>
              <a:t> Malignancy Research Network,” </a:t>
            </a:r>
            <a:r>
              <a:rPr lang="en-US" sz="900" i="1" dirty="0"/>
              <a:t>BMC Blood Disorders</a:t>
            </a:r>
            <a:r>
              <a:rPr lang="en-US" sz="900" dirty="0"/>
              <a:t>, vol. 13, no. 1, p. 9, Oct. 2013, </a:t>
            </a:r>
            <a:r>
              <a:rPr lang="en-US" sz="900" dirty="0" err="1"/>
              <a:t>doi</a:t>
            </a:r>
            <a:r>
              <a:rPr lang="en-US" sz="900" dirty="0"/>
              <a:t>: 10.1186/2052-1839-	13-9.</a:t>
            </a:r>
          </a:p>
          <a:p>
            <a:pPr marL="0" indent="0">
              <a:buNone/>
            </a:pPr>
            <a:r>
              <a:rPr lang="en-US" sz="900" dirty="0"/>
              <a:t>[10]	C. De Angelis </a:t>
            </a:r>
            <a:r>
              <a:rPr lang="en-US" sz="900" i="1" dirty="0"/>
              <a:t>et al.</a:t>
            </a:r>
            <a:r>
              <a:rPr lang="en-US" sz="900" dirty="0"/>
              <a:t>, “The experience in </a:t>
            </a:r>
            <a:r>
              <a:rPr lang="en-US" sz="900" dirty="0" err="1"/>
              <a:t>nicaragua</a:t>
            </a:r>
            <a:r>
              <a:rPr lang="en-US" sz="900" dirty="0"/>
              <a:t>: childhood leukemia in low income countries—the main cause of late diagnosis may be ‘medical delay,’” </a:t>
            </a:r>
            <a:r>
              <a:rPr lang="en-US" sz="900" i="1" dirty="0"/>
              <a:t>International Journal of Pediatrics</a:t>
            </a:r>
            <a:r>
              <a:rPr lang="en-US" sz="900" dirty="0"/>
              <a:t>, Feb. 12, 2012. 	https://www.hindawi.com/journals/ijpedi/2012/129707/ (accessed Jul. 28, 2020).</a:t>
            </a:r>
          </a:p>
          <a:p>
            <a:pPr marL="0" indent="0">
              <a:buNone/>
            </a:pPr>
            <a:r>
              <a:rPr lang="en-US" sz="900" dirty="0"/>
              <a:t>[11]	L. </a:t>
            </a:r>
            <a:r>
              <a:rPr lang="en-US" sz="900" dirty="0" err="1"/>
              <a:t>Bigorra</a:t>
            </a:r>
            <a:r>
              <a:rPr lang="en-US" sz="900" dirty="0"/>
              <a:t>, A. Merino, S. </a:t>
            </a:r>
            <a:r>
              <a:rPr lang="en-US" sz="900" dirty="0" err="1"/>
              <a:t>Alférez</a:t>
            </a:r>
            <a:r>
              <a:rPr lang="en-US" sz="900" dirty="0"/>
              <a:t>, and J. </a:t>
            </a:r>
            <a:r>
              <a:rPr lang="en-US" sz="900" dirty="0" err="1"/>
              <a:t>Rodellar</a:t>
            </a:r>
            <a:r>
              <a:rPr lang="en-US" sz="900" dirty="0"/>
              <a:t>, “Feature Analysis and Automatic Identification of Leukemic Lineage Blast Cells and Reactive Lymphoid Cells from Peripheral Blood Cell Images,” </a:t>
            </a:r>
            <a:r>
              <a:rPr lang="en-US" sz="900" i="1" dirty="0"/>
              <a:t>J. Clin. Lab. Anal.</a:t>
            </a:r>
            <a:r>
              <a:rPr lang="en-US" sz="900" dirty="0"/>
              <a:t>, vol. 31, no. 2, Mar. 2017, 	</a:t>
            </a:r>
            <a:r>
              <a:rPr lang="en-US" sz="900" dirty="0" err="1"/>
              <a:t>doi</a:t>
            </a:r>
            <a:r>
              <a:rPr lang="en-US" sz="900" dirty="0"/>
              <a:t>: 10.1002/jcla.22024.</a:t>
            </a:r>
          </a:p>
          <a:p>
            <a:pPr marL="0" indent="0">
              <a:buNone/>
            </a:pPr>
            <a:r>
              <a:rPr lang="en-US" sz="900" dirty="0"/>
              <a:t>[12]	E. S. </a:t>
            </a:r>
            <a:r>
              <a:rPr lang="en-US" sz="900" dirty="0" err="1"/>
              <a:t>Wiharto</a:t>
            </a:r>
            <a:r>
              <a:rPr lang="en-US" sz="900" dirty="0"/>
              <a:t>, S. </a:t>
            </a:r>
            <a:r>
              <a:rPr lang="en-US" sz="900" dirty="0" err="1"/>
              <a:t>Palgunadi</a:t>
            </a:r>
            <a:r>
              <a:rPr lang="en-US" sz="900" dirty="0"/>
              <a:t>, Y. R. Putra, and E. </a:t>
            </a:r>
            <a:r>
              <a:rPr lang="en-US" sz="900" dirty="0" err="1"/>
              <a:t>Suryani</a:t>
            </a:r>
            <a:r>
              <a:rPr lang="en-US" sz="900" dirty="0"/>
              <a:t>, “Cells identification of acute myeloid leukemia AML M0 and AML M1 using K-nearest </a:t>
            </a:r>
            <a:r>
              <a:rPr lang="en-US" sz="900" dirty="0" err="1"/>
              <a:t>neighbour</a:t>
            </a:r>
            <a:r>
              <a:rPr lang="en-US" sz="900" dirty="0"/>
              <a:t> based on morphological images,” in </a:t>
            </a:r>
            <a:r>
              <a:rPr lang="en-US" sz="900" i="1" dirty="0"/>
              <a:t>2017 International Conference on Data and Software 	Engineering (</a:t>
            </a:r>
            <a:r>
              <a:rPr lang="en-US" sz="900" i="1" dirty="0" err="1"/>
              <a:t>ICoDSE</a:t>
            </a:r>
            <a:r>
              <a:rPr lang="en-US" sz="900" i="1" dirty="0"/>
              <a:t>)</a:t>
            </a:r>
            <a:r>
              <a:rPr lang="en-US" sz="900" dirty="0"/>
              <a:t>, Nov. 2017, pp. 1–6, </a:t>
            </a:r>
            <a:r>
              <a:rPr lang="en-US" sz="900" dirty="0" err="1"/>
              <a:t>doi</a:t>
            </a:r>
            <a:r>
              <a:rPr lang="en-US" sz="900" dirty="0"/>
              <a:t>: 10.1109/ICODSE.2017.8285851.</a:t>
            </a:r>
          </a:p>
          <a:p>
            <a:pPr marL="0" indent="0">
              <a:buNone/>
            </a:pPr>
            <a:r>
              <a:rPr lang="en-US" sz="900" dirty="0"/>
              <a:t>[13] 	W. </a:t>
            </a:r>
            <a:r>
              <a:rPr lang="en-US" sz="900" dirty="0" err="1"/>
              <a:t>Wiharto</a:t>
            </a:r>
            <a:r>
              <a:rPr lang="en-US" sz="900" dirty="0"/>
              <a:t>, E. </a:t>
            </a:r>
            <a:r>
              <a:rPr lang="en-US" sz="900" dirty="0" err="1"/>
              <a:t>Suryani</a:t>
            </a:r>
            <a:r>
              <a:rPr lang="en-US" sz="900" dirty="0"/>
              <a:t>, and Y. R. Putra, “Classification of blast cell type on acute myeloid leukemia (AML) based on image morphology of white blood cells,” </a:t>
            </a:r>
            <a:r>
              <a:rPr lang="en-US" sz="900" i="1" dirty="0"/>
              <a:t>TELKOMNIKA</a:t>
            </a:r>
            <a:r>
              <a:rPr lang="en-US" sz="900" dirty="0"/>
              <a:t>, vol. 17, no. 2, p. 645, Aug. 2018, </a:t>
            </a:r>
            <a:r>
              <a:rPr lang="en-US" sz="900" dirty="0" err="1"/>
              <a:t>doi</a:t>
            </a:r>
            <a:r>
              <a:rPr lang="en-US" sz="900" dirty="0"/>
              <a:t>:	10.12928/telkomnika.v17i2.8666.</a:t>
            </a:r>
          </a:p>
          <a:p>
            <a:pPr marL="0" indent="0">
              <a:buNone/>
            </a:pPr>
            <a:r>
              <a:rPr lang="en-US" sz="900" dirty="0"/>
              <a:t>[14]	C. </a:t>
            </a:r>
            <a:r>
              <a:rPr lang="en-US" sz="900" dirty="0" err="1"/>
              <a:t>Matek</a:t>
            </a:r>
            <a:r>
              <a:rPr lang="en-US" sz="900" dirty="0"/>
              <a:t>, S. Schwarz, C. Marr, and K. </a:t>
            </a:r>
            <a:r>
              <a:rPr lang="en-US" sz="900" dirty="0" err="1"/>
              <a:t>Spiekermann</a:t>
            </a:r>
            <a:r>
              <a:rPr lang="en-US" sz="900" dirty="0"/>
              <a:t>, “A Single-cell Morphological Dataset of Leukocytes from AML Patients and Non-malignant Controls [Data Set],” in The Cancer Imaging Archive. </a:t>
            </a:r>
            <a:r>
              <a:rPr lang="en-US" sz="900" dirty="0" err="1"/>
              <a:t>doi</a:t>
            </a:r>
            <a:r>
              <a:rPr lang="en-US" sz="900" dirty="0"/>
              <a:t>: 10.7937/tcia.2019.36f5o9ld.</a:t>
            </a:r>
          </a:p>
          <a:p>
            <a:pPr marL="0" indent="0">
              <a:buNone/>
            </a:pPr>
            <a:r>
              <a:rPr lang="en-US" sz="900" dirty="0"/>
              <a:t>[15]	K. Clark </a:t>
            </a:r>
            <a:r>
              <a:rPr lang="en-US" sz="900" i="1" dirty="0"/>
              <a:t>et al.</a:t>
            </a:r>
            <a:r>
              <a:rPr lang="en-US" sz="900" dirty="0"/>
              <a:t>, “The Cancer Imaging Archive (TCIA): Maintaining and Operating a Public Information Repository,” </a:t>
            </a:r>
            <a:r>
              <a:rPr lang="en-US" sz="900" i="1" dirty="0"/>
              <a:t>J Digit Imaging</a:t>
            </a:r>
            <a:r>
              <a:rPr lang="en-US" sz="900" dirty="0"/>
              <a:t>, vol. 26, no. 6, pp. 1045–1057, Dec. 2013, </a:t>
            </a:r>
            <a:r>
              <a:rPr lang="en-US" sz="900" dirty="0" err="1"/>
              <a:t>doi</a:t>
            </a:r>
            <a:r>
              <a:rPr lang="en-US" sz="900" dirty="0"/>
              <a:t>: 10.1007/s10278-013-9622-7.</a:t>
            </a:r>
          </a:p>
          <a:p>
            <a:pPr marL="0" indent="0">
              <a:buNone/>
            </a:pPr>
            <a:r>
              <a:rPr lang="en-US" sz="900" dirty="0"/>
              <a:t>[16] 	“The Python Language Reference — Python 3.8.5 documentation.” https://docs.python.org/3/reference/ (accessed Jul. 23, 2020).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021320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69421-D059-4051-BF3D-1FE7A1298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4030" y="292888"/>
            <a:ext cx="7729728" cy="118872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7789A-B3CA-4515-9566-98F1F5E93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90" y="1579429"/>
            <a:ext cx="10944808" cy="48270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800" dirty="0"/>
              <a:t>[17]	S. van der Walt, S. C. Colbert, and G. </a:t>
            </a:r>
            <a:r>
              <a:rPr lang="en-US" sz="800" dirty="0" err="1"/>
              <a:t>Varoquaux</a:t>
            </a:r>
            <a:r>
              <a:rPr lang="en-US" sz="800" dirty="0"/>
              <a:t>, “The NumPy Array: A Structure for Efficient Numerical Computation,” </a:t>
            </a:r>
            <a:r>
              <a:rPr lang="en-US" sz="800" i="1" dirty="0" err="1"/>
              <a:t>Comput</a:t>
            </a:r>
            <a:r>
              <a:rPr lang="en-US" sz="800" i="1" dirty="0"/>
              <a:t>. Sci. Eng.</a:t>
            </a:r>
            <a:r>
              <a:rPr lang="en-US" sz="800" dirty="0"/>
              <a:t>, vol. 13, no. 2, pp. 22–30, Mar. 2011, </a:t>
            </a:r>
            <a:r>
              <a:rPr lang="en-US" sz="800" dirty="0" err="1"/>
              <a:t>doi</a:t>
            </a:r>
            <a:r>
              <a:rPr lang="en-US" sz="800" dirty="0"/>
              <a:t>: 10.1109/MCSE.2011.37.</a:t>
            </a:r>
          </a:p>
          <a:p>
            <a:pPr marL="0" indent="0">
              <a:buNone/>
            </a:pPr>
            <a:r>
              <a:rPr lang="en-US" sz="800" dirty="0"/>
              <a:t>[18]	J. D. Hunter, “Matplotlib: A 2D Graphics Environment,” </a:t>
            </a:r>
            <a:r>
              <a:rPr lang="en-US" sz="800" i="1" dirty="0" err="1"/>
              <a:t>Comput</a:t>
            </a:r>
            <a:r>
              <a:rPr lang="en-US" sz="800" i="1" dirty="0"/>
              <a:t>. Sci. Eng.</a:t>
            </a:r>
            <a:r>
              <a:rPr lang="en-US" sz="800" dirty="0"/>
              <a:t>, vol. 9, no. 3, pp. 90–95, 2007, </a:t>
            </a:r>
            <a:r>
              <a:rPr lang="en-US" sz="800" dirty="0" err="1"/>
              <a:t>doi</a:t>
            </a:r>
            <a:r>
              <a:rPr lang="en-US" sz="800" dirty="0"/>
              <a:t>: 10.1109/MCSE.2007.55.</a:t>
            </a:r>
          </a:p>
          <a:p>
            <a:pPr marL="0" indent="0">
              <a:buNone/>
            </a:pPr>
            <a:r>
              <a:rPr lang="en-US" sz="800" dirty="0"/>
              <a:t>[19]	W. McKinney, “Data Structures for Statistical Computing in Python,” Austin, Texas, 2010, pp. 56–61, </a:t>
            </a:r>
            <a:r>
              <a:rPr lang="en-US" sz="800" dirty="0" err="1"/>
              <a:t>doi</a:t>
            </a:r>
            <a:r>
              <a:rPr lang="en-US" sz="800" dirty="0"/>
              <a:t>: 10.25080/Majora-92bf1922-00a.</a:t>
            </a:r>
          </a:p>
          <a:p>
            <a:pPr marL="0" indent="0">
              <a:buNone/>
            </a:pPr>
            <a:r>
              <a:rPr lang="en-US" sz="800" dirty="0"/>
              <a:t>[20]	S. van der Walt </a:t>
            </a:r>
            <a:r>
              <a:rPr lang="en-US" sz="800" i="1" dirty="0"/>
              <a:t>et al.</a:t>
            </a:r>
            <a:r>
              <a:rPr lang="en-US" sz="800" dirty="0"/>
              <a:t>, “scikit-image: image processing in Python,” </a:t>
            </a:r>
            <a:r>
              <a:rPr lang="en-US" sz="800" i="1" dirty="0" err="1"/>
              <a:t>PeerJ</a:t>
            </a:r>
            <a:r>
              <a:rPr lang="en-US" sz="800" dirty="0"/>
              <a:t>, vol. 2, p. e453, Jun. 2014, </a:t>
            </a:r>
            <a:r>
              <a:rPr lang="en-US" sz="800" dirty="0" err="1"/>
              <a:t>doi</a:t>
            </a:r>
            <a:r>
              <a:rPr lang="en-US" sz="800" dirty="0"/>
              <a:t>: 10.7717/peerj.453.</a:t>
            </a:r>
          </a:p>
          <a:p>
            <a:pPr marL="0" indent="0">
              <a:buNone/>
            </a:pPr>
            <a:r>
              <a:rPr lang="en-US" sz="800" dirty="0"/>
              <a:t>[21]	R. </a:t>
            </a:r>
            <a:r>
              <a:rPr lang="en-US" sz="800" dirty="0" err="1"/>
              <a:t>Garreta</a:t>
            </a:r>
            <a:r>
              <a:rPr lang="en-US" sz="800" dirty="0"/>
              <a:t> and G. </a:t>
            </a:r>
            <a:r>
              <a:rPr lang="en-US" sz="800" dirty="0" err="1"/>
              <a:t>Moncecchi</a:t>
            </a:r>
            <a:r>
              <a:rPr lang="en-US" sz="800" dirty="0"/>
              <a:t>, </a:t>
            </a:r>
            <a:r>
              <a:rPr lang="en-US" sz="800" i="1" dirty="0"/>
              <a:t>Learning scikit-learn: machine learning in Python : experience the benefits of machine learning techniques by applying them to real-world problems using Python and the open source scikit-learn library</a:t>
            </a:r>
            <a:r>
              <a:rPr lang="en-US" sz="800" dirty="0"/>
              <a:t>. 2013.</a:t>
            </a:r>
          </a:p>
          <a:p>
            <a:pPr marL="0" indent="0">
              <a:buNone/>
            </a:pPr>
            <a:r>
              <a:rPr lang="en-US" sz="800" dirty="0"/>
              <a:t>[22]	N. </a:t>
            </a:r>
            <a:r>
              <a:rPr lang="en-US" sz="800" dirty="0" err="1"/>
              <a:t>Ghane</a:t>
            </a:r>
            <a:r>
              <a:rPr lang="en-US" sz="800" dirty="0"/>
              <a:t>, A. </a:t>
            </a:r>
            <a:r>
              <a:rPr lang="en-US" sz="800" dirty="0" err="1"/>
              <a:t>Vard</a:t>
            </a:r>
            <a:r>
              <a:rPr lang="en-US" sz="800" dirty="0"/>
              <a:t>, A. </a:t>
            </a:r>
            <a:r>
              <a:rPr lang="en-US" sz="800" dirty="0" err="1"/>
              <a:t>Talebi</a:t>
            </a:r>
            <a:r>
              <a:rPr lang="en-US" sz="800" dirty="0"/>
              <a:t>, and P. </a:t>
            </a:r>
            <a:r>
              <a:rPr lang="en-US" sz="800" dirty="0" err="1"/>
              <a:t>Nematollahy</a:t>
            </a:r>
            <a:r>
              <a:rPr lang="en-US" sz="800" dirty="0"/>
              <a:t>, “Segmentation of White Blood Cells From Microscopic Images Using a Novel Combination of K-Means Clustering and Modified Watershed Algorithm,” </a:t>
            </a:r>
            <a:r>
              <a:rPr lang="en-US" sz="800" i="1" dirty="0"/>
              <a:t>J Med Signals Sens</a:t>
            </a:r>
            <a:r>
              <a:rPr lang="en-US" sz="800" dirty="0"/>
              <a:t>, vol. 7, no. 2, pp. 	92–101, 2017.</a:t>
            </a:r>
          </a:p>
          <a:p>
            <a:pPr marL="0" indent="0">
              <a:buNone/>
            </a:pPr>
            <a:r>
              <a:rPr lang="en-US" sz="800" dirty="0"/>
              <a:t>[23]	P. Liao, T. Chen, and P. Chung, “A fast algorithm for multilevel thresholding,” </a:t>
            </a:r>
            <a:r>
              <a:rPr lang="en-US" sz="800" i="1" dirty="0"/>
              <a:t>Journal of Information Science and Engineering</a:t>
            </a:r>
            <a:r>
              <a:rPr lang="en-US" sz="800" dirty="0"/>
              <a:t>, vol. 17, pp. 713–727, 2001.</a:t>
            </a:r>
          </a:p>
          <a:p>
            <a:pPr marL="0" indent="0">
              <a:buNone/>
            </a:pPr>
            <a:r>
              <a:rPr lang="en-US" sz="800" dirty="0"/>
              <a:t>[24]	J. </a:t>
            </a:r>
            <a:r>
              <a:rPr lang="en-US" sz="800" dirty="0" err="1"/>
              <a:t>Prinyakupt</a:t>
            </a:r>
            <a:r>
              <a:rPr lang="en-US" sz="800" dirty="0"/>
              <a:t> and C. </a:t>
            </a:r>
            <a:r>
              <a:rPr lang="en-US" sz="800" dirty="0" err="1"/>
              <a:t>Pluempitiwiriyawej</a:t>
            </a:r>
            <a:r>
              <a:rPr lang="en-US" sz="800" dirty="0"/>
              <a:t>, “Segmentation of white blood cells and comparison of cell morphology by linear and naïve Bayes classifiers,” </a:t>
            </a:r>
            <a:r>
              <a:rPr lang="en-US" sz="800" i="1" dirty="0"/>
              <a:t>Biomed </a:t>
            </a:r>
            <a:r>
              <a:rPr lang="en-US" sz="800" i="1" dirty="0" err="1"/>
              <a:t>Eng</a:t>
            </a:r>
            <a:r>
              <a:rPr lang="en-US" sz="800" i="1" dirty="0"/>
              <a:t> Online</a:t>
            </a:r>
            <a:r>
              <a:rPr lang="en-US" sz="800" dirty="0"/>
              <a:t>, vol. 14, Jun. 2015, </a:t>
            </a:r>
            <a:r>
              <a:rPr lang="en-US" sz="800" dirty="0" err="1"/>
              <a:t>doi</a:t>
            </a:r>
            <a:r>
              <a:rPr lang="en-US" sz="800" dirty="0"/>
              <a:t>: 10.1186/s12938-015-0037-1.</a:t>
            </a:r>
          </a:p>
          <a:p>
            <a:pPr marL="0" indent="0">
              <a:buNone/>
            </a:pPr>
            <a:r>
              <a:rPr lang="en-US" sz="800" dirty="0"/>
              <a:t>[25]	A. Parmar, R. </a:t>
            </a:r>
            <a:r>
              <a:rPr lang="en-US" sz="800" dirty="0" err="1"/>
              <a:t>Katariya</a:t>
            </a:r>
            <a:r>
              <a:rPr lang="en-US" sz="800" dirty="0"/>
              <a:t>, and V. Patel, “A Review on Random Forest: An Ensemble Classifier,” in </a:t>
            </a:r>
            <a:r>
              <a:rPr lang="en-US" sz="800" i="1" dirty="0"/>
              <a:t>International Conference on Intelligent Data Communication Technologies and Internet of Things (ICICI) 2018</a:t>
            </a:r>
            <a:r>
              <a:rPr lang="en-US" sz="800" dirty="0"/>
              <a:t>, Cham, 2019, pp. 758–763, </a:t>
            </a:r>
            <a:r>
              <a:rPr lang="en-US" sz="800" dirty="0" err="1"/>
              <a:t>doi</a:t>
            </a:r>
            <a:r>
              <a:rPr lang="en-US" sz="800" dirty="0"/>
              <a:t>: 	10.1007/978-3-030-03146-6_86.</a:t>
            </a:r>
          </a:p>
          <a:p>
            <a:pPr marL="0" indent="0">
              <a:buNone/>
            </a:pPr>
            <a:r>
              <a:rPr lang="en-US" sz="800" dirty="0"/>
              <a:t>[26]	M. </a:t>
            </a:r>
            <a:r>
              <a:rPr lang="en-US" sz="800" dirty="0" err="1"/>
              <a:t>Khalilia</a:t>
            </a:r>
            <a:r>
              <a:rPr lang="en-US" sz="800" dirty="0"/>
              <a:t>, S. Chakraborty, and M. Popescu, “Predicting disease risks from highly imbalanced data using random forest,” </a:t>
            </a:r>
            <a:r>
              <a:rPr lang="en-US" sz="800" i="1" dirty="0"/>
              <a:t>BMC Med Inform </a:t>
            </a:r>
            <a:r>
              <a:rPr lang="en-US" sz="800" i="1" dirty="0" err="1"/>
              <a:t>Decis</a:t>
            </a:r>
            <a:r>
              <a:rPr lang="en-US" sz="800" i="1" dirty="0"/>
              <a:t> </a:t>
            </a:r>
            <a:r>
              <a:rPr lang="en-US" sz="800" i="1" dirty="0" err="1"/>
              <a:t>Mak</a:t>
            </a:r>
            <a:r>
              <a:rPr lang="en-US" sz="800" dirty="0"/>
              <a:t>, vol. 11, p. 51, Jul. 2011, </a:t>
            </a:r>
            <a:r>
              <a:rPr lang="en-US" sz="800" dirty="0" err="1"/>
              <a:t>doi</a:t>
            </a:r>
            <a:r>
              <a:rPr lang="en-US" sz="800" dirty="0"/>
              <a:t>: 10.1186/1472-6947-11-51.</a:t>
            </a:r>
          </a:p>
          <a:p>
            <a:pPr marL="0" indent="0">
              <a:buNone/>
            </a:pPr>
            <a:r>
              <a:rPr lang="en-US" sz="800" dirty="0"/>
              <a:t>[27]	G. </a:t>
            </a:r>
            <a:r>
              <a:rPr lang="en-US" sz="800" dirty="0" err="1"/>
              <a:t>Louppe</a:t>
            </a:r>
            <a:r>
              <a:rPr lang="en-US" sz="800" dirty="0"/>
              <a:t>, L. </a:t>
            </a:r>
            <a:r>
              <a:rPr lang="en-US" sz="800" dirty="0" err="1"/>
              <a:t>Wehenkel</a:t>
            </a:r>
            <a:r>
              <a:rPr lang="en-US" sz="800" dirty="0"/>
              <a:t>, A. </a:t>
            </a:r>
            <a:r>
              <a:rPr lang="en-US" sz="800" dirty="0" err="1"/>
              <a:t>Sutera</a:t>
            </a:r>
            <a:r>
              <a:rPr lang="en-US" sz="800" dirty="0"/>
              <a:t>, and P. </a:t>
            </a:r>
            <a:r>
              <a:rPr lang="en-US" sz="800" dirty="0" err="1"/>
              <a:t>Geurts</a:t>
            </a:r>
            <a:r>
              <a:rPr lang="en-US" sz="800" dirty="0"/>
              <a:t>, “Understanding variable </a:t>
            </a:r>
            <a:r>
              <a:rPr lang="en-US" sz="800" dirty="0" err="1"/>
              <a:t>importances</a:t>
            </a:r>
            <a:r>
              <a:rPr lang="en-US" sz="800" dirty="0"/>
              <a:t> in forests of randomized trees,” in </a:t>
            </a:r>
            <a:r>
              <a:rPr lang="en-US" sz="800" i="1" dirty="0"/>
              <a:t>Proceedings of the 26th International Conference on Neural Information Processing Systems - Volume 1</a:t>
            </a:r>
            <a:r>
              <a:rPr lang="en-US" sz="800" dirty="0"/>
              <a:t>, Lake Tahoe, 	Nevada, Dec. 2013, pp. 431–439, Accessed: Jul. 23, 2020. [Online].</a:t>
            </a:r>
          </a:p>
          <a:p>
            <a:pPr marL="0" indent="0">
              <a:buNone/>
            </a:pPr>
            <a:r>
              <a:rPr lang="en-US" sz="800" dirty="0"/>
              <a:t>[28]	A. Mathur, A. S. Tripathi, and M. </a:t>
            </a:r>
            <a:r>
              <a:rPr lang="en-US" sz="800" dirty="0" err="1"/>
              <a:t>Kuse</a:t>
            </a:r>
            <a:r>
              <a:rPr lang="en-US" sz="800" dirty="0"/>
              <a:t>, “Scalable system for classification of white blood cells from Leishman stained blood stain images,” </a:t>
            </a:r>
            <a:r>
              <a:rPr lang="en-US" sz="800" i="1" dirty="0"/>
              <a:t>Journal of Pathology Informatics</a:t>
            </a:r>
            <a:r>
              <a:rPr lang="en-US" sz="800" dirty="0"/>
              <a:t>, vol. 4, no. 2, p. 15, Jan. 2013, </a:t>
            </a:r>
            <a:r>
              <a:rPr lang="en-US" sz="800" dirty="0" err="1"/>
              <a:t>doi</a:t>
            </a:r>
            <a:r>
              <a:rPr lang="en-US" sz="800" dirty="0"/>
              <a:t>: 10.4103/2153-3539.109883.</a:t>
            </a:r>
          </a:p>
          <a:p>
            <a:pPr marL="0" indent="0">
              <a:buNone/>
            </a:pPr>
            <a:r>
              <a:rPr lang="en-US" sz="800" dirty="0"/>
              <a:t>[29]	K. </a:t>
            </a:r>
            <a:r>
              <a:rPr lang="en-US" sz="800" dirty="0" err="1"/>
              <a:t>Fukuma</a:t>
            </a:r>
            <a:r>
              <a:rPr lang="en-US" sz="800" dirty="0"/>
              <a:t>, V. B. S. Prasath, H. </a:t>
            </a:r>
            <a:r>
              <a:rPr lang="en-US" sz="800" dirty="0" err="1"/>
              <a:t>Kawanaka</a:t>
            </a:r>
            <a:r>
              <a:rPr lang="en-US" sz="800" dirty="0"/>
              <a:t>, B. J. </a:t>
            </a:r>
            <a:r>
              <a:rPr lang="en-US" sz="800" dirty="0" err="1"/>
              <a:t>Aronow</a:t>
            </a:r>
            <a:r>
              <a:rPr lang="en-US" sz="800" dirty="0"/>
              <a:t>, and H. Takase, “A Study on Nuclei Segmentation, Feature Extraction and Disease Stage Classification for Human Brain Histopathological Images,” </a:t>
            </a:r>
            <a:r>
              <a:rPr lang="en-US" sz="800" i="1" dirty="0"/>
              <a:t>Procedia Computer Science</a:t>
            </a:r>
            <a:r>
              <a:rPr lang="en-US" sz="800" dirty="0"/>
              <a:t>, vol. 96, 	pp. 1202–1210, 2016, </a:t>
            </a:r>
            <a:r>
              <a:rPr lang="en-US" sz="800" dirty="0" err="1"/>
              <a:t>doi</a:t>
            </a:r>
            <a:r>
              <a:rPr lang="en-US" sz="800" dirty="0"/>
              <a:t>: 10.1016/j.procs.2016.08.164.</a:t>
            </a:r>
          </a:p>
          <a:p>
            <a:pPr marL="0" indent="0">
              <a:buNone/>
            </a:pPr>
            <a:r>
              <a:rPr lang="en-US" sz="800" dirty="0"/>
              <a:t>[30]	S. Shafique and S. </a:t>
            </a:r>
            <a:r>
              <a:rPr lang="en-US" sz="800" dirty="0" err="1"/>
              <a:t>Tehsin</a:t>
            </a:r>
            <a:r>
              <a:rPr lang="en-US" sz="800" dirty="0"/>
              <a:t>, “Acute Lymphoblastic Leukemia Detection and Classification of Its Subtypes Using Pretrained Deep Convolutional Neural Networks,” </a:t>
            </a:r>
            <a:r>
              <a:rPr lang="en-US" sz="800" i="1" dirty="0"/>
              <a:t>Technol. Cancer Res. Treat.</a:t>
            </a:r>
            <a:r>
              <a:rPr lang="en-US" sz="800" dirty="0"/>
              <a:t>, vol. 17, p. 1533033818802789, 01 2018, </a:t>
            </a:r>
            <a:r>
              <a:rPr lang="en-US" sz="800" dirty="0" err="1"/>
              <a:t>doi</a:t>
            </a:r>
            <a:r>
              <a:rPr lang="en-US" sz="800" dirty="0"/>
              <a:t>: 	10.1177/1533033818802789.</a:t>
            </a:r>
          </a:p>
          <a:p>
            <a:pPr marL="0" indent="0">
              <a:buNone/>
            </a:pPr>
            <a:r>
              <a:rPr lang="en-US" sz="800" dirty="0"/>
              <a:t>[31]	M. J. Feldman, E. P. Hoffer, G. O. Barnett, R. J. Kim, K. T. </a:t>
            </a:r>
            <a:r>
              <a:rPr lang="en-US" sz="800" dirty="0" err="1"/>
              <a:t>Famiglietti</a:t>
            </a:r>
            <a:r>
              <a:rPr lang="en-US" sz="800" dirty="0"/>
              <a:t>, and H. C. </a:t>
            </a:r>
            <a:r>
              <a:rPr lang="en-US" sz="800" dirty="0" err="1"/>
              <a:t>Chueh</a:t>
            </a:r>
            <a:r>
              <a:rPr lang="en-US" sz="800" dirty="0"/>
              <a:t>, “Impact of a Computer-Based Diagnostic Decision Support Tool on the Differential Diagnoses of Medicine Residents,” </a:t>
            </a:r>
            <a:r>
              <a:rPr lang="en-US" sz="800" i="1" dirty="0"/>
              <a:t>J Grad Med Educ</a:t>
            </a:r>
            <a:r>
              <a:rPr lang="en-US" sz="800" dirty="0"/>
              <a:t>, vol. 4, no. 2, 	pp. 227–231, Jun. 2012, </a:t>
            </a:r>
            <a:r>
              <a:rPr lang="en-US" sz="800" dirty="0" err="1"/>
              <a:t>doi</a:t>
            </a:r>
            <a:r>
              <a:rPr lang="en-US" sz="800" dirty="0"/>
              <a:t>: 10.4300/JGME-D-11-00180.1.</a:t>
            </a:r>
          </a:p>
          <a:p>
            <a:pPr marL="0" indent="0">
              <a:buNone/>
            </a:pPr>
            <a:r>
              <a:rPr lang="en-US" sz="800" dirty="0"/>
              <a:t>[32]	 K. Doi, “Computer-Aided Diagnosis in Medical Imaging: Historical Review, Current Status and Future Potential,” </a:t>
            </a:r>
            <a:r>
              <a:rPr lang="en-US" sz="800" i="1" dirty="0" err="1"/>
              <a:t>Comput</a:t>
            </a:r>
            <a:r>
              <a:rPr lang="en-US" sz="800" i="1" dirty="0"/>
              <a:t> Med Imaging Graph</a:t>
            </a:r>
            <a:r>
              <a:rPr lang="en-US" sz="800" dirty="0"/>
              <a:t>, vol. 31, no. 4–5, pp. 198–211, 2007, </a:t>
            </a:r>
            <a:r>
              <a:rPr lang="en-US" sz="800" dirty="0" err="1"/>
              <a:t>doi</a:t>
            </a:r>
            <a:r>
              <a:rPr lang="en-US" sz="800" dirty="0"/>
              <a:t>: 10.1016/j.compmedimag.2007.02.002.</a:t>
            </a:r>
          </a:p>
          <a:p>
            <a:pPr marL="0" indent="0">
              <a:buNone/>
            </a:pPr>
            <a:r>
              <a:rPr lang="en-US" sz="800" dirty="0"/>
              <a:t>[33]	J. </a:t>
            </a:r>
            <a:r>
              <a:rPr lang="en-US" sz="800" dirty="0" err="1"/>
              <a:t>Shiraishi</a:t>
            </a:r>
            <a:r>
              <a:rPr lang="en-US" sz="800" dirty="0"/>
              <a:t>, Q. Li, D. Appelbaum, and K. Doi, “Computer-aided diagnosis and artificial intelligence in clinical imaging,” </a:t>
            </a:r>
            <a:r>
              <a:rPr lang="en-US" sz="800" i="1" dirty="0"/>
              <a:t>Semin </a:t>
            </a:r>
            <a:r>
              <a:rPr lang="en-US" sz="800" i="1" dirty="0" err="1"/>
              <a:t>Nucl</a:t>
            </a:r>
            <a:r>
              <a:rPr lang="en-US" sz="800" i="1" dirty="0"/>
              <a:t> Med</a:t>
            </a:r>
            <a:r>
              <a:rPr lang="en-US" sz="800" dirty="0"/>
              <a:t>, vol. 41, no. 6, pp. 449–462, Nov. 2011, </a:t>
            </a:r>
            <a:r>
              <a:rPr lang="en-US" sz="800" dirty="0" err="1"/>
              <a:t>doi</a:t>
            </a:r>
            <a:r>
              <a:rPr lang="en-US" sz="800" dirty="0"/>
              <a:t>: 	10.1053/j.semnuclmed.2011.06.004.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93457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3C8C9-CCB2-4D23-8F3E-D6CE41ADE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</a:t>
            </a:r>
            <a:br>
              <a:rPr lang="en-US" dirty="0"/>
            </a:br>
            <a:r>
              <a:rPr lang="en-US" dirty="0"/>
              <a:t>Acute Myeloid Leukemia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0A27F-CB31-46F0-8461-EE18D65AA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2693375"/>
            <a:ext cx="11338560" cy="3199933"/>
          </a:xfrm>
        </p:spPr>
        <p:txBody>
          <a:bodyPr>
            <a:normAutofit/>
          </a:bodyPr>
          <a:lstStyle/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600" dirty="0"/>
              <a:t>Acute Myeloid Leukemia (AML) is the deadliest type of leukemia, accounting for 11,000 deaths annually in the US [1,2]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600" dirty="0"/>
              <a:t>AML progresses quickly, and is fatal within months or weeks if not treated [2]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600" dirty="0"/>
              <a:t>Leukemia is characterized by overproduction of immature leukocytes, which are only found in peripheral blood under pathological conditions [3,4]</a:t>
            </a:r>
          </a:p>
        </p:txBody>
      </p:sp>
    </p:spTree>
    <p:extLst>
      <p:ext uri="{BB962C8B-B14F-4D97-AF65-F5344CB8AC3E}">
        <p14:creationId xmlns:p14="http://schemas.microsoft.com/office/powerpoint/2010/main" val="211353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3C8C9-CCB2-4D23-8F3E-D6CE41ADE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72137"/>
            <a:ext cx="7729728" cy="1188720"/>
          </a:xfrm>
        </p:spPr>
        <p:txBody>
          <a:bodyPr/>
          <a:lstStyle/>
          <a:p>
            <a:r>
              <a:rPr lang="en-US" dirty="0"/>
              <a:t>Background: </a:t>
            </a:r>
            <a:br>
              <a:rPr lang="en-US" dirty="0"/>
            </a:br>
            <a:r>
              <a:rPr lang="en-US" dirty="0"/>
              <a:t>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0A27F-CB31-46F0-8461-EE18D65AA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1808184"/>
            <a:ext cx="11338560" cy="3890772"/>
          </a:xfrm>
        </p:spPr>
        <p:txBody>
          <a:bodyPr>
            <a:normAutofit/>
          </a:bodyPr>
          <a:lstStyle/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600" dirty="0"/>
              <a:t>Current method for diagnosis: microscopic examination and complete blood count to classify leukocytes [5, 6]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600" dirty="0"/>
              <a:t>Initial assessment of each blood smear takes </a:t>
            </a:r>
            <a:r>
              <a:rPr lang="en-US" sz="2600" b="1" dirty="0"/>
              <a:t>over 3 minutes </a:t>
            </a:r>
            <a:r>
              <a:rPr lang="en-US" sz="2600" dirty="0"/>
              <a:t>[7]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600" dirty="0"/>
              <a:t>Manual examination is inefficient and inaccurate (30-40% error rate) [3, 8]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C4AB020-F071-4495-BB77-2C52ED6DF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826792"/>
              </p:ext>
            </p:extLst>
          </p:nvPr>
        </p:nvGraphicFramePr>
        <p:xfrm>
          <a:off x="553927" y="4352211"/>
          <a:ext cx="11084146" cy="2133652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5542073">
                  <a:extLst>
                    <a:ext uri="{9D8B030D-6E8A-4147-A177-3AD203B41FA5}">
                      <a16:colId xmlns:a16="http://schemas.microsoft.com/office/drawing/2014/main" val="2242326697"/>
                    </a:ext>
                  </a:extLst>
                </a:gridCol>
                <a:gridCol w="5542073">
                  <a:extLst>
                    <a:ext uri="{9D8B030D-6E8A-4147-A177-3AD203B41FA5}">
                      <a16:colId xmlns:a16="http://schemas.microsoft.com/office/drawing/2014/main" val="2281987697"/>
                    </a:ext>
                  </a:extLst>
                </a:gridCol>
              </a:tblGrid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Country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Median Interval Between Help-seeking and Diagnosis of AML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634028"/>
                  </a:ext>
                </a:extLst>
              </a:tr>
              <a:tr h="4935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United Kingdom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 days [9]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5385452"/>
                  </a:ext>
                </a:extLst>
              </a:tr>
              <a:tr h="4935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Italy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 days [10]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8482706"/>
                  </a:ext>
                </a:extLst>
              </a:tr>
              <a:tr h="4935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Nicaragua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29 days</a:t>
                      </a:r>
                      <a:r>
                        <a:rPr lang="en-US" dirty="0"/>
                        <a:t> [10]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89478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79A067E2-F3D1-4DDD-918C-FA0A7A62FF3F}"/>
              </a:ext>
            </a:extLst>
          </p:cNvPr>
          <p:cNvSpPr/>
          <p:nvPr/>
        </p:nvSpPr>
        <p:spPr>
          <a:xfrm>
            <a:off x="299513" y="3959711"/>
            <a:ext cx="113385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1168" lvl="1" indent="0">
              <a:buNone/>
            </a:pPr>
            <a:r>
              <a:rPr lang="en-US" sz="1400" b="1" dirty="0"/>
              <a:t>Table 1. Interval Between Patient Help-seeking and Diagnosis of AML. </a:t>
            </a:r>
            <a:r>
              <a:rPr lang="en-US" sz="1400" i="1" dirty="0"/>
              <a:t>All images (figures and tables) are created by the student researcher.</a:t>
            </a:r>
          </a:p>
        </p:txBody>
      </p:sp>
    </p:spTree>
    <p:extLst>
      <p:ext uri="{BB962C8B-B14F-4D97-AF65-F5344CB8AC3E}">
        <p14:creationId xmlns:p14="http://schemas.microsoft.com/office/powerpoint/2010/main" val="340426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9ACFE-08E6-4DC5-8420-264BAE12E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498348"/>
            <a:ext cx="7729728" cy="1188720"/>
          </a:xfrm>
        </p:spPr>
        <p:txBody>
          <a:bodyPr/>
          <a:lstStyle/>
          <a:p>
            <a:r>
              <a:rPr lang="en-US" dirty="0"/>
              <a:t>Literature Review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06046D59-CF17-45FF-9338-3502436A40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364363"/>
              </p:ext>
            </p:extLst>
          </p:nvPr>
        </p:nvGraphicFramePr>
        <p:xfrm>
          <a:off x="350766" y="2197634"/>
          <a:ext cx="11490466" cy="3875734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731041">
                  <a:extLst>
                    <a:ext uri="{9D8B030D-6E8A-4147-A177-3AD203B41FA5}">
                      <a16:colId xmlns:a16="http://schemas.microsoft.com/office/drawing/2014/main" val="2524928325"/>
                    </a:ext>
                  </a:extLst>
                </a:gridCol>
                <a:gridCol w="3049130">
                  <a:extLst>
                    <a:ext uri="{9D8B030D-6E8A-4147-A177-3AD203B41FA5}">
                      <a16:colId xmlns:a16="http://schemas.microsoft.com/office/drawing/2014/main" val="2045820558"/>
                    </a:ext>
                  </a:extLst>
                </a:gridCol>
                <a:gridCol w="2474293">
                  <a:extLst>
                    <a:ext uri="{9D8B030D-6E8A-4147-A177-3AD203B41FA5}">
                      <a16:colId xmlns:a16="http://schemas.microsoft.com/office/drawing/2014/main" val="2032203700"/>
                    </a:ext>
                  </a:extLst>
                </a:gridCol>
                <a:gridCol w="1894957">
                  <a:extLst>
                    <a:ext uri="{9D8B030D-6E8A-4147-A177-3AD203B41FA5}">
                      <a16:colId xmlns:a16="http://schemas.microsoft.com/office/drawing/2014/main" val="3630174475"/>
                    </a:ext>
                  </a:extLst>
                </a:gridCol>
                <a:gridCol w="3341045">
                  <a:extLst>
                    <a:ext uri="{9D8B030D-6E8A-4147-A177-3AD203B41FA5}">
                      <a16:colId xmlns:a16="http://schemas.microsoft.com/office/drawing/2014/main" val="1406652794"/>
                    </a:ext>
                  </a:extLst>
                </a:gridCol>
              </a:tblGrid>
              <a:tr h="39751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Classification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Classifier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Performance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Limitation(s) and Obstacle(s)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969656"/>
                  </a:ext>
                </a:extLst>
              </a:tr>
              <a:tr h="39751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 subtypes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Support Vector Machine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87% 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Small data set [8]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968061"/>
                  </a:ext>
                </a:extLst>
              </a:tr>
              <a:tr h="39751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 leukocyte 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Support Vector Machine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80% 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Low accuracy [11]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857685"/>
                  </a:ext>
                </a:extLst>
              </a:tr>
              <a:tr h="6956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subtypes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k-Nearest Neighbor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67% 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Low accuracy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Extracted 3 features [12]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959137"/>
                  </a:ext>
                </a:extLst>
              </a:tr>
              <a:tr h="6956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 immature leukocyte 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Random Forest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90% 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Low sensitivity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Small data set [13]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414582"/>
                  </a:ext>
                </a:extLst>
              </a:tr>
              <a:tr h="129191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Classification and detection of leukocytes in AML and healthy patients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Convolutional Neural Network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Less than 65% precision for most cell types in multi class prediction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Low classification performance despite accurate detection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Imbalanced data set [3]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685568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0640F8B-7C86-4272-B905-362E031B9D71}"/>
              </a:ext>
            </a:extLst>
          </p:cNvPr>
          <p:cNvSpPr txBox="1">
            <a:spLocks/>
          </p:cNvSpPr>
          <p:nvPr/>
        </p:nvSpPr>
        <p:spPr>
          <a:xfrm>
            <a:off x="210808" y="1828800"/>
            <a:ext cx="10839635" cy="737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>
              <a:buNone/>
            </a:pPr>
            <a:r>
              <a:rPr lang="en-US" sz="1400" b="1" dirty="0"/>
              <a:t>Table 2. Summary of previous studies on AML classification. </a:t>
            </a:r>
            <a:r>
              <a:rPr lang="en-US" sz="1400" i="1" dirty="0"/>
              <a:t>All images (figures and tables) are created by the student researcher.</a:t>
            </a:r>
          </a:p>
          <a:p>
            <a:pPr marL="201168" lvl="1" indent="0">
              <a:buFont typeface="Arial" panose="020B0604020202020204" pitchFamily="34" charset="0"/>
              <a:buNone/>
            </a:pPr>
            <a:endParaRPr lang="en-US" sz="1400" dirty="0"/>
          </a:p>
          <a:p>
            <a:pPr marL="201168" lvl="1" indent="0">
              <a:buFont typeface="Arial" panose="020B0604020202020204" pitchFamily="34" charset="0"/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39118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5CBFF-3AA5-4CEE-B8BC-E37A123B8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219F7D4-5297-4FBA-AD46-6E35E39D77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909361"/>
              </p:ext>
            </p:extLst>
          </p:nvPr>
        </p:nvGraphicFramePr>
        <p:xfrm>
          <a:off x="614934" y="2665476"/>
          <a:ext cx="10962132" cy="3101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854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90FE6-7309-4D21-8CC7-11BB97BB2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827532"/>
            <a:ext cx="7729728" cy="1188720"/>
          </a:xfrm>
        </p:spPr>
        <p:txBody>
          <a:bodyPr/>
          <a:lstStyle/>
          <a:p>
            <a:r>
              <a:rPr lang="en-US" dirty="0"/>
              <a:t>Materials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254FC71-CE5B-4325-9E4E-19C01CE5F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04" y="2419349"/>
            <a:ext cx="10908792" cy="4018773"/>
          </a:xfrm>
        </p:spPr>
        <p:txBody>
          <a:bodyPr>
            <a:normAutofit lnSpcReduction="10000"/>
          </a:bodyPr>
          <a:lstStyle/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3000" dirty="0"/>
              <a:t>Images were obtained from a publicly available data set in The Cancer Imaging Archive [14, 15]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3000" dirty="0"/>
              <a:t>1,070 images (mature and immature) were used for detection of immature leukocytes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3000" dirty="0"/>
              <a:t>613 images were used for classification of immature leukocytes into 4 types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3000" dirty="0"/>
              <a:t>The project was coded with the python programming language and open source libraries [16-21]</a:t>
            </a:r>
          </a:p>
          <a:p>
            <a:pPr marL="457200" lvl="2" indent="0">
              <a:buClrTx/>
              <a:buNone/>
            </a:pP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15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9DD6C-4F6F-414E-A6B6-B37AAE848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55555"/>
            <a:ext cx="7729728" cy="1188720"/>
          </a:xfrm>
        </p:spPr>
        <p:txBody>
          <a:bodyPr/>
          <a:lstStyle/>
          <a:p>
            <a:r>
              <a:rPr lang="en-US" dirty="0"/>
              <a:t>Methods: Segmentation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E6CF7786-B8D5-40BE-89AB-6F58FB091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396" y="6070058"/>
            <a:ext cx="11859208" cy="5508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Figure 1. Flowchart of Segmentation Process. </a:t>
            </a:r>
            <a:r>
              <a:rPr lang="en-US" sz="1400" dirty="0"/>
              <a:t>(a) The original image. (b) Conversion to LAB color space to differentiate cytoplasm from background cells. (c) Multi-Otsu thresholding to isolate the leukocyte. (d) Result: Binary mask of cell. (e) Conversion to grayscale to differentiate nucleus. (f) Multi-Otsu thresholding to isolate dark components of image. (g) Result: Binary mask of nucleus.</a:t>
            </a:r>
            <a:endParaRPr lang="en-US" sz="1400" b="1" dirty="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89FE776-534E-4A10-80F4-A804D077C1A3}"/>
              </a:ext>
            </a:extLst>
          </p:cNvPr>
          <p:cNvGrpSpPr/>
          <p:nvPr/>
        </p:nvGrpSpPr>
        <p:grpSpPr>
          <a:xfrm>
            <a:off x="0" y="1619498"/>
            <a:ext cx="11386496" cy="4411268"/>
            <a:chOff x="-5323" y="1556669"/>
            <a:chExt cx="11386496" cy="441126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0F25DA1-EFA5-4B18-94F5-A587D74639CC}"/>
                </a:ext>
              </a:extLst>
            </p:cNvPr>
            <p:cNvSpPr/>
            <p:nvPr/>
          </p:nvSpPr>
          <p:spPr>
            <a:xfrm>
              <a:off x="1868423" y="3760474"/>
              <a:ext cx="9512750" cy="220746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736179B-DB6B-4EDC-9640-BA574D93FC18}"/>
                </a:ext>
              </a:extLst>
            </p:cNvPr>
            <p:cNvSpPr/>
            <p:nvPr/>
          </p:nvSpPr>
          <p:spPr>
            <a:xfrm>
              <a:off x="1868424" y="1556669"/>
              <a:ext cx="9512749" cy="220746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11F660D-536C-43D4-8359-CC1A6EF972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2855" y="4070096"/>
              <a:ext cx="1307909" cy="1438126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B34F923-2C05-4A7C-9BEE-3342E0D357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1200" y="4000010"/>
              <a:ext cx="1307909" cy="1471264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16C18C4F-FCFA-42EF-93D6-BF0E71F9957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57345" y="1778495"/>
              <a:ext cx="1323419" cy="1488711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251C645E-6DEA-4D98-BEC0-6C8563C73ED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1200" y="1766303"/>
              <a:ext cx="1314560" cy="1478766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82395270-5890-4BAD-A99B-C208D020A59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740" y="2848904"/>
              <a:ext cx="1306258" cy="1485614"/>
            </a:xfrm>
            <a:prstGeom prst="rect">
              <a:avLst/>
            </a:prstGeom>
          </p:spPr>
        </p:pic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42F0497A-09B8-4B50-BC87-2E7183B627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32029" y="2562954"/>
              <a:ext cx="1305975" cy="819466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3E469266-1900-4FB9-B509-95E13060DD36}"/>
                </a:ext>
              </a:extLst>
            </p:cNvPr>
            <p:cNvCxnSpPr>
              <a:cxnSpLocks/>
            </p:cNvCxnSpPr>
            <p:nvPr/>
          </p:nvCxnSpPr>
          <p:spPr>
            <a:xfrm>
              <a:off x="2062654" y="3929898"/>
              <a:ext cx="1291967" cy="96597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B1D049D8-8566-447D-B8FA-785C8434011E}"/>
                </a:ext>
              </a:extLst>
            </p:cNvPr>
            <p:cNvCxnSpPr>
              <a:cxnSpLocks/>
            </p:cNvCxnSpPr>
            <p:nvPr/>
          </p:nvCxnSpPr>
          <p:spPr>
            <a:xfrm>
              <a:off x="5298099" y="2562954"/>
              <a:ext cx="1094328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CE06D567-4625-40E2-91B1-B08981816A13}"/>
                </a:ext>
              </a:extLst>
            </p:cNvPr>
            <p:cNvCxnSpPr>
              <a:cxnSpLocks/>
            </p:cNvCxnSpPr>
            <p:nvPr/>
          </p:nvCxnSpPr>
          <p:spPr>
            <a:xfrm>
              <a:off x="5298099" y="4735642"/>
              <a:ext cx="1094328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204005D7-0955-4A7E-9083-921979881AC9}"/>
                </a:ext>
              </a:extLst>
            </p:cNvPr>
            <p:cNvCxnSpPr>
              <a:cxnSpLocks/>
            </p:cNvCxnSpPr>
            <p:nvPr/>
          </p:nvCxnSpPr>
          <p:spPr>
            <a:xfrm>
              <a:off x="8407434" y="4785331"/>
              <a:ext cx="1080755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5487B767-BAA4-445F-B846-E82E768CDED5}"/>
                </a:ext>
              </a:extLst>
            </p:cNvPr>
            <p:cNvCxnSpPr>
              <a:cxnSpLocks/>
            </p:cNvCxnSpPr>
            <p:nvPr/>
          </p:nvCxnSpPr>
          <p:spPr>
            <a:xfrm>
              <a:off x="8407435" y="2562954"/>
              <a:ext cx="1080755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77F3B8C-3C31-4925-AEBB-7DC320BA93B0}"/>
                </a:ext>
              </a:extLst>
            </p:cNvPr>
            <p:cNvSpPr txBox="1"/>
            <p:nvPr/>
          </p:nvSpPr>
          <p:spPr>
            <a:xfrm>
              <a:off x="166396" y="4359423"/>
              <a:ext cx="16242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Raw Image of Erythroblast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084648B-C721-4996-B2D3-32FB476DC942}"/>
                </a:ext>
              </a:extLst>
            </p:cNvPr>
            <p:cNvSpPr txBox="1"/>
            <p:nvPr/>
          </p:nvSpPr>
          <p:spPr>
            <a:xfrm>
              <a:off x="3224775" y="5545288"/>
              <a:ext cx="21520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Gray Scale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96A084A-64D4-420D-83B3-C1266A0EE6DF}"/>
                </a:ext>
              </a:extLst>
            </p:cNvPr>
            <p:cNvSpPr txBox="1"/>
            <p:nvPr/>
          </p:nvSpPr>
          <p:spPr>
            <a:xfrm>
              <a:off x="5907654" y="5560047"/>
              <a:ext cx="2917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Multi-Otsu Thresholding [23]</a:t>
              </a: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0EE01B50-1AA2-426C-88EF-DDED8C76ECAD}"/>
                </a:ext>
              </a:extLst>
            </p:cNvPr>
            <p:cNvGrpSpPr/>
            <p:nvPr/>
          </p:nvGrpSpPr>
          <p:grpSpPr>
            <a:xfrm>
              <a:off x="9679566" y="4100791"/>
              <a:ext cx="1624283" cy="1828588"/>
              <a:chOff x="9867552" y="4097637"/>
              <a:chExt cx="1624283" cy="1828588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1A0721D9-EFA5-4C04-ACF8-503A052AC3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8202" y="4097637"/>
                <a:ext cx="1302987" cy="1463502"/>
              </a:xfrm>
              <a:prstGeom prst="rect">
                <a:avLst/>
              </a:prstGeom>
            </p:spPr>
          </p:pic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6F7BB21-514A-4731-9EBA-CD5902271469}"/>
                  </a:ext>
                </a:extLst>
              </p:cNvPr>
              <p:cNvSpPr txBox="1"/>
              <p:nvPr/>
            </p:nvSpPr>
            <p:spPr>
              <a:xfrm>
                <a:off x="9867552" y="5568631"/>
                <a:ext cx="1624283" cy="357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Nucleus Mask</a:t>
                </a:r>
              </a:p>
            </p:txBody>
          </p:sp>
        </p:grp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B723403-1698-4D62-B3E6-5A4438D4FF2C}"/>
                </a:ext>
              </a:extLst>
            </p:cNvPr>
            <p:cNvSpPr txBox="1"/>
            <p:nvPr/>
          </p:nvSpPr>
          <p:spPr>
            <a:xfrm>
              <a:off x="-5323" y="2772632"/>
              <a:ext cx="4783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(a)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D0CB2D98-A316-4572-B0FE-8BFCFEFEBC78}"/>
                </a:ext>
              </a:extLst>
            </p:cNvPr>
            <p:cNvSpPr txBox="1"/>
            <p:nvPr/>
          </p:nvSpPr>
          <p:spPr>
            <a:xfrm>
              <a:off x="3265921" y="1662161"/>
              <a:ext cx="4783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(b)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F1D9CCC-F147-45A9-BE6A-135AD6F0CAFD}"/>
                </a:ext>
              </a:extLst>
            </p:cNvPr>
            <p:cNvSpPr txBox="1"/>
            <p:nvPr/>
          </p:nvSpPr>
          <p:spPr>
            <a:xfrm>
              <a:off x="3240163" y="3972139"/>
              <a:ext cx="4783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(e)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EE27E19F-417D-41C0-A8F9-E20E64824BF4}"/>
                </a:ext>
              </a:extLst>
            </p:cNvPr>
            <p:cNvSpPr txBox="1"/>
            <p:nvPr/>
          </p:nvSpPr>
          <p:spPr>
            <a:xfrm>
              <a:off x="6392427" y="3983689"/>
              <a:ext cx="4783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(f)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42A6886-65C2-4FA5-A1FB-49887D4ABC8F}"/>
                </a:ext>
              </a:extLst>
            </p:cNvPr>
            <p:cNvSpPr txBox="1"/>
            <p:nvPr/>
          </p:nvSpPr>
          <p:spPr>
            <a:xfrm>
              <a:off x="6335689" y="1641050"/>
              <a:ext cx="4783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(c)</a:t>
              </a:r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EC78FCF5-BB4B-4A6A-9D4E-4ACC1D30F025}"/>
                </a:ext>
              </a:extLst>
            </p:cNvPr>
            <p:cNvGrpSpPr/>
            <p:nvPr/>
          </p:nvGrpSpPr>
          <p:grpSpPr>
            <a:xfrm>
              <a:off x="9333087" y="1622183"/>
              <a:ext cx="1942027" cy="1983478"/>
              <a:chOff x="9549808" y="1641083"/>
              <a:chExt cx="1942027" cy="1983478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7EE605AB-CF6E-433F-8C68-60DF5A13D7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8202" y="1779969"/>
                <a:ext cx="1307909" cy="1482161"/>
              </a:xfrm>
              <a:prstGeom prst="rect">
                <a:avLst/>
              </a:prstGeom>
            </p:spPr>
          </p:pic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8D9E03A-9F4D-4416-9DFF-B5B46C899041}"/>
                  </a:ext>
                </a:extLst>
              </p:cNvPr>
              <p:cNvSpPr txBox="1"/>
              <p:nvPr/>
            </p:nvSpPr>
            <p:spPr>
              <a:xfrm>
                <a:off x="9867552" y="3266967"/>
                <a:ext cx="1624283" cy="357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Cell Mask</a:t>
                </a: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4BB29192-F69E-44D3-AB8B-40ECDEC315A2}"/>
                  </a:ext>
                </a:extLst>
              </p:cNvPr>
              <p:cNvSpPr txBox="1"/>
              <p:nvPr/>
            </p:nvSpPr>
            <p:spPr>
              <a:xfrm>
                <a:off x="9549808" y="1641083"/>
                <a:ext cx="47839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(d)</a:t>
                </a:r>
              </a:p>
            </p:txBody>
          </p:sp>
        </p:grp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BCD04DB-F7AC-4C48-8B2A-575C5F56B042}"/>
                </a:ext>
              </a:extLst>
            </p:cNvPr>
            <p:cNvSpPr txBox="1"/>
            <p:nvPr/>
          </p:nvSpPr>
          <p:spPr>
            <a:xfrm>
              <a:off x="9440369" y="3987523"/>
              <a:ext cx="4783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(g)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FAE78E3-3D98-456E-8E27-C10757C29085}"/>
                </a:ext>
              </a:extLst>
            </p:cNvPr>
            <p:cNvSpPr txBox="1"/>
            <p:nvPr/>
          </p:nvSpPr>
          <p:spPr>
            <a:xfrm rot="19715910">
              <a:off x="1549305" y="2357217"/>
              <a:ext cx="18402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Cell Segmentation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37925E1-6470-460C-94FD-E38CB8342C07}"/>
                </a:ext>
              </a:extLst>
            </p:cNvPr>
            <p:cNvSpPr/>
            <p:nvPr/>
          </p:nvSpPr>
          <p:spPr>
            <a:xfrm>
              <a:off x="744831" y="3195135"/>
              <a:ext cx="514966" cy="56533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D5C9BED-1CEC-4E0F-B7D1-7547E8AE76C0}"/>
                </a:ext>
              </a:extLst>
            </p:cNvPr>
            <p:cNvSpPr txBox="1"/>
            <p:nvPr/>
          </p:nvSpPr>
          <p:spPr>
            <a:xfrm>
              <a:off x="5907654" y="3269536"/>
              <a:ext cx="2917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Multi-Otsu Thresholding [23]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C5FC9CC-6D09-46B0-BD4E-5454E5D3F74D}"/>
                </a:ext>
              </a:extLst>
            </p:cNvPr>
            <p:cNvSpPr txBox="1"/>
            <p:nvPr/>
          </p:nvSpPr>
          <p:spPr>
            <a:xfrm>
              <a:off x="3224776" y="3320439"/>
              <a:ext cx="21520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LAB Format [8, 22]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3D3BCB4-75C2-432D-B62D-BA8DCFF4EF2F}"/>
                </a:ext>
              </a:extLst>
            </p:cNvPr>
            <p:cNvSpPr txBox="1"/>
            <p:nvPr/>
          </p:nvSpPr>
          <p:spPr>
            <a:xfrm rot="2311221">
              <a:off x="1612271" y="4342244"/>
              <a:ext cx="18402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Nucleus Segmentation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A70620F5-2F2E-46E6-8D06-185D36671F07}"/>
                  </a:ext>
                </a:extLst>
              </p14:cNvPr>
              <p14:cNvContentPartPr/>
              <p14:nvPr/>
            </p14:nvContentPartPr>
            <p14:xfrm>
              <a:off x="886048" y="3265553"/>
              <a:ext cx="360" cy="360"/>
            </p14:xfrm>
          </p:contentPart>
        </mc:Choice>
        <mc:Fallback xmlns=""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A70620F5-2F2E-46E6-8D06-185D36671F0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77048" y="3256553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1847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5E0BC-0C61-4089-A631-CBF3EAFB8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Methods: Feature Extraction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CBE60-170A-448E-AFFD-3A5D1DD44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135" y="2638044"/>
            <a:ext cx="10814179" cy="3101983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600" dirty="0"/>
              <a:t>From each image, 16 features were extracted and inputted to a features matrix [8, 22]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600" b="1" dirty="0"/>
              <a:t>2 new proposed features </a:t>
            </a:r>
            <a:r>
              <a:rPr lang="en-US" sz="2600" dirty="0"/>
              <a:t>in this study from LAB color space: 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600" dirty="0"/>
              <a:t>Average of B Channel Intensity of Nucleus in LAB Color Space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600" dirty="0"/>
              <a:t>Standard Deviation of B Channel Intensity of Nucleus in LAB Color Space</a:t>
            </a:r>
          </a:p>
          <a:p>
            <a:pPr marL="228600" lvl="1" indent="0">
              <a:buClrTx/>
              <a:buNone/>
            </a:pP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11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5E0BC-0C61-4089-A631-CBF3EAFB8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Methods: Model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CBE60-170A-448E-AFFD-3A5D1DD44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135" y="2638044"/>
            <a:ext cx="10814179" cy="3101983"/>
          </a:xfrm>
        </p:spPr>
        <p:txBody>
          <a:bodyPr>
            <a:normAutofit lnSpcReduction="10000"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600" dirty="0"/>
              <a:t>Random Forest classifier was chosen for imbalanced data and feature importance [25-27]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600" dirty="0"/>
              <a:t>Binary classification (immature, atypical vs. mature, typical) data was split 80-20 for training and testing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600" dirty="0"/>
              <a:t>Data for immature leukocyte classification was split 70-30 for training and testing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600" dirty="0"/>
              <a:t>Optimization was performed to improve classification</a:t>
            </a:r>
          </a:p>
          <a:p>
            <a:pPr marL="0" indent="0">
              <a:buClrTx/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54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15277</TotalTime>
  <Words>3121</Words>
  <Application>Microsoft Office PowerPoint</Application>
  <PresentationFormat>Widescreen</PresentationFormat>
  <Paragraphs>257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Gil Sans MT</vt:lpstr>
      <vt:lpstr>Gill Sans MT</vt:lpstr>
      <vt:lpstr>Wingdings</vt:lpstr>
      <vt:lpstr>Parcel</vt:lpstr>
      <vt:lpstr>PowerPoint Presentation</vt:lpstr>
      <vt:lpstr>Background:  Acute Myeloid Leukemia</vt:lpstr>
      <vt:lpstr>Background:  Diagnosis</vt:lpstr>
      <vt:lpstr>Literature Review</vt:lpstr>
      <vt:lpstr>Objectives</vt:lpstr>
      <vt:lpstr>Materials</vt:lpstr>
      <vt:lpstr>Methods: Segmentation</vt:lpstr>
      <vt:lpstr>Methods: Feature Extraction</vt:lpstr>
      <vt:lpstr>Methods: Model Training</vt:lpstr>
      <vt:lpstr>Results &amp; Discussion:  Detection of Immature Leukocytes</vt:lpstr>
      <vt:lpstr>Results &amp; Discussion: Classification of Immature Leukocytes</vt:lpstr>
      <vt:lpstr>Results &amp; Discussion: Confusion Matrices for Classification</vt:lpstr>
      <vt:lpstr>Results &amp; Discussion: Most Important Features</vt:lpstr>
      <vt:lpstr>Conclusions</vt:lpstr>
      <vt:lpstr>Applications</vt:lpstr>
      <vt:lpstr>Future Investigations</vt:lpstr>
      <vt:lpstr>Acknowledgements</vt:lpstr>
      <vt:lpstr>References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Detection and Classification of Acute Myeloid Leukemia Cell Subtypes with Random Forest Algorithm</dc:title>
  <dc:creator>Satvik Dasariraju</dc:creator>
  <cp:lastModifiedBy>Satvik Dasariraju</cp:lastModifiedBy>
  <cp:revision>213</cp:revision>
  <dcterms:created xsi:type="dcterms:W3CDTF">2020-07-21T21:53:36Z</dcterms:created>
  <dcterms:modified xsi:type="dcterms:W3CDTF">2020-12-04T20:02:56Z</dcterms:modified>
</cp:coreProperties>
</file>