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0693400" cy="7569200"/>
  <p:notesSz cx="10693400" cy="7569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JMWcxW/uVaAMyEZeDgzg0QjvQ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Yu" initials="" lastIdx="6" clrIdx="0"/>
  <p:cmAuthor id="1" name="Xin Chen" initials="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662"/>
  </p:normalViewPr>
  <p:slideViewPr>
    <p:cSldViewPr snapToGrid="0">
      <p:cViewPr>
        <p:scale>
          <a:sx n="109" d="100"/>
          <a:sy n="109" d="100"/>
        </p:scale>
        <p:origin x="129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675"/>
            <a:ext cx="7129275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700" cy="340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700" cy="340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注意：10、11</a:t>
            </a: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53bc6fd82_0_3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wr方程的应用范围需要再清晰一点</a:t>
            </a:r>
            <a:endParaRPr/>
          </a:p>
        </p:txBody>
      </p:sp>
      <p:sp>
        <p:nvSpPr>
          <p:cNvPr id="211" name="Google Shape;211;gc53bc6fd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4102689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4102689df_0_14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53bc6fd8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53bc6fd82_0_90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再组织一下说得更清楚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5824ab7b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5824ab7bd_0_48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53bc6fd8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53bc6fd82_0_9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5824ab7b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5824ab7bd_0_8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53bc6fd8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53bc6fd82_0_102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每一组对应的条件要清楚的给出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case先讲清楚，然后改变一些参数（戴口罩），然后改变位置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case的结论要给出来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主要影响周边两排之内的乘客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552ac011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552ac0118_0_3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53bc6fd8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53bc6fd82_0_117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53bc6fd8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53bc6fd82_0_13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右图选的不一定对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比较的是离病人最近的人的感染概率的变化，所以坐在靠窗没有影响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700" cy="340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53bc6fd8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53bc6fd82_0_12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53bc6fd8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c53bc6fd82_0_145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53bc6fd82_0_23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c53bc6fd8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675"/>
            <a:ext cx="7129200" cy="283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3acfeb373_0_7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c3acfeb3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4102689d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4102689df_0_9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53bc6fd82_0_4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c53bc6fd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53bc6fd82_0_66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pressure如何得到的需要说明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Airworthiness standard: outside air 0.25 kg/min/p是什么？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c53bc6fd8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552ac011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552ac0118_0_42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5824ab7b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1612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5824ab7bd_0_28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500769" y="2275332"/>
            <a:ext cx="566356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7356106" y="185877"/>
            <a:ext cx="911860" cy="382270"/>
          </a:xfrm>
          <a:custGeom>
            <a:avLst/>
            <a:gdLst/>
            <a:ahLst/>
            <a:cxnLst/>
            <a:rect l="l" t="t" r="r" b="b"/>
            <a:pathLst>
              <a:path w="911859" h="382270" extrusionOk="0">
                <a:moveTo>
                  <a:pt x="295541" y="0"/>
                </a:moveTo>
                <a:lnTo>
                  <a:pt x="0" y="381952"/>
                </a:lnTo>
                <a:lnTo>
                  <a:pt x="911466" y="381952"/>
                </a:lnTo>
                <a:lnTo>
                  <a:pt x="295541" y="0"/>
                </a:lnTo>
                <a:close/>
              </a:path>
            </a:pathLst>
          </a:custGeom>
          <a:solidFill>
            <a:srgbClr val="26324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0" y="63"/>
            <a:ext cx="7898130" cy="1951989"/>
          </a:xfrm>
          <a:custGeom>
            <a:avLst/>
            <a:gdLst/>
            <a:ahLst/>
            <a:cxnLst/>
            <a:rect l="l" t="t" r="r" b="b"/>
            <a:pathLst>
              <a:path w="7898130" h="1951989" extrusionOk="0">
                <a:moveTo>
                  <a:pt x="7897965" y="0"/>
                </a:moveTo>
                <a:lnTo>
                  <a:pt x="6352768" y="0"/>
                </a:lnTo>
                <a:lnTo>
                  <a:pt x="6346342" y="0"/>
                </a:lnTo>
                <a:lnTo>
                  <a:pt x="0" y="0"/>
                </a:lnTo>
                <a:lnTo>
                  <a:pt x="0" y="1951405"/>
                </a:lnTo>
                <a:lnTo>
                  <a:pt x="6346342" y="1951405"/>
                </a:lnTo>
                <a:lnTo>
                  <a:pt x="6352768" y="1951405"/>
                </a:lnTo>
                <a:lnTo>
                  <a:pt x="6352768" y="1943341"/>
                </a:lnTo>
                <a:lnTo>
                  <a:pt x="7897965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0" y="560158"/>
            <a:ext cx="8267700" cy="1134745"/>
          </a:xfrm>
          <a:custGeom>
            <a:avLst/>
            <a:gdLst/>
            <a:ahLst/>
            <a:cxnLst/>
            <a:rect l="l" t="t" r="r" b="b"/>
            <a:pathLst>
              <a:path w="8267700" h="1134745" extrusionOk="0">
                <a:moveTo>
                  <a:pt x="8267662" y="0"/>
                </a:moveTo>
                <a:lnTo>
                  <a:pt x="7369264" y="0"/>
                </a:lnTo>
                <a:lnTo>
                  <a:pt x="7365492" y="0"/>
                </a:lnTo>
                <a:lnTo>
                  <a:pt x="0" y="0"/>
                </a:lnTo>
                <a:lnTo>
                  <a:pt x="0" y="1134618"/>
                </a:lnTo>
                <a:lnTo>
                  <a:pt x="7365492" y="1134618"/>
                </a:lnTo>
                <a:lnTo>
                  <a:pt x="7369264" y="1134618"/>
                </a:lnTo>
                <a:lnTo>
                  <a:pt x="7369264" y="1129880"/>
                </a:lnTo>
                <a:lnTo>
                  <a:pt x="8267662" y="0"/>
                </a:lnTo>
                <a:close/>
              </a:path>
            </a:pathLst>
          </a:custGeom>
          <a:solidFill>
            <a:srgbClr val="3F53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8120850" y="7275040"/>
            <a:ext cx="461009" cy="193675"/>
          </a:xfrm>
          <a:custGeom>
            <a:avLst/>
            <a:gdLst/>
            <a:ahLst/>
            <a:cxnLst/>
            <a:rect l="l" t="t" r="r" b="b"/>
            <a:pathLst>
              <a:path w="461009" h="193675" extrusionOk="0">
                <a:moveTo>
                  <a:pt x="460819" y="0"/>
                </a:moveTo>
                <a:lnTo>
                  <a:pt x="0" y="0"/>
                </a:lnTo>
                <a:lnTo>
                  <a:pt x="311403" y="193184"/>
                </a:lnTo>
                <a:lnTo>
                  <a:pt x="460819" y="0"/>
                </a:lnTo>
                <a:close/>
              </a:path>
            </a:pathLst>
          </a:custGeom>
          <a:solidFill>
            <a:srgbClr val="D26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1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7356106" y="185877"/>
            <a:ext cx="911860" cy="382270"/>
          </a:xfrm>
          <a:custGeom>
            <a:avLst/>
            <a:gdLst/>
            <a:ahLst/>
            <a:cxnLst/>
            <a:rect l="l" t="t" r="r" b="b"/>
            <a:pathLst>
              <a:path w="911859" h="382270" extrusionOk="0">
                <a:moveTo>
                  <a:pt x="295541" y="0"/>
                </a:moveTo>
                <a:lnTo>
                  <a:pt x="0" y="381952"/>
                </a:lnTo>
                <a:lnTo>
                  <a:pt x="911466" y="381952"/>
                </a:lnTo>
                <a:lnTo>
                  <a:pt x="295541" y="0"/>
                </a:lnTo>
                <a:close/>
              </a:path>
            </a:pathLst>
          </a:custGeom>
          <a:solidFill>
            <a:srgbClr val="26324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0" y="63"/>
            <a:ext cx="7898130" cy="1951989"/>
          </a:xfrm>
          <a:custGeom>
            <a:avLst/>
            <a:gdLst/>
            <a:ahLst/>
            <a:cxnLst/>
            <a:rect l="l" t="t" r="r" b="b"/>
            <a:pathLst>
              <a:path w="7898130" h="1951989" extrusionOk="0">
                <a:moveTo>
                  <a:pt x="7897965" y="0"/>
                </a:moveTo>
                <a:lnTo>
                  <a:pt x="6352768" y="0"/>
                </a:lnTo>
                <a:lnTo>
                  <a:pt x="6346342" y="0"/>
                </a:lnTo>
                <a:lnTo>
                  <a:pt x="0" y="0"/>
                </a:lnTo>
                <a:lnTo>
                  <a:pt x="0" y="1951405"/>
                </a:lnTo>
                <a:lnTo>
                  <a:pt x="6346342" y="1951405"/>
                </a:lnTo>
                <a:lnTo>
                  <a:pt x="6352768" y="1951405"/>
                </a:lnTo>
                <a:lnTo>
                  <a:pt x="6352768" y="1943341"/>
                </a:lnTo>
                <a:lnTo>
                  <a:pt x="7897965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0"/>
          <p:cNvSpPr/>
          <p:nvPr/>
        </p:nvSpPr>
        <p:spPr>
          <a:xfrm>
            <a:off x="0" y="560158"/>
            <a:ext cx="8267700" cy="1134745"/>
          </a:xfrm>
          <a:custGeom>
            <a:avLst/>
            <a:gdLst/>
            <a:ahLst/>
            <a:cxnLst/>
            <a:rect l="l" t="t" r="r" b="b"/>
            <a:pathLst>
              <a:path w="8267700" h="1134745" extrusionOk="0">
                <a:moveTo>
                  <a:pt x="8267662" y="0"/>
                </a:moveTo>
                <a:lnTo>
                  <a:pt x="7369264" y="0"/>
                </a:lnTo>
                <a:lnTo>
                  <a:pt x="7365492" y="0"/>
                </a:lnTo>
                <a:lnTo>
                  <a:pt x="0" y="0"/>
                </a:lnTo>
                <a:lnTo>
                  <a:pt x="0" y="1134618"/>
                </a:lnTo>
                <a:lnTo>
                  <a:pt x="7365492" y="1134618"/>
                </a:lnTo>
                <a:lnTo>
                  <a:pt x="7369264" y="1134618"/>
                </a:lnTo>
                <a:lnTo>
                  <a:pt x="7369264" y="1129880"/>
                </a:lnTo>
                <a:lnTo>
                  <a:pt x="8267662" y="0"/>
                </a:lnTo>
                <a:close/>
              </a:path>
            </a:pathLst>
          </a:custGeom>
          <a:solidFill>
            <a:srgbClr val="3F53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0"/>
          <p:cNvSpPr/>
          <p:nvPr/>
        </p:nvSpPr>
        <p:spPr>
          <a:xfrm>
            <a:off x="8120850" y="7275040"/>
            <a:ext cx="461009" cy="193675"/>
          </a:xfrm>
          <a:custGeom>
            <a:avLst/>
            <a:gdLst/>
            <a:ahLst/>
            <a:cxnLst/>
            <a:rect l="l" t="t" r="r" b="b"/>
            <a:pathLst>
              <a:path w="461009" h="193675" extrusionOk="0">
                <a:moveTo>
                  <a:pt x="460819" y="0"/>
                </a:moveTo>
                <a:lnTo>
                  <a:pt x="0" y="0"/>
                </a:lnTo>
                <a:lnTo>
                  <a:pt x="311403" y="193184"/>
                </a:lnTo>
                <a:lnTo>
                  <a:pt x="460819" y="0"/>
                </a:lnTo>
                <a:close/>
              </a:path>
            </a:pathLst>
          </a:custGeom>
          <a:solidFill>
            <a:srgbClr val="D26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0"/>
          <p:cNvSpPr/>
          <p:nvPr/>
        </p:nvSpPr>
        <p:spPr>
          <a:xfrm>
            <a:off x="8307438" y="6575805"/>
            <a:ext cx="2386330" cy="986790"/>
          </a:xfrm>
          <a:custGeom>
            <a:avLst/>
            <a:gdLst/>
            <a:ahLst/>
            <a:cxnLst/>
            <a:rect l="l" t="t" r="r" b="b"/>
            <a:pathLst>
              <a:path w="2386329" h="986790" extrusionOk="0">
                <a:moveTo>
                  <a:pt x="2385733" y="0"/>
                </a:moveTo>
                <a:lnTo>
                  <a:pt x="784352" y="0"/>
                </a:lnTo>
                <a:lnTo>
                  <a:pt x="781164" y="0"/>
                </a:lnTo>
                <a:lnTo>
                  <a:pt x="781164" y="4013"/>
                </a:lnTo>
                <a:lnTo>
                  <a:pt x="0" y="986193"/>
                </a:lnTo>
                <a:lnTo>
                  <a:pt x="781164" y="986193"/>
                </a:lnTo>
                <a:lnTo>
                  <a:pt x="2385733" y="986205"/>
                </a:lnTo>
                <a:lnTo>
                  <a:pt x="2385733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8124317" y="6831634"/>
            <a:ext cx="2569210" cy="448309"/>
          </a:xfrm>
          <a:custGeom>
            <a:avLst/>
            <a:gdLst/>
            <a:ahLst/>
            <a:cxnLst/>
            <a:rect l="l" t="t" r="r" b="b"/>
            <a:pathLst>
              <a:path w="2569209" h="448309" extrusionOk="0">
                <a:moveTo>
                  <a:pt x="2569083" y="25"/>
                </a:moveTo>
                <a:lnTo>
                  <a:pt x="356031" y="25"/>
                </a:lnTo>
                <a:lnTo>
                  <a:pt x="348551" y="25"/>
                </a:lnTo>
                <a:lnTo>
                  <a:pt x="348551" y="9410"/>
                </a:lnTo>
                <a:lnTo>
                  <a:pt x="0" y="447751"/>
                </a:lnTo>
                <a:lnTo>
                  <a:pt x="348551" y="447751"/>
                </a:lnTo>
                <a:lnTo>
                  <a:pt x="2569083" y="447776"/>
                </a:lnTo>
                <a:lnTo>
                  <a:pt x="2569083" y="25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9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500769" y="2275332"/>
            <a:ext cx="566356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ftr" idx="11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"/>
          <p:cNvGrpSpPr/>
          <p:nvPr/>
        </p:nvGrpSpPr>
        <p:grpSpPr>
          <a:xfrm>
            <a:off x="0" y="279400"/>
            <a:ext cx="10693438" cy="7565135"/>
            <a:chOff x="0" y="0"/>
            <a:chExt cx="10693438" cy="7565135"/>
          </a:xfrm>
        </p:grpSpPr>
        <p:sp>
          <p:nvSpPr>
            <p:cNvPr id="54" name="Google Shape;54;p1"/>
            <p:cNvSpPr/>
            <p:nvPr/>
          </p:nvSpPr>
          <p:spPr>
            <a:xfrm>
              <a:off x="0" y="0"/>
              <a:ext cx="10689336" cy="75651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819489" y="967079"/>
              <a:ext cx="1518920" cy="636905"/>
            </a:xfrm>
            <a:custGeom>
              <a:avLst/>
              <a:gdLst/>
              <a:ahLst/>
              <a:cxnLst/>
              <a:rect l="l" t="t" r="r" b="b"/>
              <a:pathLst>
                <a:path w="1518920" h="636905" extrusionOk="0">
                  <a:moveTo>
                    <a:pt x="492505" y="0"/>
                  </a:moveTo>
                  <a:lnTo>
                    <a:pt x="0" y="636600"/>
                  </a:lnTo>
                  <a:lnTo>
                    <a:pt x="1518894" y="636600"/>
                  </a:lnTo>
                  <a:lnTo>
                    <a:pt x="492505" y="0"/>
                  </a:lnTo>
                  <a:close/>
                </a:path>
              </a:pathLst>
            </a:custGeom>
            <a:solidFill>
              <a:srgbClr val="2632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0" y="0"/>
              <a:ext cx="10117455" cy="7562215"/>
            </a:xfrm>
            <a:custGeom>
              <a:avLst/>
              <a:gdLst/>
              <a:ahLst/>
              <a:cxnLst/>
              <a:rect l="l" t="t" r="r" b="b"/>
              <a:pathLst>
                <a:path w="10117455" h="7562215" extrusionOk="0">
                  <a:moveTo>
                    <a:pt x="10116883" y="0"/>
                  </a:moveTo>
                  <a:lnTo>
                    <a:pt x="4120718" y="0"/>
                  </a:lnTo>
                  <a:lnTo>
                    <a:pt x="4112425" y="0"/>
                  </a:lnTo>
                  <a:lnTo>
                    <a:pt x="0" y="0"/>
                  </a:lnTo>
                  <a:lnTo>
                    <a:pt x="0" y="7561986"/>
                  </a:lnTo>
                  <a:lnTo>
                    <a:pt x="4120718" y="7561986"/>
                  </a:lnTo>
                  <a:lnTo>
                    <a:pt x="4120718" y="7541133"/>
                  </a:lnTo>
                  <a:lnTo>
                    <a:pt x="10116883" y="0"/>
                  </a:lnTo>
                  <a:close/>
                </a:path>
              </a:pathLst>
            </a:custGeom>
            <a:solidFill>
              <a:srgbClr val="C7D3E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42" y="1603730"/>
              <a:ext cx="10342245" cy="4354830"/>
            </a:xfrm>
            <a:custGeom>
              <a:avLst/>
              <a:gdLst/>
              <a:ahLst/>
              <a:cxnLst/>
              <a:rect l="l" t="t" r="r" b="b"/>
              <a:pathLst>
                <a:path w="10342245" h="4354830" extrusionOk="0">
                  <a:moveTo>
                    <a:pt x="10341902" y="88"/>
                  </a:moveTo>
                  <a:lnTo>
                    <a:pt x="6883628" y="88"/>
                  </a:lnTo>
                  <a:lnTo>
                    <a:pt x="0" y="0"/>
                  </a:lnTo>
                  <a:lnTo>
                    <a:pt x="0" y="4354487"/>
                  </a:lnTo>
                  <a:lnTo>
                    <a:pt x="6879704" y="4354487"/>
                  </a:lnTo>
                  <a:lnTo>
                    <a:pt x="6883628" y="4354487"/>
                  </a:lnTo>
                  <a:lnTo>
                    <a:pt x="6883628" y="4349648"/>
                  </a:lnTo>
                  <a:lnTo>
                    <a:pt x="10341902" y="88"/>
                  </a:lnTo>
                  <a:close/>
                </a:path>
              </a:pathLst>
            </a:custGeom>
            <a:solidFill>
              <a:srgbClr val="3F537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98696" y="6733426"/>
              <a:ext cx="461009" cy="193675"/>
            </a:xfrm>
            <a:custGeom>
              <a:avLst/>
              <a:gdLst/>
              <a:ahLst/>
              <a:cxnLst/>
              <a:rect l="l" t="t" r="r" b="b"/>
              <a:pathLst>
                <a:path w="461010" h="193675" extrusionOk="0">
                  <a:moveTo>
                    <a:pt x="460819" y="0"/>
                  </a:moveTo>
                  <a:lnTo>
                    <a:pt x="0" y="0"/>
                  </a:lnTo>
                  <a:lnTo>
                    <a:pt x="311391" y="193183"/>
                  </a:lnTo>
                  <a:lnTo>
                    <a:pt x="460819" y="0"/>
                  </a:lnTo>
                  <a:close/>
                </a:path>
              </a:pathLst>
            </a:custGeom>
            <a:solidFill>
              <a:srgbClr val="D26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302163" y="6290018"/>
              <a:ext cx="6391275" cy="448309"/>
            </a:xfrm>
            <a:custGeom>
              <a:avLst/>
              <a:gdLst/>
              <a:ahLst/>
              <a:cxnLst/>
              <a:rect l="l" t="t" r="r" b="b"/>
              <a:pathLst>
                <a:path w="6391275" h="448309" extrusionOk="0">
                  <a:moveTo>
                    <a:pt x="6391237" y="12"/>
                  </a:moveTo>
                  <a:lnTo>
                    <a:pt x="356019" y="12"/>
                  </a:lnTo>
                  <a:lnTo>
                    <a:pt x="347827" y="12"/>
                  </a:lnTo>
                  <a:lnTo>
                    <a:pt x="347827" y="10312"/>
                  </a:lnTo>
                  <a:lnTo>
                    <a:pt x="0" y="447751"/>
                  </a:lnTo>
                  <a:lnTo>
                    <a:pt x="347827" y="447751"/>
                  </a:lnTo>
                  <a:lnTo>
                    <a:pt x="6391237" y="447763"/>
                  </a:lnTo>
                  <a:lnTo>
                    <a:pt x="6391237" y="12"/>
                  </a:ln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84426" y="3070463"/>
            <a:ext cx="8546400" cy="19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Modeling COVID-19 transmission in aircraft cabin by integrating particle dynamics,    dilution effect, and risk assessment</a:t>
            </a:r>
            <a:endParaRPr>
              <a:solidFill>
                <a:srgbClr val="FFFFFF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284423" y="4897850"/>
            <a:ext cx="71928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Colin(Xinkai) </a:t>
            </a:r>
            <a:r>
              <a:rPr lang="en-US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Yu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Princeton International School of Mathematics and Science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c53bc6fd82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675" y="2102550"/>
            <a:ext cx="8590050" cy="42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c53bc6fd82_0_31"/>
          <p:cNvSpPr txBox="1">
            <a:spLocks noGrp="1"/>
          </p:cNvSpPr>
          <p:nvPr>
            <p:ph type="title"/>
          </p:nvPr>
        </p:nvSpPr>
        <p:spPr>
          <a:xfrm>
            <a:off x="162349" y="726575"/>
            <a:ext cx="8502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FFFF"/>
                </a:solidFill>
              </a:rPr>
              <a:t>Task 2: Classical Probability Model of Aerosol Transmission</a:t>
            </a:r>
            <a:endParaRPr sz="2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FFFF"/>
                </a:solidFill>
              </a:rPr>
              <a:t>-Wells-Riley Equation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215" name="Google Shape;215;gc53bc6fd82_0_31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c53bc6fd82_0_31"/>
          <p:cNvSpPr txBox="1"/>
          <p:nvPr/>
        </p:nvSpPr>
        <p:spPr>
          <a:xfrm>
            <a:off x="2412400" y="2943575"/>
            <a:ext cx="63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gc53bc6fd82_0_31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c53bc6fd82_0_31"/>
          <p:cNvSpPr txBox="1"/>
          <p:nvPr/>
        </p:nvSpPr>
        <p:spPr>
          <a:xfrm>
            <a:off x="1427525" y="5156775"/>
            <a:ext cx="5322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gc53bc6fd82_0_31"/>
          <p:cNvSpPr/>
          <p:nvPr/>
        </p:nvSpPr>
        <p:spPr>
          <a:xfrm>
            <a:off x="2412400" y="3271625"/>
            <a:ext cx="5733900" cy="2913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number of infection cases;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susceptible;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number of  infectors;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quanta produced by one infector (quanta/h);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pulmonary ventilation rate of susceptible (m</a:t>
            </a:r>
            <a:r>
              <a:rPr lang="en-US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/h), for seated person p=0.03 (m</a:t>
            </a:r>
            <a:r>
              <a:rPr lang="en-US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/h);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—— the duration of exposure (h);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clean air volume rate (m</a:t>
            </a:r>
            <a:r>
              <a:rPr lang="en-US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c53bc6fd82_0_31"/>
          <p:cNvSpPr txBox="1"/>
          <p:nvPr/>
        </p:nvSpPr>
        <p:spPr>
          <a:xfrm>
            <a:off x="77450" y="6528975"/>
            <a:ext cx="8122500" cy="103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Quantum: the dose necessary to cause infection to a new susceptible (maybe one or more airborne pathogens) , and analogous to “quantal pollutant”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4102689df_0_14"/>
          <p:cNvSpPr txBox="1">
            <a:spLocks noGrp="1"/>
          </p:cNvSpPr>
          <p:nvPr>
            <p:ph type="title"/>
          </p:nvPr>
        </p:nvSpPr>
        <p:spPr>
          <a:xfrm>
            <a:off x="196624" y="867766"/>
            <a:ext cx="7462959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2: Limitation of Wells-Riley Equation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26" name="Google Shape;226;gc4102689df_0_14"/>
          <p:cNvSpPr txBox="1"/>
          <p:nvPr/>
        </p:nvSpPr>
        <p:spPr>
          <a:xfrm>
            <a:off x="653950" y="2357050"/>
            <a:ext cx="93855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❏"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applicable when pathogen particles have even spatial distribution 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❏"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aircraft, the environment is complex(uneven spatial distribution)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❏"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traditional Wells-Riley equation is not directly applicable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67;p2">
            <a:extLst>
              <a:ext uri="{FF2B5EF4-FFF2-40B4-BE49-F238E27FC236}">
                <a16:creationId xmlns:a16="http://schemas.microsoft.com/office/drawing/2014/main" id="{F32C035B-ABCE-8740-9A6D-964E2EAD6474}"/>
              </a:ext>
            </a:extLst>
          </p:cNvPr>
          <p:cNvSpPr txBox="1"/>
          <p:nvPr/>
        </p:nvSpPr>
        <p:spPr>
          <a:xfrm>
            <a:off x="10300448" y="6907783"/>
            <a:ext cx="240908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53bc6fd82_0_90"/>
          <p:cNvSpPr txBox="1"/>
          <p:nvPr/>
        </p:nvSpPr>
        <p:spPr>
          <a:xfrm>
            <a:off x="242075" y="2152125"/>
            <a:ext cx="84114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Dilution ratio (Dr)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defined as the ratio of quanta "concentration" at the site of infector (actually the expected value of quanta appearance), and quanta "concentration" in the breath zones of susceptible.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gc53bc6fd82_0_90"/>
          <p:cNvPicPr preferRelativeResize="0"/>
          <p:nvPr/>
        </p:nvPicPr>
        <p:blipFill rotWithShape="1">
          <a:blip r:embed="rId3">
            <a:alphaModFix/>
          </a:blip>
          <a:srcRect l="50998" t="56966" r="25164" b="8890"/>
          <a:stretch/>
        </p:blipFill>
        <p:spPr>
          <a:xfrm>
            <a:off x="5312825" y="4610127"/>
            <a:ext cx="2832773" cy="22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c53bc6fd82_0_90"/>
          <p:cNvSpPr txBox="1"/>
          <p:nvPr/>
        </p:nvSpPr>
        <p:spPr>
          <a:xfrm>
            <a:off x="390400" y="4076700"/>
            <a:ext cx="440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Infector’s exhaled aerosol with the virus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gc53bc6fd82_0_90"/>
          <p:cNvSpPr txBox="1"/>
          <p:nvPr/>
        </p:nvSpPr>
        <p:spPr>
          <a:xfrm>
            <a:off x="5257500" y="4076700"/>
            <a:ext cx="406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Aerosol distribution in the air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gc53bc6fd82_0_90"/>
          <p:cNvPicPr preferRelativeResize="0"/>
          <p:nvPr/>
        </p:nvPicPr>
        <p:blipFill rotWithShape="1">
          <a:blip r:embed="rId4">
            <a:alphaModFix/>
          </a:blip>
          <a:srcRect l="18341" t="57459" r="59187" b="9837"/>
          <a:stretch/>
        </p:blipFill>
        <p:spPr>
          <a:xfrm>
            <a:off x="1122312" y="4593700"/>
            <a:ext cx="2832773" cy="23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c53bc6fd82_0_90"/>
          <p:cNvSpPr txBox="1">
            <a:spLocks noGrp="1"/>
          </p:cNvSpPr>
          <p:nvPr>
            <p:ph type="title"/>
          </p:nvPr>
        </p:nvSpPr>
        <p:spPr>
          <a:xfrm>
            <a:off x="196625" y="854439"/>
            <a:ext cx="85023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2: Introduction of the Dilution Ratio</a:t>
            </a:r>
            <a:endParaRPr sz="3000" dirty="0">
              <a:solidFill>
                <a:srgbClr val="FFFFFF"/>
              </a:solidFill>
            </a:endParaRPr>
          </a:p>
        </p:txBody>
      </p:sp>
      <p:cxnSp>
        <p:nvCxnSpPr>
          <p:cNvPr id="238" name="Google Shape;238;gc53bc6fd82_0_90"/>
          <p:cNvCxnSpPr/>
          <p:nvPr/>
        </p:nvCxnSpPr>
        <p:spPr>
          <a:xfrm rot="10800000" flipH="1">
            <a:off x="3909225" y="5749976"/>
            <a:ext cx="1453200" cy="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239" name="Google Shape;239;gc53bc6fd82_0_90"/>
          <p:cNvPicPr preferRelativeResize="0"/>
          <p:nvPr/>
        </p:nvPicPr>
        <p:blipFill rotWithShape="1">
          <a:blip r:embed="rId5">
            <a:alphaModFix/>
          </a:blip>
          <a:srcRect b="8966"/>
          <a:stretch/>
        </p:blipFill>
        <p:spPr>
          <a:xfrm>
            <a:off x="8422700" y="4781625"/>
            <a:ext cx="968950" cy="17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7;p2">
            <a:extLst>
              <a:ext uri="{FF2B5EF4-FFF2-40B4-BE49-F238E27FC236}">
                <a16:creationId xmlns:a16="http://schemas.microsoft.com/office/drawing/2014/main" id="{93BC259A-5CF5-A844-9D4E-E634122420FC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5824ab7bd_0_48"/>
          <p:cNvSpPr txBox="1">
            <a:spLocks noGrp="1"/>
          </p:cNvSpPr>
          <p:nvPr>
            <p:ph type="title"/>
          </p:nvPr>
        </p:nvSpPr>
        <p:spPr>
          <a:xfrm>
            <a:off x="196624" y="903625"/>
            <a:ext cx="8502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Task 2: Benefits of Dilution Ratio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6" name="Google Shape;246;gc5824ab7bd_0_48"/>
          <p:cNvSpPr txBox="1"/>
          <p:nvPr/>
        </p:nvSpPr>
        <p:spPr>
          <a:xfrm>
            <a:off x="653950" y="2595175"/>
            <a:ext cx="9385500" cy="3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concentration of quantum pathogen at different locations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expressed 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Wells-Riley equation(modified)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applied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every location, and then the infection risk distribution can be obtained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the dilution field is irrelevant with the quanta “concentration” at the site of the infector, cases with different infector site “concentrations” can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the same dilution ratio field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7;p2">
            <a:extLst>
              <a:ext uri="{FF2B5EF4-FFF2-40B4-BE49-F238E27FC236}">
                <a16:creationId xmlns:a16="http://schemas.microsoft.com/office/drawing/2014/main" id="{987611B9-FB2C-0046-9A3A-E6A4B03C2146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53bc6fd82_0_96"/>
          <p:cNvSpPr txBox="1"/>
          <p:nvPr/>
        </p:nvSpPr>
        <p:spPr>
          <a:xfrm>
            <a:off x="540650" y="1972625"/>
            <a:ext cx="79356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Probability can be extended to the non-uniform environment as follows (also considering the effect of masks)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gc53bc6fd82_0_96"/>
          <p:cNvPicPr preferRelativeResize="0"/>
          <p:nvPr/>
        </p:nvPicPr>
        <p:blipFill rotWithShape="1">
          <a:blip r:embed="rId3">
            <a:alphaModFix/>
          </a:blip>
          <a:srcRect l="21827" t="27906" r="19965" b="61887"/>
          <a:stretch/>
        </p:blipFill>
        <p:spPr>
          <a:xfrm>
            <a:off x="1412700" y="2880775"/>
            <a:ext cx="6191477" cy="61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c53bc6fd82_0_96"/>
          <p:cNvSpPr txBox="1"/>
          <p:nvPr/>
        </p:nvSpPr>
        <p:spPr>
          <a:xfrm>
            <a:off x="1481200" y="3491425"/>
            <a:ext cx="5889600" cy="173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local probability of the susceptible；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quanta produced by one infector (quanta/h)；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the duration of exposure (h)；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—— Local dilution ratio ；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n-US" sz="19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n-US" sz="17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mask filtering efficacy of Infectors and susceptible, respectively;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7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3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7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the ratio of pulmonary ventilation rate of </a:t>
            </a:r>
            <a:r>
              <a:rPr lang="en-US" sz="13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susceptibles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infector respectively, which could be </a:t>
            </a:r>
            <a:r>
              <a:rPr lang="en-US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the same pulmonary ventilation rates;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c53bc6fd82_0_96"/>
          <p:cNvSpPr txBox="1"/>
          <p:nvPr/>
        </p:nvSpPr>
        <p:spPr>
          <a:xfrm>
            <a:off x="540650" y="5361463"/>
            <a:ext cx="61914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One calculation method of dilution ratio Dr: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c53bc6fd82_0_96"/>
          <p:cNvSpPr txBox="1"/>
          <p:nvPr/>
        </p:nvSpPr>
        <p:spPr>
          <a:xfrm>
            <a:off x="3163600" y="5778475"/>
            <a:ext cx="207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Eulerian method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c53bc6fd82_0_96"/>
          <p:cNvSpPr txBox="1">
            <a:spLocks noGrp="1"/>
          </p:cNvSpPr>
          <p:nvPr>
            <p:ph type="title"/>
          </p:nvPr>
        </p:nvSpPr>
        <p:spPr>
          <a:xfrm>
            <a:off x="196624" y="903625"/>
            <a:ext cx="85023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2: Advanced Risk Model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258" name="Google Shape;258;gc53bc6fd82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5250" y="6240175"/>
            <a:ext cx="5066125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7;p2">
            <a:extLst>
              <a:ext uri="{FF2B5EF4-FFF2-40B4-BE49-F238E27FC236}">
                <a16:creationId xmlns:a16="http://schemas.microsoft.com/office/drawing/2014/main" id="{3DF0F72F-C302-D74A-9E00-DB54AE57F493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5824ab7bd_0_81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c5824ab7bd_0_81"/>
          <p:cNvSpPr txBox="1">
            <a:spLocks noGrp="1"/>
          </p:cNvSpPr>
          <p:nvPr>
            <p:ph type="title"/>
          </p:nvPr>
        </p:nvSpPr>
        <p:spPr>
          <a:xfrm>
            <a:off x="152399" y="877950"/>
            <a:ext cx="85023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Task 3: Characteristics of the Flow Field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65" name="Google Shape;265;gc5824ab7bd_0_81"/>
          <p:cNvPicPr preferRelativeResize="0"/>
          <p:nvPr/>
        </p:nvPicPr>
        <p:blipFill rotWithShape="1">
          <a:blip r:embed="rId3">
            <a:alphaModFix/>
          </a:blip>
          <a:srcRect t="2257"/>
          <a:stretch/>
        </p:blipFill>
        <p:spPr>
          <a:xfrm>
            <a:off x="1828475" y="2135013"/>
            <a:ext cx="7036449" cy="3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5824ab7bd_0_81"/>
          <p:cNvSpPr txBox="1"/>
          <p:nvPr/>
        </p:nvSpPr>
        <p:spPr>
          <a:xfrm>
            <a:off x="4043750" y="2074850"/>
            <a:ext cx="1835700" cy="49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Standard Case</a:t>
            </a:r>
            <a:endParaRPr sz="2000" b="1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c5824ab7bd_0_81"/>
          <p:cNvSpPr txBox="1"/>
          <p:nvPr/>
        </p:nvSpPr>
        <p:spPr>
          <a:xfrm>
            <a:off x="2766500" y="5657275"/>
            <a:ext cx="4390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kg/min/p total air flow rate, flow field of cross-section Z=3.1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c5824ab7bd_0_81"/>
          <p:cNvSpPr txBox="1"/>
          <p:nvPr/>
        </p:nvSpPr>
        <p:spPr>
          <a:xfrm>
            <a:off x="504180" y="6662825"/>
            <a:ext cx="636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Saddle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”-shaped flow field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Thermal plume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around the human body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67;p2">
            <a:extLst>
              <a:ext uri="{FF2B5EF4-FFF2-40B4-BE49-F238E27FC236}">
                <a16:creationId xmlns:a16="http://schemas.microsoft.com/office/drawing/2014/main" id="{F0AA8D92-B0CB-D24E-B92C-DA7686F64A37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53bc6fd82_0_102"/>
          <p:cNvSpPr txBox="1">
            <a:spLocks noGrp="1"/>
          </p:cNvSpPr>
          <p:nvPr>
            <p:ph type="title"/>
          </p:nvPr>
        </p:nvSpPr>
        <p:spPr>
          <a:xfrm>
            <a:off x="103349" y="2939797"/>
            <a:ext cx="76746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gc53bc6fd82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25" y="2662475"/>
            <a:ext cx="2429175" cy="2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c53bc6fd82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7900" y="2662475"/>
            <a:ext cx="2429175" cy="282633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c53bc6fd82_0_102"/>
          <p:cNvSpPr txBox="1"/>
          <p:nvPr/>
        </p:nvSpPr>
        <p:spPr>
          <a:xfrm>
            <a:off x="1011225" y="5530025"/>
            <a:ext cx="18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Dilution ratio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gc53bc6fd82_0_102"/>
          <p:cNvSpPr txBox="1"/>
          <p:nvPr/>
        </p:nvSpPr>
        <p:spPr>
          <a:xfrm>
            <a:off x="3912863" y="5530025"/>
            <a:ext cx="182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Probability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gc53bc6fd82_0_102"/>
          <p:cNvSpPr txBox="1">
            <a:spLocks noGrp="1"/>
          </p:cNvSpPr>
          <p:nvPr>
            <p:ph type="title"/>
          </p:nvPr>
        </p:nvSpPr>
        <p:spPr>
          <a:xfrm>
            <a:off x="152399" y="877950"/>
            <a:ext cx="85023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Task 3: Scenario Studies—“Standard Case”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79" name="Google Shape;279;gc53bc6fd82_0_102"/>
          <p:cNvSpPr txBox="1"/>
          <p:nvPr/>
        </p:nvSpPr>
        <p:spPr>
          <a:xfrm>
            <a:off x="242500" y="1936825"/>
            <a:ext cx="98727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❏"/>
            </a:pPr>
            <a:r>
              <a:rPr lang="en-US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“Standard Case” </a:t>
            </a: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(all surgical masks, 2h, middle seat 4-b, 20 quanta/h)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gc53bc6fd82_0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701" y="2593475"/>
            <a:ext cx="3082249" cy="30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c53bc6fd82_0_102"/>
          <p:cNvSpPr txBox="1"/>
          <p:nvPr/>
        </p:nvSpPr>
        <p:spPr>
          <a:xfrm>
            <a:off x="2246525" y="5740450"/>
            <a:ext cx="198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1.2m Height Section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c53bc6fd82_0_102"/>
          <p:cNvSpPr txBox="1"/>
          <p:nvPr/>
        </p:nvSpPr>
        <p:spPr>
          <a:xfrm>
            <a:off x="6546975" y="5488825"/>
            <a:ext cx="3966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 risks at passengers’ breathing zone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gc53bc6fd82_0_102"/>
          <p:cNvSpPr txBox="1"/>
          <p:nvPr/>
        </p:nvSpPr>
        <p:spPr>
          <a:xfrm>
            <a:off x="-116950" y="6171550"/>
            <a:ext cx="8421900" cy="136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of infection: non-uniform, highest 1%- 4.6% near the infector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Sectional zoning effect: limited to the same row and two or three rows ahead/behind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indicated that the zoning effect was achieved in the cabin and special attention should be paid to regions in close proximity of the infector.</a:t>
            </a:r>
            <a:endParaRPr sz="16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67;p2">
            <a:extLst>
              <a:ext uri="{FF2B5EF4-FFF2-40B4-BE49-F238E27FC236}">
                <a16:creationId xmlns:a16="http://schemas.microsoft.com/office/drawing/2014/main" id="{96C4F216-BBB4-1041-B9F4-9C34CB12FB86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552ac0118_0_36"/>
          <p:cNvSpPr txBox="1">
            <a:spLocks noGrp="1"/>
          </p:cNvSpPr>
          <p:nvPr>
            <p:ph type="title"/>
          </p:nvPr>
        </p:nvSpPr>
        <p:spPr>
          <a:xfrm>
            <a:off x="152399" y="891975"/>
            <a:ext cx="850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</a:rPr>
              <a:t>Task 3: Scenario Studies—Different Types of Mask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289" name="Google Shape;289;gc552ac0118_0_36"/>
          <p:cNvSpPr txBox="1"/>
          <p:nvPr/>
        </p:nvSpPr>
        <p:spPr>
          <a:xfrm>
            <a:off x="233513" y="1753868"/>
            <a:ext cx="98727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❏"/>
            </a:pPr>
            <a:r>
              <a:rPr lang="en-US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Masks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(2h, q = 20 quanta/j, flow rate = 0.5kg/min/p)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gc552ac0118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46225"/>
            <a:ext cx="10388597" cy="342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c552ac0118_0_36"/>
          <p:cNvPicPr preferRelativeResize="0"/>
          <p:nvPr/>
        </p:nvPicPr>
        <p:blipFill rotWithShape="1">
          <a:blip r:embed="rId4">
            <a:alphaModFix/>
          </a:blip>
          <a:srcRect t="14668"/>
          <a:stretch/>
        </p:blipFill>
        <p:spPr>
          <a:xfrm>
            <a:off x="233513" y="5728525"/>
            <a:ext cx="10226375" cy="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c552ac0118_0_36"/>
          <p:cNvSpPr txBox="1"/>
          <p:nvPr/>
        </p:nvSpPr>
        <p:spPr>
          <a:xfrm>
            <a:off x="82225" y="6567600"/>
            <a:ext cx="884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Char char="❏"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Masks help to reduce the probability of risks from max. 10% to max. 0.11%.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67;p2">
            <a:extLst>
              <a:ext uri="{FF2B5EF4-FFF2-40B4-BE49-F238E27FC236}">
                <a16:creationId xmlns:a16="http://schemas.microsoft.com/office/drawing/2014/main" id="{12C607C1-E22F-4A4F-8ECA-17FE4BB8FC86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53bc6fd82_0_117"/>
          <p:cNvSpPr txBox="1"/>
          <p:nvPr/>
        </p:nvSpPr>
        <p:spPr>
          <a:xfrm>
            <a:off x="361275" y="1944250"/>
            <a:ext cx="79422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Temporary improvement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measures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When infectors could not be identified but </a:t>
            </a:r>
            <a:r>
              <a:rPr lang="en-US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high risk</a:t>
            </a:r>
            <a:endParaRPr sz="1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 Seating arrangements to increase “social distancing”</a:t>
            </a: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gc53bc6fd82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00" y="3061788"/>
            <a:ext cx="1869162" cy="27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c53bc6fd82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626" y="3061788"/>
            <a:ext cx="1733411" cy="27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c53bc6fd82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00" y="3066562"/>
            <a:ext cx="1682830" cy="27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700" y="4327775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7100" y="432776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6875" y="3974575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c53bc6fd8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1950" y="4256363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c53bc6fd82_0_117"/>
          <p:cNvSpPr txBox="1"/>
          <p:nvPr/>
        </p:nvSpPr>
        <p:spPr>
          <a:xfrm>
            <a:off x="8952450" y="4065875"/>
            <a:ext cx="1454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07" name="Google Shape;307;gc53bc6fd82_0_117"/>
          <p:cNvSpPr txBox="1"/>
          <p:nvPr/>
        </p:nvSpPr>
        <p:spPr>
          <a:xfrm>
            <a:off x="446275" y="5903988"/>
            <a:ext cx="8902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Scenario 1 (n=28, 66%)         b) Scenario 2 (n = 21, 50%)        c) Scenario 3 (n=16, 38%)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Distance = 0.9m &amp; 0.8m     	      Distance = 0.9m &amp; 0.92m                Distance = 0.9m &amp; 1.6m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c53bc6fd82_0_117"/>
          <p:cNvSpPr txBox="1"/>
          <p:nvPr/>
        </p:nvSpPr>
        <p:spPr>
          <a:xfrm>
            <a:off x="123200" y="6691100"/>
            <a:ext cx="9778800" cy="503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Vacating next seats                  Vacating alternatively            Vacating both rows and next seats</a:t>
            </a:r>
            <a:endParaRPr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c53bc6fd82_0_117"/>
          <p:cNvSpPr txBox="1">
            <a:spLocks noGrp="1"/>
          </p:cNvSpPr>
          <p:nvPr>
            <p:ph type="title"/>
          </p:nvPr>
        </p:nvSpPr>
        <p:spPr>
          <a:xfrm>
            <a:off x="123200" y="695500"/>
            <a:ext cx="76746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Task 3: Scenario Studies—Temporary Improvement Measures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6" name="Google Shape;67;p2">
            <a:extLst>
              <a:ext uri="{FF2B5EF4-FFF2-40B4-BE49-F238E27FC236}">
                <a16:creationId xmlns:a16="http://schemas.microsoft.com/office/drawing/2014/main" id="{CEF40FA4-ED2F-9D4A-AA1A-4576F7C5C780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53bc6fd82_0_131"/>
          <p:cNvSpPr txBox="1">
            <a:spLocks noGrp="1"/>
          </p:cNvSpPr>
          <p:nvPr>
            <p:ph type="title"/>
          </p:nvPr>
        </p:nvSpPr>
        <p:spPr>
          <a:xfrm>
            <a:off x="287999" y="2878247"/>
            <a:ext cx="76746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c53bc6fd82_0_131"/>
          <p:cNvSpPr txBox="1"/>
          <p:nvPr/>
        </p:nvSpPr>
        <p:spPr>
          <a:xfrm>
            <a:off x="484025" y="2042850"/>
            <a:ext cx="76746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Scenario 1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Vacating next seats</a:t>
            </a:r>
            <a:r>
              <a:rPr lang="en-US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>
                <a:latin typeface="Times New Roman"/>
                <a:ea typeface="Times New Roman"/>
                <a:cs typeface="Times New Roman"/>
                <a:sym typeface="Times New Roman"/>
              </a:rPr>
              <a:t>(2h, q = 20 quanta/h, flow rate = 0.5 kg/min/seat, all with surgical masks)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c53bc6fd82_0_131"/>
          <p:cNvSpPr txBox="1"/>
          <p:nvPr/>
        </p:nvSpPr>
        <p:spPr>
          <a:xfrm>
            <a:off x="724225" y="5964900"/>
            <a:ext cx="7605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location with the highest infection risk is 4-c, the risk of infection is 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2.7%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infection rate of all other locations in the cabin lower than 1%.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Compared with the Standard case (max. 4.56%), the highest infection rate was 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by two fifth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gc53bc6fd82_0_131"/>
          <p:cNvSpPr txBox="1">
            <a:spLocks noGrp="1"/>
          </p:cNvSpPr>
          <p:nvPr>
            <p:ph type="title"/>
          </p:nvPr>
        </p:nvSpPr>
        <p:spPr>
          <a:xfrm>
            <a:off x="123200" y="891950"/>
            <a:ext cx="76746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Task 3: Scenario Studies—Vacating Next Seats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318" name="Google Shape;318;gc53bc6fd82_0_131"/>
          <p:cNvPicPr preferRelativeResize="0"/>
          <p:nvPr/>
        </p:nvPicPr>
        <p:blipFill rotWithShape="1">
          <a:blip r:embed="rId3">
            <a:alphaModFix/>
          </a:blip>
          <a:srcRect t="15782"/>
          <a:stretch/>
        </p:blipFill>
        <p:spPr>
          <a:xfrm>
            <a:off x="1002075" y="2878250"/>
            <a:ext cx="6508748" cy="24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c53bc6fd82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112" y="5342575"/>
            <a:ext cx="4016376" cy="27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c53bc6fd82_0_131"/>
          <p:cNvPicPr preferRelativeResize="0"/>
          <p:nvPr/>
        </p:nvPicPr>
        <p:blipFill rotWithShape="1">
          <a:blip r:embed="rId5">
            <a:alphaModFix/>
          </a:blip>
          <a:srcRect t="21856"/>
          <a:stretch/>
        </p:blipFill>
        <p:spPr>
          <a:xfrm>
            <a:off x="1556475" y="5616688"/>
            <a:ext cx="5399949" cy="25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c53bc6fd82_0_131"/>
          <p:cNvPicPr preferRelativeResize="0"/>
          <p:nvPr/>
        </p:nvPicPr>
        <p:blipFill rotWithShape="1">
          <a:blip r:embed="rId6">
            <a:alphaModFix/>
          </a:blip>
          <a:srcRect l="42704" t="24528" r="21982"/>
          <a:stretch/>
        </p:blipFill>
        <p:spPr>
          <a:xfrm>
            <a:off x="5048250" y="2562925"/>
            <a:ext cx="1228725" cy="3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c53bc6fd82_0_131"/>
          <p:cNvSpPr txBox="1"/>
          <p:nvPr/>
        </p:nvSpPr>
        <p:spPr>
          <a:xfrm>
            <a:off x="3251700" y="2668300"/>
            <a:ext cx="3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gc53bc6fd82_0_131"/>
          <p:cNvSpPr txBox="1"/>
          <p:nvPr/>
        </p:nvSpPr>
        <p:spPr>
          <a:xfrm>
            <a:off x="6632875" y="2604375"/>
            <a:ext cx="3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67;p2">
            <a:extLst>
              <a:ext uri="{FF2B5EF4-FFF2-40B4-BE49-F238E27FC236}">
                <a16:creationId xmlns:a16="http://schemas.microsoft.com/office/drawing/2014/main" id="{B115E3CF-3394-A847-9478-29C4FC759D44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970025" y="808525"/>
            <a:ext cx="69873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F3F3F3"/>
                </a:solidFill>
              </a:rPr>
              <a:t>Background Information</a:t>
            </a:r>
            <a:endParaRPr sz="3700" dirty="0"/>
          </a:p>
        </p:txBody>
      </p:sp>
      <p:sp>
        <p:nvSpPr>
          <p:cNvPr id="67" name="Google Shape;67;p2"/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343327" y="844107"/>
            <a:ext cx="361216" cy="592910"/>
            <a:chOff x="343327" y="844107"/>
            <a:chExt cx="361216" cy="592910"/>
          </a:xfrm>
        </p:grpSpPr>
        <p:sp>
          <p:nvSpPr>
            <p:cNvPr id="69" name="Google Shape;69;p2"/>
            <p:cNvSpPr/>
            <p:nvPr/>
          </p:nvSpPr>
          <p:spPr>
            <a:xfrm>
              <a:off x="372438" y="921397"/>
              <a:ext cx="332105" cy="515620"/>
            </a:xfrm>
            <a:custGeom>
              <a:avLst/>
              <a:gdLst/>
              <a:ahLst/>
              <a:cxnLst/>
              <a:rect l="l" t="t" r="r" b="b"/>
              <a:pathLst>
                <a:path w="332105" h="515619" extrusionOk="0">
                  <a:moveTo>
                    <a:pt x="0" y="488245"/>
                  </a:moveTo>
                  <a:lnTo>
                    <a:pt x="531" y="492310"/>
                  </a:lnTo>
                  <a:lnTo>
                    <a:pt x="1062" y="497044"/>
                  </a:lnTo>
                  <a:lnTo>
                    <a:pt x="16713" y="515364"/>
                  </a:lnTo>
                  <a:lnTo>
                    <a:pt x="20477" y="515364"/>
                  </a:lnTo>
                  <a:lnTo>
                    <a:pt x="320263" y="515364"/>
                  </a:lnTo>
                  <a:lnTo>
                    <a:pt x="321879" y="515364"/>
                  </a:lnTo>
                  <a:lnTo>
                    <a:pt x="323495" y="514668"/>
                  </a:lnTo>
                  <a:lnTo>
                    <a:pt x="332107" y="485517"/>
                  </a:lnTo>
                  <a:lnTo>
                    <a:pt x="332107" y="13559"/>
                  </a:lnTo>
                  <a:lnTo>
                    <a:pt x="332107" y="9494"/>
                  </a:lnTo>
                  <a:lnTo>
                    <a:pt x="331576" y="6097"/>
                  </a:lnTo>
                  <a:lnTo>
                    <a:pt x="331044" y="4065"/>
                  </a:lnTo>
                  <a:lnTo>
                    <a:pt x="329959" y="2032"/>
                  </a:lnTo>
                  <a:lnTo>
                    <a:pt x="328343" y="1364"/>
                  </a:lnTo>
                  <a:lnTo>
                    <a:pt x="326196" y="668"/>
                  </a:lnTo>
                  <a:lnTo>
                    <a:pt x="320263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7" y="872566"/>
              <a:ext cx="334645" cy="515620"/>
            </a:xfrm>
            <a:custGeom>
              <a:avLst/>
              <a:gdLst/>
              <a:ahLst/>
              <a:cxnLst/>
              <a:rect l="l" t="t" r="r" b="b"/>
              <a:pathLst>
                <a:path w="334645" h="515619" extrusionOk="0">
                  <a:moveTo>
                    <a:pt x="317010" y="0"/>
                  </a:moveTo>
                  <a:lnTo>
                    <a:pt x="17245" y="0"/>
                  </a:lnTo>
                  <a:lnTo>
                    <a:pt x="14013" y="696"/>
                  </a:lnTo>
                  <a:lnTo>
                    <a:pt x="10780" y="2060"/>
                  </a:lnTo>
                  <a:lnTo>
                    <a:pt x="7548" y="3396"/>
                  </a:lnTo>
                  <a:lnTo>
                    <a:pt x="4848" y="6125"/>
                  </a:lnTo>
                  <a:lnTo>
                    <a:pt x="2678" y="9494"/>
                  </a:lnTo>
                  <a:lnTo>
                    <a:pt x="1616" y="13587"/>
                  </a:lnTo>
                  <a:lnTo>
                    <a:pt x="531" y="17652"/>
                  </a:lnTo>
                  <a:lnTo>
                    <a:pt x="0" y="21717"/>
                  </a:lnTo>
                  <a:lnTo>
                    <a:pt x="0" y="493675"/>
                  </a:lnTo>
                  <a:lnTo>
                    <a:pt x="531" y="497740"/>
                  </a:lnTo>
                  <a:lnTo>
                    <a:pt x="1616" y="501805"/>
                  </a:lnTo>
                  <a:lnTo>
                    <a:pt x="2678" y="505870"/>
                  </a:lnTo>
                  <a:lnTo>
                    <a:pt x="17245" y="515364"/>
                  </a:lnTo>
                  <a:lnTo>
                    <a:pt x="317010" y="515364"/>
                  </a:lnTo>
                  <a:lnTo>
                    <a:pt x="334277" y="493675"/>
                  </a:lnTo>
                  <a:lnTo>
                    <a:pt x="334277" y="21717"/>
                  </a:lnTo>
                  <a:lnTo>
                    <a:pt x="323496" y="2060"/>
                  </a:lnTo>
                  <a:lnTo>
                    <a:pt x="320242" y="696"/>
                  </a:lnTo>
                  <a:lnTo>
                    <a:pt x="31701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6094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19945" y="0"/>
                  </a:moveTo>
                  <a:lnTo>
                    <a:pt x="23731" y="668"/>
                  </a:lnTo>
                  <a:lnTo>
                    <a:pt x="27494" y="2032"/>
                  </a:lnTo>
                  <a:lnTo>
                    <a:pt x="31280" y="4065"/>
                  </a:lnTo>
                  <a:lnTo>
                    <a:pt x="33958" y="7461"/>
                  </a:lnTo>
                  <a:lnTo>
                    <a:pt x="36659" y="10858"/>
                  </a:lnTo>
                  <a:lnTo>
                    <a:pt x="38275" y="15591"/>
                  </a:lnTo>
                  <a:lnTo>
                    <a:pt x="39360" y="20352"/>
                  </a:lnTo>
                  <a:lnTo>
                    <a:pt x="39891" y="25086"/>
                  </a:lnTo>
                  <a:lnTo>
                    <a:pt x="39360" y="29847"/>
                  </a:lnTo>
                  <a:lnTo>
                    <a:pt x="38275" y="34580"/>
                  </a:lnTo>
                  <a:lnTo>
                    <a:pt x="36659" y="39341"/>
                  </a:lnTo>
                  <a:lnTo>
                    <a:pt x="33958" y="42710"/>
                  </a:lnTo>
                  <a:lnTo>
                    <a:pt x="31280" y="46107"/>
                  </a:lnTo>
                  <a:lnTo>
                    <a:pt x="27494" y="48139"/>
                  </a:lnTo>
                  <a:lnTo>
                    <a:pt x="23731" y="49504"/>
                  </a:lnTo>
                  <a:lnTo>
                    <a:pt x="19945" y="50172"/>
                  </a:lnTo>
                  <a:lnTo>
                    <a:pt x="16182" y="49504"/>
                  </a:lnTo>
                  <a:lnTo>
                    <a:pt x="12396" y="48139"/>
                  </a:lnTo>
                  <a:lnTo>
                    <a:pt x="8633" y="46107"/>
                  </a:lnTo>
                  <a:lnTo>
                    <a:pt x="5932" y="42710"/>
                  </a:lnTo>
                  <a:lnTo>
                    <a:pt x="3232" y="39341"/>
                  </a:lnTo>
                  <a:lnTo>
                    <a:pt x="1616" y="34580"/>
                  </a:lnTo>
                  <a:lnTo>
                    <a:pt x="531" y="29847"/>
                  </a:lnTo>
                  <a:lnTo>
                    <a:pt x="0" y="25086"/>
                  </a:lnTo>
                  <a:lnTo>
                    <a:pt x="531" y="20352"/>
                  </a:lnTo>
                  <a:lnTo>
                    <a:pt x="1616" y="15591"/>
                  </a:lnTo>
                  <a:lnTo>
                    <a:pt x="3232" y="10858"/>
                  </a:lnTo>
                  <a:lnTo>
                    <a:pt x="5932" y="7461"/>
                  </a:lnTo>
                  <a:lnTo>
                    <a:pt x="8633" y="4065"/>
                  </a:lnTo>
                  <a:lnTo>
                    <a:pt x="12396" y="2032"/>
                  </a:lnTo>
                  <a:lnTo>
                    <a:pt x="16182" y="668"/>
                  </a:lnTo>
                  <a:lnTo>
                    <a:pt x="19945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2774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19945" y="0"/>
                  </a:moveTo>
                  <a:lnTo>
                    <a:pt x="23709" y="668"/>
                  </a:lnTo>
                  <a:lnTo>
                    <a:pt x="27494" y="2032"/>
                  </a:lnTo>
                  <a:lnTo>
                    <a:pt x="31258" y="4065"/>
                  </a:lnTo>
                  <a:lnTo>
                    <a:pt x="33958" y="7461"/>
                  </a:lnTo>
                  <a:lnTo>
                    <a:pt x="36659" y="10858"/>
                  </a:lnTo>
                  <a:lnTo>
                    <a:pt x="38275" y="15591"/>
                  </a:lnTo>
                  <a:lnTo>
                    <a:pt x="39360" y="20352"/>
                  </a:lnTo>
                  <a:lnTo>
                    <a:pt x="39891" y="25086"/>
                  </a:lnTo>
                  <a:lnTo>
                    <a:pt x="39360" y="29847"/>
                  </a:lnTo>
                  <a:lnTo>
                    <a:pt x="38275" y="34580"/>
                  </a:lnTo>
                  <a:lnTo>
                    <a:pt x="36659" y="39341"/>
                  </a:lnTo>
                  <a:lnTo>
                    <a:pt x="33958" y="42710"/>
                  </a:lnTo>
                  <a:lnTo>
                    <a:pt x="31258" y="46107"/>
                  </a:lnTo>
                  <a:lnTo>
                    <a:pt x="27494" y="48139"/>
                  </a:lnTo>
                  <a:lnTo>
                    <a:pt x="23709" y="49504"/>
                  </a:lnTo>
                  <a:lnTo>
                    <a:pt x="19945" y="50172"/>
                  </a:lnTo>
                  <a:lnTo>
                    <a:pt x="16160" y="49504"/>
                  </a:lnTo>
                  <a:lnTo>
                    <a:pt x="12397" y="48139"/>
                  </a:lnTo>
                  <a:lnTo>
                    <a:pt x="8611" y="46107"/>
                  </a:lnTo>
                  <a:lnTo>
                    <a:pt x="5932" y="42710"/>
                  </a:lnTo>
                  <a:lnTo>
                    <a:pt x="3232" y="39341"/>
                  </a:lnTo>
                  <a:lnTo>
                    <a:pt x="1616" y="34580"/>
                  </a:lnTo>
                  <a:lnTo>
                    <a:pt x="531" y="29847"/>
                  </a:lnTo>
                  <a:lnTo>
                    <a:pt x="0" y="25086"/>
                  </a:lnTo>
                  <a:lnTo>
                    <a:pt x="531" y="20352"/>
                  </a:lnTo>
                  <a:lnTo>
                    <a:pt x="1616" y="15591"/>
                  </a:lnTo>
                  <a:lnTo>
                    <a:pt x="3232" y="10858"/>
                  </a:lnTo>
                  <a:lnTo>
                    <a:pt x="5932" y="7461"/>
                  </a:lnTo>
                  <a:lnTo>
                    <a:pt x="8611" y="4065"/>
                  </a:lnTo>
                  <a:lnTo>
                    <a:pt x="12397" y="2032"/>
                  </a:lnTo>
                  <a:lnTo>
                    <a:pt x="16160" y="668"/>
                  </a:lnTo>
                  <a:lnTo>
                    <a:pt x="19945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9432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0" y="25086"/>
                  </a:moveTo>
                  <a:lnTo>
                    <a:pt x="553" y="20352"/>
                  </a:lnTo>
                  <a:lnTo>
                    <a:pt x="1616" y="15591"/>
                  </a:lnTo>
                  <a:lnTo>
                    <a:pt x="19968" y="0"/>
                  </a:lnTo>
                  <a:lnTo>
                    <a:pt x="23731" y="668"/>
                  </a:lnTo>
                  <a:lnTo>
                    <a:pt x="27517" y="2032"/>
                  </a:lnTo>
                  <a:lnTo>
                    <a:pt x="31280" y="4065"/>
                  </a:lnTo>
                  <a:lnTo>
                    <a:pt x="33981" y="7461"/>
                  </a:lnTo>
                  <a:lnTo>
                    <a:pt x="36681" y="10858"/>
                  </a:lnTo>
                  <a:lnTo>
                    <a:pt x="38298" y="15591"/>
                  </a:lnTo>
                  <a:lnTo>
                    <a:pt x="39360" y="20352"/>
                  </a:lnTo>
                  <a:lnTo>
                    <a:pt x="39914" y="25086"/>
                  </a:lnTo>
                  <a:lnTo>
                    <a:pt x="39360" y="29847"/>
                  </a:lnTo>
                  <a:lnTo>
                    <a:pt x="38298" y="34580"/>
                  </a:lnTo>
                  <a:lnTo>
                    <a:pt x="36681" y="39341"/>
                  </a:lnTo>
                  <a:lnTo>
                    <a:pt x="33981" y="42710"/>
                  </a:lnTo>
                  <a:lnTo>
                    <a:pt x="31280" y="46107"/>
                  </a:lnTo>
                  <a:lnTo>
                    <a:pt x="27517" y="48139"/>
                  </a:lnTo>
                  <a:lnTo>
                    <a:pt x="23731" y="49504"/>
                  </a:lnTo>
                  <a:lnTo>
                    <a:pt x="19968" y="50172"/>
                  </a:lnTo>
                  <a:lnTo>
                    <a:pt x="0" y="25086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6147" y="1229258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 h="120000" extrusionOk="0">
                  <a:moveTo>
                    <a:pt x="118613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6147" y="1167551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120000" extrusionOk="0">
                  <a:moveTo>
                    <a:pt x="226445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6147" y="1106528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120000" extrusionOk="0">
                  <a:moveTo>
                    <a:pt x="226445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6147" y="1044831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120000" extrusionOk="0">
                  <a:moveTo>
                    <a:pt x="226445" y="0"/>
                  </a:moveTo>
                  <a:lnTo>
                    <a:pt x="0" y="0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9414" y="877331"/>
              <a:ext cx="40005" cy="50800"/>
            </a:xfrm>
            <a:custGeom>
              <a:avLst/>
              <a:gdLst/>
              <a:ahLst/>
              <a:cxnLst/>
              <a:rect l="l" t="t" r="r" b="b"/>
              <a:pathLst>
                <a:path w="40004" h="50800" extrusionOk="0">
                  <a:moveTo>
                    <a:pt x="19945" y="50172"/>
                  </a:moveTo>
                  <a:lnTo>
                    <a:pt x="16182" y="49504"/>
                  </a:lnTo>
                  <a:lnTo>
                    <a:pt x="12397" y="48139"/>
                  </a:lnTo>
                  <a:lnTo>
                    <a:pt x="8633" y="46107"/>
                  </a:lnTo>
                  <a:lnTo>
                    <a:pt x="5932" y="42710"/>
                  </a:lnTo>
                  <a:lnTo>
                    <a:pt x="3232" y="39341"/>
                  </a:lnTo>
                  <a:lnTo>
                    <a:pt x="1616" y="34580"/>
                  </a:lnTo>
                  <a:lnTo>
                    <a:pt x="553" y="29847"/>
                  </a:lnTo>
                  <a:lnTo>
                    <a:pt x="0" y="25086"/>
                  </a:lnTo>
                  <a:lnTo>
                    <a:pt x="553" y="20352"/>
                  </a:lnTo>
                  <a:lnTo>
                    <a:pt x="1616" y="15591"/>
                  </a:lnTo>
                  <a:lnTo>
                    <a:pt x="3232" y="10858"/>
                  </a:lnTo>
                  <a:lnTo>
                    <a:pt x="5932" y="7461"/>
                  </a:lnTo>
                  <a:lnTo>
                    <a:pt x="8633" y="4065"/>
                  </a:lnTo>
                  <a:lnTo>
                    <a:pt x="12397" y="2032"/>
                  </a:lnTo>
                  <a:lnTo>
                    <a:pt x="16182" y="668"/>
                  </a:lnTo>
                  <a:lnTo>
                    <a:pt x="19945" y="0"/>
                  </a:lnTo>
                  <a:lnTo>
                    <a:pt x="39891" y="25086"/>
                  </a:lnTo>
                  <a:lnTo>
                    <a:pt x="39360" y="29847"/>
                  </a:lnTo>
                  <a:lnTo>
                    <a:pt x="38275" y="34580"/>
                  </a:lnTo>
                  <a:lnTo>
                    <a:pt x="36659" y="39341"/>
                  </a:lnTo>
                  <a:lnTo>
                    <a:pt x="33981" y="42710"/>
                  </a:lnTo>
                  <a:lnTo>
                    <a:pt x="31280" y="46107"/>
                  </a:lnTo>
                  <a:lnTo>
                    <a:pt x="27494" y="48139"/>
                  </a:lnTo>
                  <a:lnTo>
                    <a:pt x="23731" y="49504"/>
                  </a:lnTo>
                  <a:lnTo>
                    <a:pt x="19945" y="50172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0464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73805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7125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20444" y="84410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120000" h="57150" extrusionOk="0">
                  <a:moveTo>
                    <a:pt x="0" y="0"/>
                  </a:moveTo>
                  <a:lnTo>
                    <a:pt x="0" y="56938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248991" y="7228411"/>
            <a:ext cx="35103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 2021 Cable News Network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t="8687" b="1011"/>
          <a:stretch/>
        </p:blipFill>
        <p:spPr>
          <a:xfrm>
            <a:off x="1398900" y="1958700"/>
            <a:ext cx="7895602" cy="39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171516" y="5659425"/>
            <a:ext cx="4234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Until March 2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2021…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Globally reported about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114.5 million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cases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Globally approximately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 million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4692025" y="6031000"/>
            <a:ext cx="531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on international travel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Raising concerns on air travel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r="1700"/>
          <a:stretch/>
        </p:blipFill>
        <p:spPr>
          <a:xfrm>
            <a:off x="3706050" y="5604075"/>
            <a:ext cx="4615650" cy="3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53bc6fd82_0_126"/>
          <p:cNvSpPr txBox="1">
            <a:spLocks noGrp="1"/>
          </p:cNvSpPr>
          <p:nvPr>
            <p:ph type="title"/>
          </p:nvPr>
        </p:nvSpPr>
        <p:spPr>
          <a:xfrm>
            <a:off x="411074" y="2016622"/>
            <a:ext cx="7674600" cy="120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❏"/>
            </a:pPr>
            <a:r>
              <a:rPr lang="en-US" sz="2200" dirty="0">
                <a:solidFill>
                  <a:srgbClr val="000000"/>
                </a:solidFill>
              </a:rPr>
              <a:t>Effect of vacating seats </a:t>
            </a:r>
            <a:r>
              <a:rPr lang="en-US" sz="1800" dirty="0">
                <a:solidFill>
                  <a:srgbClr val="000000"/>
                </a:solidFill>
              </a:rPr>
              <a:t>(2h, q = 20 quanta/h, flow rate = 0.5 kg/min/seat, all with surgical masks)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29" name="Google Shape;329;gc53bc6fd82_0_126"/>
          <p:cNvPicPr preferRelativeResize="0"/>
          <p:nvPr/>
        </p:nvPicPr>
        <p:blipFill rotWithShape="1">
          <a:blip r:embed="rId3">
            <a:alphaModFix/>
          </a:blip>
          <a:srcRect l="13626" t="30311" r="15067" b="28278"/>
          <a:stretch/>
        </p:blipFill>
        <p:spPr>
          <a:xfrm>
            <a:off x="348925" y="2710600"/>
            <a:ext cx="9041299" cy="275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c53bc6fd82_0_126"/>
          <p:cNvSpPr txBox="1"/>
          <p:nvPr/>
        </p:nvSpPr>
        <p:spPr>
          <a:xfrm>
            <a:off x="527150" y="5740163"/>
            <a:ext cx="2727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 (n=28, 66%)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gc53bc6fd82_0_126"/>
          <p:cNvSpPr txBox="1"/>
          <p:nvPr/>
        </p:nvSpPr>
        <p:spPr>
          <a:xfrm>
            <a:off x="3369575" y="5723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2 (n = 21, 50%)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gc53bc6fd82_0_126"/>
          <p:cNvSpPr txBox="1"/>
          <p:nvPr/>
        </p:nvSpPr>
        <p:spPr>
          <a:xfrm>
            <a:off x="6138800" y="5723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Scenario 3 (n=16, 38%)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gc53bc6fd82_0_126"/>
          <p:cNvSpPr txBox="1"/>
          <p:nvPr/>
        </p:nvSpPr>
        <p:spPr>
          <a:xfrm>
            <a:off x="639338" y="6187500"/>
            <a:ext cx="8653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highest infection risks are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2.7%,  2.1%, and 1.1%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vacating 34%, 50%, and 62% seats respectively . Compared with the Standard case max.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4.6%.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gc53bc6fd82_0_126"/>
          <p:cNvSpPr txBox="1">
            <a:spLocks noGrp="1"/>
          </p:cNvSpPr>
          <p:nvPr>
            <p:ph type="title"/>
          </p:nvPr>
        </p:nvSpPr>
        <p:spPr>
          <a:xfrm>
            <a:off x="123200" y="695500"/>
            <a:ext cx="76746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</a:rPr>
              <a:t>Task 3: Scenario Studies—Comparing Different Ways of Vacating Seats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335" name="Google Shape;335;gc53bc6fd82_0_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5" y="5400950"/>
            <a:ext cx="4256699" cy="2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c53bc6fd82_0_126"/>
          <p:cNvPicPr preferRelativeResize="0"/>
          <p:nvPr/>
        </p:nvPicPr>
        <p:blipFill rotWithShape="1">
          <a:blip r:embed="rId4">
            <a:alphaModFix/>
          </a:blip>
          <a:srcRect l="75043"/>
          <a:stretch/>
        </p:blipFill>
        <p:spPr>
          <a:xfrm>
            <a:off x="952501" y="5400950"/>
            <a:ext cx="1062325" cy="2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c53bc6fd82_0_126"/>
          <p:cNvPicPr preferRelativeResize="0"/>
          <p:nvPr/>
        </p:nvPicPr>
        <p:blipFill rotWithShape="1">
          <a:blip r:embed="rId4">
            <a:alphaModFix/>
          </a:blip>
          <a:srcRect l="75043"/>
          <a:stretch/>
        </p:blipFill>
        <p:spPr>
          <a:xfrm>
            <a:off x="6975726" y="5400950"/>
            <a:ext cx="1062325" cy="2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7;p2">
            <a:extLst>
              <a:ext uri="{FF2B5EF4-FFF2-40B4-BE49-F238E27FC236}">
                <a16:creationId xmlns:a16="http://schemas.microsoft.com/office/drawing/2014/main" id="{0F8FF31E-5208-7B4A-AF48-F606D8420312}"/>
              </a:ext>
            </a:extLst>
          </p:cNvPr>
          <p:cNvSpPr txBox="1"/>
          <p:nvPr/>
        </p:nvSpPr>
        <p:spPr>
          <a:xfrm>
            <a:off x="10318376" y="6907782"/>
            <a:ext cx="22298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;p2">
            <a:extLst>
              <a:ext uri="{FF2B5EF4-FFF2-40B4-BE49-F238E27FC236}">
                <a16:creationId xmlns:a16="http://schemas.microsoft.com/office/drawing/2014/main" id="{845DF5A2-C6CD-244E-848C-CB5F08147BC0}"/>
              </a:ext>
            </a:extLst>
          </p:cNvPr>
          <p:cNvSpPr txBox="1"/>
          <p:nvPr/>
        </p:nvSpPr>
        <p:spPr>
          <a:xfrm>
            <a:off x="10316308" y="6907783"/>
            <a:ext cx="225047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6;p2">
            <a:extLst>
              <a:ext uri="{FF2B5EF4-FFF2-40B4-BE49-F238E27FC236}">
                <a16:creationId xmlns:a16="http://schemas.microsoft.com/office/drawing/2014/main" id="{7E3DCC91-82E4-2B43-9FC8-3C9B1B30190C}"/>
              </a:ext>
            </a:extLst>
          </p:cNvPr>
          <p:cNvSpPr txBox="1">
            <a:spLocks/>
          </p:cNvSpPr>
          <p:nvPr/>
        </p:nvSpPr>
        <p:spPr>
          <a:xfrm>
            <a:off x="208025" y="826455"/>
            <a:ext cx="69873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3700" dirty="0">
                <a:solidFill>
                  <a:srgbClr val="F3F3F3"/>
                </a:solidFill>
              </a:rPr>
              <a:t>Conclusion</a:t>
            </a:r>
            <a:endParaRPr lang="en-US" sz="3700" dirty="0"/>
          </a:p>
        </p:txBody>
      </p:sp>
      <p:sp>
        <p:nvSpPr>
          <p:cNvPr id="8" name="Google Shape;226;gc4102689df_0_14">
            <a:extLst>
              <a:ext uri="{FF2B5EF4-FFF2-40B4-BE49-F238E27FC236}">
                <a16:creationId xmlns:a16="http://schemas.microsoft.com/office/drawing/2014/main" id="{5221F0D4-746B-744D-AB50-F1F730E97D3F}"/>
              </a:ext>
            </a:extLst>
          </p:cNvPr>
          <p:cNvSpPr txBox="1"/>
          <p:nvPr/>
        </p:nvSpPr>
        <p:spPr>
          <a:xfrm>
            <a:off x="208025" y="3567953"/>
            <a:ext cx="9385500" cy="22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98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</a:pPr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9A5A36-7D2A-FB4F-990E-EF6FBE5D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510"/>
            <a:ext cx="10693400" cy="42506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>
            <a:spLocks noGrp="1"/>
          </p:cNvSpPr>
          <p:nvPr>
            <p:ph type="title"/>
          </p:nvPr>
        </p:nvSpPr>
        <p:spPr>
          <a:xfrm>
            <a:off x="1043360" y="783842"/>
            <a:ext cx="42564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Acknowledgement</a:t>
            </a:r>
            <a:endParaRPr sz="4000" dirty="0"/>
          </a:p>
        </p:txBody>
      </p:sp>
      <p:grpSp>
        <p:nvGrpSpPr>
          <p:cNvPr id="350" name="Google Shape;350;p17"/>
          <p:cNvGrpSpPr/>
          <p:nvPr/>
        </p:nvGrpSpPr>
        <p:grpSpPr>
          <a:xfrm>
            <a:off x="359802" y="932614"/>
            <a:ext cx="372109" cy="421615"/>
            <a:chOff x="359802" y="932614"/>
            <a:chExt cx="372109" cy="421615"/>
          </a:xfrm>
        </p:grpSpPr>
        <p:sp>
          <p:nvSpPr>
            <p:cNvPr id="351" name="Google Shape;351;p17"/>
            <p:cNvSpPr/>
            <p:nvPr/>
          </p:nvSpPr>
          <p:spPr>
            <a:xfrm>
              <a:off x="359802" y="960399"/>
              <a:ext cx="372109" cy="297180"/>
            </a:xfrm>
            <a:custGeom>
              <a:avLst/>
              <a:gdLst/>
              <a:ahLst/>
              <a:cxnLst/>
              <a:rect l="l" t="t" r="r" b="b"/>
              <a:pathLst>
                <a:path w="372109" h="297180" extrusionOk="0">
                  <a:moveTo>
                    <a:pt x="361240" y="0"/>
                  </a:moveTo>
                  <a:lnTo>
                    <a:pt x="10780" y="0"/>
                  </a:lnTo>
                  <a:lnTo>
                    <a:pt x="8611" y="0"/>
                  </a:lnTo>
                  <a:lnTo>
                    <a:pt x="6464" y="696"/>
                  </a:lnTo>
                  <a:lnTo>
                    <a:pt x="4316" y="2032"/>
                  </a:lnTo>
                  <a:lnTo>
                    <a:pt x="2700" y="4065"/>
                  </a:lnTo>
                  <a:lnTo>
                    <a:pt x="1616" y="6097"/>
                  </a:lnTo>
                  <a:lnTo>
                    <a:pt x="531" y="8130"/>
                  </a:lnTo>
                  <a:lnTo>
                    <a:pt x="0" y="10858"/>
                  </a:lnTo>
                  <a:lnTo>
                    <a:pt x="0" y="13559"/>
                  </a:lnTo>
                  <a:lnTo>
                    <a:pt x="0" y="283465"/>
                  </a:lnTo>
                  <a:lnTo>
                    <a:pt x="0" y="286165"/>
                  </a:lnTo>
                  <a:lnTo>
                    <a:pt x="531" y="288866"/>
                  </a:lnTo>
                  <a:lnTo>
                    <a:pt x="1616" y="290899"/>
                  </a:lnTo>
                  <a:lnTo>
                    <a:pt x="2700" y="292959"/>
                  </a:lnTo>
                  <a:lnTo>
                    <a:pt x="4316" y="294295"/>
                  </a:lnTo>
                  <a:lnTo>
                    <a:pt x="6464" y="295660"/>
                  </a:lnTo>
                  <a:lnTo>
                    <a:pt x="8611" y="296328"/>
                  </a:lnTo>
                  <a:lnTo>
                    <a:pt x="10780" y="297024"/>
                  </a:lnTo>
                  <a:lnTo>
                    <a:pt x="361240" y="297024"/>
                  </a:lnTo>
                  <a:lnTo>
                    <a:pt x="363387" y="296328"/>
                  </a:lnTo>
                  <a:lnTo>
                    <a:pt x="365535" y="295660"/>
                  </a:lnTo>
                  <a:lnTo>
                    <a:pt x="372021" y="286165"/>
                  </a:lnTo>
                  <a:lnTo>
                    <a:pt x="372021" y="283465"/>
                  </a:lnTo>
                  <a:lnTo>
                    <a:pt x="372021" y="13559"/>
                  </a:lnTo>
                  <a:lnTo>
                    <a:pt x="372021" y="10858"/>
                  </a:lnTo>
                  <a:lnTo>
                    <a:pt x="371468" y="8130"/>
                  </a:lnTo>
                  <a:lnTo>
                    <a:pt x="363387" y="0"/>
                  </a:lnTo>
                  <a:lnTo>
                    <a:pt x="361240" y="0"/>
                  </a:lnTo>
                  <a:close/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535021" y="932614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90" h="27940" extrusionOk="0">
                  <a:moveTo>
                    <a:pt x="21561" y="27786"/>
                  </a:moveTo>
                  <a:lnTo>
                    <a:pt x="21561" y="13559"/>
                  </a:lnTo>
                  <a:lnTo>
                    <a:pt x="21561" y="10830"/>
                  </a:lnTo>
                  <a:lnTo>
                    <a:pt x="20499" y="8129"/>
                  </a:lnTo>
                  <a:lnTo>
                    <a:pt x="19945" y="6097"/>
                  </a:lnTo>
                  <a:lnTo>
                    <a:pt x="18329" y="4064"/>
                  </a:lnTo>
                  <a:lnTo>
                    <a:pt x="16713" y="2032"/>
                  </a:lnTo>
                  <a:lnTo>
                    <a:pt x="15097" y="1336"/>
                  </a:lnTo>
                  <a:lnTo>
                    <a:pt x="12950" y="0"/>
                  </a:lnTo>
                  <a:lnTo>
                    <a:pt x="10780" y="0"/>
                  </a:lnTo>
                  <a:lnTo>
                    <a:pt x="8633" y="0"/>
                  </a:lnTo>
                  <a:lnTo>
                    <a:pt x="6464" y="1336"/>
                  </a:lnTo>
                  <a:lnTo>
                    <a:pt x="4848" y="2032"/>
                  </a:lnTo>
                  <a:lnTo>
                    <a:pt x="3232" y="4064"/>
                  </a:lnTo>
                  <a:lnTo>
                    <a:pt x="1616" y="6097"/>
                  </a:lnTo>
                  <a:lnTo>
                    <a:pt x="1084" y="8129"/>
                  </a:lnTo>
                  <a:lnTo>
                    <a:pt x="0" y="10830"/>
                  </a:lnTo>
                  <a:lnTo>
                    <a:pt x="0" y="13559"/>
                  </a:lnTo>
                  <a:lnTo>
                    <a:pt x="0" y="27786"/>
                  </a:lnTo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11938" y="1251329"/>
              <a:ext cx="66000" cy="102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613587" y="1251329"/>
              <a:ext cx="66000" cy="102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81365" y="987513"/>
              <a:ext cx="328930" cy="243205"/>
            </a:xfrm>
            <a:custGeom>
              <a:avLst/>
              <a:gdLst/>
              <a:ahLst/>
              <a:cxnLst/>
              <a:rect l="l" t="t" r="r" b="b"/>
              <a:pathLst>
                <a:path w="328930" h="243205" extrusionOk="0">
                  <a:moveTo>
                    <a:pt x="0" y="0"/>
                  </a:moveTo>
                  <a:lnTo>
                    <a:pt x="328875" y="0"/>
                  </a:lnTo>
                  <a:lnTo>
                    <a:pt x="328875" y="242758"/>
                  </a:lnTo>
                  <a:lnTo>
                    <a:pt x="0" y="2427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flat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31351" y="1035695"/>
              <a:ext cx="221400" cy="1464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7"/>
          <p:cNvSpPr txBox="1"/>
          <p:nvPr/>
        </p:nvSpPr>
        <p:spPr>
          <a:xfrm>
            <a:off x="312000" y="2861050"/>
            <a:ext cx="10432200" cy="193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12700" marR="664845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project was conducted 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the guidance of Prof. </a:t>
            </a:r>
            <a:r>
              <a:rPr lang="en-US" altLang="zh-CN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Xudong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and Dr. </a:t>
            </a:r>
            <a:r>
              <a:rPr lang="en-US" altLang="zh-CN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Junzhou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Tsinghua University, Beijing.</a:t>
            </a:r>
            <a:endParaRPr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71830" lvl="0" indent="0" algn="l" rtl="0">
              <a:lnSpc>
                <a:spcPct val="1014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67;p2">
            <a:extLst>
              <a:ext uri="{FF2B5EF4-FFF2-40B4-BE49-F238E27FC236}">
                <a16:creationId xmlns:a16="http://schemas.microsoft.com/office/drawing/2014/main" id="{1FD12E28-7C66-6D46-B47F-0D47D284C201}"/>
              </a:ext>
            </a:extLst>
          </p:cNvPr>
          <p:cNvSpPr txBox="1"/>
          <p:nvPr/>
        </p:nvSpPr>
        <p:spPr>
          <a:xfrm>
            <a:off x="10328032" y="6907783"/>
            <a:ext cx="213324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/>
          <p:nvPr/>
        </p:nvSpPr>
        <p:spPr>
          <a:xfrm>
            <a:off x="9088602" y="6575800"/>
            <a:ext cx="1604645" cy="986790"/>
          </a:xfrm>
          <a:custGeom>
            <a:avLst/>
            <a:gdLst/>
            <a:ahLst/>
            <a:cxnLst/>
            <a:rect l="l" t="t" r="r" b="b"/>
            <a:pathLst>
              <a:path w="1604645" h="986790" extrusionOk="0">
                <a:moveTo>
                  <a:pt x="1604568" y="0"/>
                </a:moveTo>
                <a:lnTo>
                  <a:pt x="0" y="0"/>
                </a:lnTo>
                <a:lnTo>
                  <a:pt x="0" y="986199"/>
                </a:lnTo>
                <a:lnTo>
                  <a:pt x="1604568" y="986199"/>
                </a:lnTo>
                <a:lnTo>
                  <a:pt x="1604568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8307438" y="6575797"/>
            <a:ext cx="784859" cy="986790"/>
          </a:xfrm>
          <a:custGeom>
            <a:avLst/>
            <a:gdLst/>
            <a:ahLst/>
            <a:cxnLst/>
            <a:rect l="l" t="t" r="r" b="b"/>
            <a:pathLst>
              <a:path w="784859" h="986790" extrusionOk="0">
                <a:moveTo>
                  <a:pt x="784351" y="0"/>
                </a:moveTo>
                <a:lnTo>
                  <a:pt x="0" y="986200"/>
                </a:lnTo>
                <a:lnTo>
                  <a:pt x="784351" y="986200"/>
                </a:lnTo>
                <a:lnTo>
                  <a:pt x="784351" y="0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8472868" y="6831651"/>
            <a:ext cx="2220595" cy="448309"/>
          </a:xfrm>
          <a:custGeom>
            <a:avLst/>
            <a:gdLst/>
            <a:ahLst/>
            <a:cxnLst/>
            <a:rect l="l" t="t" r="r" b="b"/>
            <a:pathLst>
              <a:path w="2220595" h="448309" extrusionOk="0">
                <a:moveTo>
                  <a:pt x="0" y="447751"/>
                </a:moveTo>
                <a:lnTo>
                  <a:pt x="2220531" y="447751"/>
                </a:lnTo>
                <a:lnTo>
                  <a:pt x="2220531" y="0"/>
                </a:lnTo>
                <a:lnTo>
                  <a:pt x="0" y="0"/>
                </a:lnTo>
                <a:lnTo>
                  <a:pt x="0" y="447751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8124317" y="6831633"/>
            <a:ext cx="356234" cy="448309"/>
          </a:xfrm>
          <a:custGeom>
            <a:avLst/>
            <a:gdLst/>
            <a:ahLst/>
            <a:cxnLst/>
            <a:rect l="l" t="t" r="r" b="b"/>
            <a:pathLst>
              <a:path w="356234" h="448309" extrusionOk="0">
                <a:moveTo>
                  <a:pt x="356031" y="0"/>
                </a:moveTo>
                <a:lnTo>
                  <a:pt x="0" y="447751"/>
                </a:lnTo>
                <a:lnTo>
                  <a:pt x="356031" y="447751"/>
                </a:lnTo>
                <a:lnTo>
                  <a:pt x="356031" y="0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-1" y="0"/>
            <a:ext cx="10688955" cy="7562850"/>
          </a:xfrm>
          <a:custGeom>
            <a:avLst/>
            <a:gdLst/>
            <a:ahLst/>
            <a:cxnLst/>
            <a:rect l="l" t="t" r="r" b="b"/>
            <a:pathLst>
              <a:path w="10688955" h="7562850" extrusionOk="0">
                <a:moveTo>
                  <a:pt x="0" y="0"/>
                </a:moveTo>
                <a:lnTo>
                  <a:pt x="10688606" y="0"/>
                </a:lnTo>
                <a:lnTo>
                  <a:pt x="10688606" y="7562854"/>
                </a:lnTo>
                <a:lnTo>
                  <a:pt x="0" y="756285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285D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/>
          </p:nvPr>
        </p:nvSpPr>
        <p:spPr>
          <a:xfrm>
            <a:off x="2610334" y="3192075"/>
            <a:ext cx="5991762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You！</a:t>
            </a:r>
            <a:endParaRPr sz="75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2036826" y="7135876"/>
            <a:ext cx="9360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53bc6fd82_0_23"/>
          <p:cNvSpPr txBox="1">
            <a:spLocks noGrp="1"/>
          </p:cNvSpPr>
          <p:nvPr>
            <p:ph type="title"/>
          </p:nvPr>
        </p:nvSpPr>
        <p:spPr>
          <a:xfrm>
            <a:off x="95950" y="870425"/>
            <a:ext cx="8235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rgbClr val="FFFFFF"/>
                </a:solidFill>
              </a:rPr>
              <a:t>Three Possible Routes of COVID-19 Transmission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3" name="Google Shape;93;gc53bc6fd82_0_23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c53bc6fd82_0_23"/>
          <p:cNvSpPr txBox="1"/>
          <p:nvPr/>
        </p:nvSpPr>
        <p:spPr>
          <a:xfrm>
            <a:off x="2412400" y="2943575"/>
            <a:ext cx="63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c53bc6fd82_0_23"/>
          <p:cNvSpPr txBox="1"/>
          <p:nvPr/>
        </p:nvSpPr>
        <p:spPr>
          <a:xfrm>
            <a:off x="217725" y="1518800"/>
            <a:ext cx="724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c53bc6fd82_0_23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gc53bc6fd82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526" y="2011400"/>
            <a:ext cx="7056336" cy="46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c53bc6fd82_0_23"/>
          <p:cNvSpPr txBox="1"/>
          <p:nvPr/>
        </p:nvSpPr>
        <p:spPr>
          <a:xfrm>
            <a:off x="0" y="7132600"/>
            <a:ext cx="953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WHO. </a:t>
            </a:r>
            <a:r>
              <a:rPr lang="en-US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 of SARS-CoV-2: implications for infection prevention precautions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[2] Tellier et al. </a:t>
            </a:r>
            <a:r>
              <a:rPr lang="en-US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BMC Infect. Dis.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2019, 19(1): 101.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acfeb373_0_7"/>
          <p:cNvSpPr txBox="1">
            <a:spLocks noGrp="1"/>
          </p:cNvSpPr>
          <p:nvPr>
            <p:ph type="title"/>
          </p:nvPr>
        </p:nvSpPr>
        <p:spPr>
          <a:xfrm>
            <a:off x="350477" y="792975"/>
            <a:ext cx="6975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F3F3"/>
                </a:solidFill>
              </a:rPr>
              <a:t>Project Background</a:t>
            </a:r>
            <a:endParaRPr sz="4000"/>
          </a:p>
        </p:txBody>
      </p:sp>
      <p:sp>
        <p:nvSpPr>
          <p:cNvPr id="104" name="Google Shape;104;gc3acfeb373_0_7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c3acfeb373_0_7"/>
          <p:cNvSpPr txBox="1"/>
          <p:nvPr/>
        </p:nvSpPr>
        <p:spPr>
          <a:xfrm>
            <a:off x="2412400" y="2943575"/>
            <a:ext cx="63741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c3acfeb373_0_7"/>
          <p:cNvSpPr txBox="1"/>
          <p:nvPr/>
        </p:nvSpPr>
        <p:spPr>
          <a:xfrm>
            <a:off x="518950" y="2630200"/>
            <a:ext cx="5835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Assess Covid-19 infection risk in aircraft cabins and propose possible measures and modifications that can be implemented to improve the safety of air travel under the pandemic of COVID-19</a:t>
            </a:r>
            <a:endParaRPr sz="2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gc3acfeb37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125" y="2611775"/>
            <a:ext cx="3127500" cy="23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c3acfeb373_0_7"/>
          <p:cNvSpPr txBox="1"/>
          <p:nvPr/>
        </p:nvSpPr>
        <p:spPr>
          <a:xfrm>
            <a:off x="7426075" y="495740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© A3pfamily, Shutterstock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4102689df_0_9"/>
          <p:cNvSpPr txBox="1">
            <a:spLocks noGrp="1"/>
          </p:cNvSpPr>
          <p:nvPr>
            <p:ph type="title"/>
          </p:nvPr>
        </p:nvSpPr>
        <p:spPr>
          <a:xfrm>
            <a:off x="350477" y="792975"/>
            <a:ext cx="6975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F3F3"/>
                </a:solidFill>
              </a:rPr>
              <a:t>Past Approaches</a:t>
            </a:r>
            <a:endParaRPr sz="4000"/>
          </a:p>
        </p:txBody>
      </p:sp>
      <p:sp>
        <p:nvSpPr>
          <p:cNvPr id="115" name="Google Shape;115;gc4102689df_0_9"/>
          <p:cNvSpPr txBox="1"/>
          <p:nvPr/>
        </p:nvSpPr>
        <p:spPr>
          <a:xfrm>
            <a:off x="464775" y="2280800"/>
            <a:ext cx="79650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transmission in the cabin is a new problem, existing risk model cannot be directly applied</a:t>
            </a:r>
            <a:endParaRPr sz="2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Past research overly simplified the field inside the aircraft to be uniform 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❑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Consequence: It is not possible to distinguish the infection risk between different locations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solution: Treat it as a non-uniform field and propose a new and integrated simulation model  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7;p2">
            <a:extLst>
              <a:ext uri="{FF2B5EF4-FFF2-40B4-BE49-F238E27FC236}">
                <a16:creationId xmlns:a16="http://schemas.microsoft.com/office/drawing/2014/main" id="{CF578EFE-8BBD-C142-A0FB-8E049C25AD9F}"/>
              </a:ext>
            </a:extLst>
          </p:cNvPr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53bc6fd82_0_4"/>
          <p:cNvSpPr txBox="1">
            <a:spLocks noGrp="1"/>
          </p:cNvSpPr>
          <p:nvPr>
            <p:ph type="title"/>
          </p:nvPr>
        </p:nvSpPr>
        <p:spPr>
          <a:xfrm>
            <a:off x="350477" y="792975"/>
            <a:ext cx="6975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F3F3"/>
                </a:solidFill>
              </a:rPr>
              <a:t>Major Tasks</a:t>
            </a:r>
            <a:endParaRPr sz="4000"/>
          </a:p>
        </p:txBody>
      </p:sp>
      <p:sp>
        <p:nvSpPr>
          <p:cNvPr id="121" name="Google Shape;121;gc53bc6fd82_0_4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c53bc6fd82_0_4"/>
          <p:cNvSpPr txBox="1"/>
          <p:nvPr/>
        </p:nvSpPr>
        <p:spPr>
          <a:xfrm>
            <a:off x="2412400" y="2943575"/>
            <a:ext cx="63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c53bc6fd82_0_4"/>
          <p:cNvSpPr txBox="1"/>
          <p:nvPr/>
        </p:nvSpPr>
        <p:spPr>
          <a:xfrm>
            <a:off x="474300" y="2278500"/>
            <a:ext cx="8079300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❑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Task 1: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Develop a model and acc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urately simulate the 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non-uniform airflow field and the pollutant concentration field 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inside the aircraft cabin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2: Define and calculate the local 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dilution ratio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concentration field obtained in Task 1.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❑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3: Analyze and quantitatively evaluate the risk factors of possible transmitting Covid-19 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different scenarios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aircraft cabin. Then provide suggestions on lowering the infection risk in the cabin.</a:t>
            </a: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c53bc6fd82_0_4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c53bc6fd8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2158900"/>
            <a:ext cx="5169550" cy="34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c53bc6fd82_0_66"/>
          <p:cNvSpPr txBox="1">
            <a:spLocks noGrp="1"/>
          </p:cNvSpPr>
          <p:nvPr>
            <p:ph type="title"/>
          </p:nvPr>
        </p:nvSpPr>
        <p:spPr>
          <a:xfrm>
            <a:off x="202999" y="876300"/>
            <a:ext cx="85023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Task 1: 7-row “Standard Case”-Geometry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31" name="Google Shape;131;gc53bc6fd82_0_66"/>
          <p:cNvSpPr txBox="1"/>
          <p:nvPr/>
        </p:nvSpPr>
        <p:spPr>
          <a:xfrm>
            <a:off x="10426420" y="6907783"/>
            <a:ext cx="1149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c53bc6fd82_0_66"/>
          <p:cNvSpPr txBox="1"/>
          <p:nvPr/>
        </p:nvSpPr>
        <p:spPr>
          <a:xfrm>
            <a:off x="7426075" y="4379550"/>
            <a:ext cx="224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c53bc6fd82_0_66"/>
          <p:cNvSpPr txBox="1"/>
          <p:nvPr/>
        </p:nvSpPr>
        <p:spPr>
          <a:xfrm>
            <a:off x="6154700" y="3318800"/>
            <a:ext cx="4271700" cy="18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7-row section as “Standard case”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Geometric model: Based on B737 series (3-3 cabin)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  Number of rows: 7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❏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  Number of seats: 42 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gc53bc6fd82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3219" y="1940299"/>
            <a:ext cx="2992156" cy="137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c53bc6fd82_0_66"/>
          <p:cNvCxnSpPr>
            <a:stCxn id="136" idx="3"/>
          </p:cNvCxnSpPr>
          <p:nvPr/>
        </p:nvCxnSpPr>
        <p:spPr>
          <a:xfrm rot="10800000" flipH="1">
            <a:off x="4204125" y="2998925"/>
            <a:ext cx="2369100" cy="48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6" name="Google Shape;136;gc53bc6fd82_0_66"/>
          <p:cNvSpPr/>
          <p:nvPr/>
        </p:nvSpPr>
        <p:spPr>
          <a:xfrm>
            <a:off x="3295125" y="3113825"/>
            <a:ext cx="909000" cy="745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c53bc6fd82_0_66"/>
          <p:cNvSpPr txBox="1"/>
          <p:nvPr/>
        </p:nvSpPr>
        <p:spPr>
          <a:xfrm>
            <a:off x="2214025" y="5622550"/>
            <a:ext cx="15570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Times New Roman"/>
                <a:ea typeface="Times New Roman"/>
                <a:cs typeface="Times New Roman"/>
                <a:sym typeface="Times New Roman"/>
              </a:rPr>
              <a:t>© 1995 - 2020 Boeing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c552ac0118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125" y="4553025"/>
            <a:ext cx="3744599" cy="18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c552ac0118_0_42"/>
          <p:cNvSpPr txBox="1">
            <a:spLocks noGrp="1"/>
          </p:cNvSpPr>
          <p:nvPr>
            <p:ph type="title"/>
          </p:nvPr>
        </p:nvSpPr>
        <p:spPr>
          <a:xfrm>
            <a:off x="147674" y="953750"/>
            <a:ext cx="8502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</a:rPr>
              <a:t>Task 1: 7-row “Standard Case”-Boundary Conditions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168" name="Google Shape;168;gc552ac0118_0_42"/>
          <p:cNvPicPr preferRelativeResize="0"/>
          <p:nvPr/>
        </p:nvPicPr>
        <p:blipFill rotWithShape="1">
          <a:blip r:embed="rId4">
            <a:alphaModFix/>
          </a:blip>
          <a:srcRect l="55947" t="11917"/>
          <a:stretch/>
        </p:blipFill>
        <p:spPr>
          <a:xfrm>
            <a:off x="7038150" y="1783551"/>
            <a:ext cx="3104899" cy="24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c552ac0118_0_42"/>
          <p:cNvSpPr txBox="1"/>
          <p:nvPr/>
        </p:nvSpPr>
        <p:spPr>
          <a:xfrm>
            <a:off x="353650" y="2060200"/>
            <a:ext cx="5378700" cy="4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ventilation rate：0.35 kg/s ( 0.5 kg/min/p, outside+recircu.)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Air inlet: 19℃ (66.2 ℉)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Breath: 33℃ (91.4 ℉),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0.3 m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/h  (8.677E-05  kg/s)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Floor: 25 ℃ (77 ℉)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Sidewalls and ceiling: 24 ℃ ℃ (75.2 ℉) </a:t>
            </a:r>
            <a:r>
              <a:rPr lang="en-US" sz="1800" baseline="30000">
                <a:latin typeface="Times New Roman"/>
                <a:ea typeface="Times New Roman"/>
                <a:cs typeface="Times New Roman"/>
                <a:sym typeface="Times New Roman"/>
              </a:rPr>
              <a:t>[11]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Passenger surface: 31 ℃ (87.8 ℉)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Pressure: 0.85 atm (4600 ft) with the air density 1.04kg/m</a:t>
            </a:r>
            <a:r>
              <a:rPr lang="en-US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aseline="30000">
                <a:latin typeface="Times New Roman"/>
                <a:ea typeface="Times New Roman"/>
                <a:cs typeface="Times New Roman"/>
                <a:sym typeface="Times New Roman"/>
              </a:rPr>
              <a:t>[12][13]</a:t>
            </a:r>
            <a:endParaRPr sz="1800"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Breath zone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Grid: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Totally 9 million grids for  7-row mockup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gc552ac0118_0_42"/>
          <p:cNvPicPr preferRelativeResize="0"/>
          <p:nvPr/>
        </p:nvPicPr>
        <p:blipFill rotWithShape="1">
          <a:blip r:embed="rId5">
            <a:alphaModFix/>
          </a:blip>
          <a:srcRect t="11015" b="13739"/>
          <a:stretch/>
        </p:blipFill>
        <p:spPr>
          <a:xfrm>
            <a:off x="7244775" y="4553025"/>
            <a:ext cx="1405200" cy="2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552ac0118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125" y="5075400"/>
            <a:ext cx="774625" cy="3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552ac0118_0_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4775" y="5676800"/>
            <a:ext cx="633175" cy="3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552ac0118_0_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4550" y="5288050"/>
            <a:ext cx="685423" cy="34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gc552ac0118_0_42"/>
          <p:cNvCxnSpPr/>
          <p:nvPr/>
        </p:nvCxnSpPr>
        <p:spPr>
          <a:xfrm>
            <a:off x="7296150" y="4933950"/>
            <a:ext cx="276300" cy="3144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5" name="Google Shape;175;gc552ac0118_0_42"/>
          <p:cNvCxnSpPr/>
          <p:nvPr/>
        </p:nvCxnSpPr>
        <p:spPr>
          <a:xfrm rot="10800000" flipH="1">
            <a:off x="7553388" y="5238738"/>
            <a:ext cx="485700" cy="2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6" name="Google Shape;176;gc552ac0118_0_42"/>
          <p:cNvCxnSpPr/>
          <p:nvPr/>
        </p:nvCxnSpPr>
        <p:spPr>
          <a:xfrm flipH="1">
            <a:off x="7353163" y="5234000"/>
            <a:ext cx="200100" cy="3666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7" name="Google Shape;177;gc552ac0118_0_42"/>
          <p:cNvCxnSpPr/>
          <p:nvPr/>
        </p:nvCxnSpPr>
        <p:spPr>
          <a:xfrm rot="10800000" flipH="1">
            <a:off x="2124075" y="5581875"/>
            <a:ext cx="5143800" cy="23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" name="Google Shape;67;p2">
            <a:extLst>
              <a:ext uri="{FF2B5EF4-FFF2-40B4-BE49-F238E27FC236}">
                <a16:creationId xmlns:a16="http://schemas.microsoft.com/office/drawing/2014/main" id="{15541CBC-9164-8349-B446-6CBEF1CF3C6A}"/>
              </a:ext>
            </a:extLst>
          </p:cNvPr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6B4368-4F56-8942-9258-425E4B4F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9" y="2293598"/>
            <a:ext cx="5356110" cy="3787249"/>
          </a:xfrm>
          <a:prstGeom prst="rect">
            <a:avLst/>
          </a:prstGeom>
        </p:spPr>
      </p:pic>
      <p:sp>
        <p:nvSpPr>
          <p:cNvPr id="205" name="Google Shape;205;gc5824ab7bd_0_28"/>
          <p:cNvSpPr txBox="1">
            <a:spLocks noGrp="1"/>
          </p:cNvSpPr>
          <p:nvPr>
            <p:ph type="title"/>
          </p:nvPr>
        </p:nvSpPr>
        <p:spPr>
          <a:xfrm>
            <a:off x="202999" y="876300"/>
            <a:ext cx="8502300" cy="6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Task 1: Validation of the Airflow Model</a:t>
            </a:r>
            <a:endParaRPr sz="3300" dirty="0"/>
          </a:p>
        </p:txBody>
      </p:sp>
      <p:pic>
        <p:nvPicPr>
          <p:cNvPr id="206" name="Google Shape;206;gc5824ab7bd_0_28"/>
          <p:cNvPicPr preferRelativeResize="0"/>
          <p:nvPr/>
        </p:nvPicPr>
        <p:blipFill rotWithShape="1">
          <a:blip r:embed="rId4">
            <a:alphaModFix/>
          </a:blip>
          <a:srcRect l="3605" t="6173"/>
          <a:stretch/>
        </p:blipFill>
        <p:spPr>
          <a:xfrm>
            <a:off x="5559109" y="2293598"/>
            <a:ext cx="4854674" cy="378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c5824ab7bd_0_28"/>
          <p:cNvSpPr txBox="1"/>
          <p:nvPr/>
        </p:nvSpPr>
        <p:spPr>
          <a:xfrm>
            <a:off x="1722550" y="6285550"/>
            <a:ext cx="755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Airflow fields in the cross section across the fourth row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67;p2">
            <a:extLst>
              <a:ext uri="{FF2B5EF4-FFF2-40B4-BE49-F238E27FC236}">
                <a16:creationId xmlns:a16="http://schemas.microsoft.com/office/drawing/2014/main" id="{3EEB7101-A8C1-2E48-8960-DF70FA191772}"/>
              </a:ext>
            </a:extLst>
          </p:cNvPr>
          <p:cNvSpPr txBox="1"/>
          <p:nvPr/>
        </p:nvSpPr>
        <p:spPr>
          <a:xfrm>
            <a:off x="10426420" y="6907783"/>
            <a:ext cx="114935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1419</Words>
  <Application>Microsoft Macintosh PowerPoint</Application>
  <PresentationFormat>自定义</PresentationFormat>
  <Paragraphs>154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Noto Sans Symbols</vt:lpstr>
      <vt:lpstr>Arial</vt:lpstr>
      <vt:lpstr>Calibri</vt:lpstr>
      <vt:lpstr>Times New Roman</vt:lpstr>
      <vt:lpstr>Office Theme</vt:lpstr>
      <vt:lpstr>Modeling COVID-19 transmission in aircraft cabin by integrating particle dynamics,    dilution effect, and risk assessment </vt:lpstr>
      <vt:lpstr>Background Information</vt:lpstr>
      <vt:lpstr>Three Possible Routes of COVID-19 Transmission</vt:lpstr>
      <vt:lpstr>Project Background</vt:lpstr>
      <vt:lpstr>Past Approaches</vt:lpstr>
      <vt:lpstr>Major Tasks</vt:lpstr>
      <vt:lpstr>Task 1: 7-row “Standard Case”-Geometry</vt:lpstr>
      <vt:lpstr>Task 1: 7-row “Standard Case”-Boundary Conditions</vt:lpstr>
      <vt:lpstr>Task 1: Validation of the Airflow Model</vt:lpstr>
      <vt:lpstr>Task 2: Classical Probability Model of Aerosol Transmission -Wells-Riley Equation</vt:lpstr>
      <vt:lpstr>Task 2: Limitation of Wells-Riley Equation</vt:lpstr>
      <vt:lpstr>Task 2: Introduction of the Dilution Ratio</vt:lpstr>
      <vt:lpstr>Task 2: Benefits of Dilution Ratio</vt:lpstr>
      <vt:lpstr>Task 2: Advanced Risk Model</vt:lpstr>
      <vt:lpstr>PowerPoint 演示文稿</vt:lpstr>
      <vt:lpstr>PowerPoint 演示文稿</vt:lpstr>
      <vt:lpstr>Task 3: Scenario Studies—Different Types of Mask</vt:lpstr>
      <vt:lpstr>Task 3: Scenario Studies—Temporary Improvement Measures</vt:lpstr>
      <vt:lpstr>PowerPoint 演示文稿</vt:lpstr>
      <vt:lpstr>Effect of vacating seats (2h, q = 20 quanta/h, flow rate = 0.5 kg/min/seat, all with surgical masks) </vt:lpstr>
      <vt:lpstr>PowerPoint 演示文稿</vt:lpstr>
      <vt:lpstr>Acknowledgement</vt:lpstr>
      <vt:lpstr>Thank You！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COVID-19 transmission in aircraft cabin by integrating particle dynamics,    dilution effect, and risk assessment </dc:title>
  <cp:lastModifiedBy>Microsoft Office User</cp:lastModifiedBy>
  <cp:revision>10</cp:revision>
  <dcterms:created xsi:type="dcterms:W3CDTF">2021-03-02T07:17:47Z</dcterms:created>
  <dcterms:modified xsi:type="dcterms:W3CDTF">2021-03-08T22:24:56Z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LastSaved">
    <vt:filetime>2021-03-02T00:00:00Z</vt:filetime>
  </property>
</Properties>
</file>