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Comic Sans MS" panose="030F0702030302020204" pitchFamily="66" charset="0"/>
      <p:regular r:id="rId19"/>
      <p:bold r:id="rId20"/>
      <p:italic r:id="rId21"/>
      <p:boldItalic r:id="rId22"/>
    </p:embeddedFont>
    <p:embeddedFont>
      <p:font typeface="Lato" panose="020B0604020202020204" charset="0"/>
      <p:regular r:id="rId23"/>
      <p:bold r:id="rId24"/>
      <p:italic r:id="rId25"/>
      <p:boldItalic r:id="rId26"/>
    </p:embeddedFont>
    <p:embeddedFont>
      <p:font typeface="Playfair Display" panose="020B060402020202020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BA3EECF-445F-41A7-B889-1113E302A888}">
  <a:tblStyle styleId="{0BA3EECF-445F-41A7-B889-1113E302A888}"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9" d="100"/>
          <a:sy n="139" d="100"/>
        </p:scale>
        <p:origin x="750"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bd2e95d7c5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bd2e95d7c5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bd2e95d7c5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bd2e95d7c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bd2e95d7c5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bd2e95d7c5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bd37350e3b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bd37350e3b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bd37350e3b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bd37350e3b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bd37350e3b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bd37350e3b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be5f6e0369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be5f6e0369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bbc47e74e8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bbc47e74e8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bd2e95d7c5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bd2e95d7c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bd2e95d7c5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bd2e95d7c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c03a56c13c_2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c03a56c13c_2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bd2e95d7c5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bd2e95d7c5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bd2e95d7c5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bd2e95d7c5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bd2e95d7c5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bd2e95d7c5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bd2e95d7c5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bd2e95d7c5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992950" y="992700"/>
            <a:ext cx="3158100" cy="3158100"/>
          </a:xfrm>
          <a:prstGeom prst="rect">
            <a:avLst/>
          </a:prstGeom>
          <a:noFill/>
          <a:ln w="28575"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a:endParaRPr/>
          </a:p>
        </p:txBody>
      </p:sp>
      <p:sp>
        <p:nvSpPr>
          <p:cNvPr id="13" name="Google Shape;13;p2"/>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14" name="Google Shape;14;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1233100"/>
            <a:ext cx="8520600" cy="1610100"/>
          </a:xfrm>
          <a:prstGeom prst="rect">
            <a:avLst/>
          </a:prstGeom>
        </p:spPr>
        <p:txBody>
          <a:bodyPr spcFirstLastPara="1" wrap="square" lIns="91425" tIns="91425" rIns="91425" bIns="91425" anchor="b" anchorCtr="0">
            <a:norm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a:spLocks noGrp="1"/>
          </p:cNvSpPr>
          <p:nvPr>
            <p:ph type="body" idx="1"/>
          </p:nvPr>
        </p:nvSpPr>
        <p:spPr>
          <a:xfrm>
            <a:off x="311700" y="29194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17" name="Google Shape;17;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91378"/>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37" name="Google Shape;37;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1" name="Google Shape;41;p9"/>
          <p:cNvSpPr txBox="1">
            <a:spLocks noGrp="1"/>
          </p:cNvSpPr>
          <p:nvPr>
            <p:ph type="title"/>
          </p:nvPr>
        </p:nvSpPr>
        <p:spPr>
          <a:xfrm>
            <a:off x="265500" y="1107950"/>
            <a:ext cx="4045200" cy="16836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coral">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3096300" y="2147475"/>
            <a:ext cx="2951400" cy="13572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latin typeface="Comic Sans MS"/>
                <a:ea typeface="Comic Sans MS"/>
                <a:cs typeface="Comic Sans MS"/>
                <a:sym typeface="Comic Sans MS"/>
              </a:rPr>
              <a:t>Electrify Your Electrolytes: The Effect Drinks Have on Your Electrolytes</a:t>
            </a:r>
            <a:endParaRPr>
              <a:latin typeface="Comic Sans MS"/>
              <a:ea typeface="Comic Sans MS"/>
              <a:cs typeface="Comic Sans MS"/>
              <a:sym typeface="Comic Sans MS"/>
            </a:endParaRPr>
          </a:p>
          <a:p>
            <a:pPr marL="0" lvl="0" indent="0" algn="ctr" rtl="0">
              <a:spcBef>
                <a:spcPts val="0"/>
              </a:spcBef>
              <a:spcAft>
                <a:spcPts val="0"/>
              </a:spcAft>
              <a:buNone/>
            </a:pPr>
            <a:endParaRPr>
              <a:latin typeface="Comic Sans MS"/>
              <a:ea typeface="Comic Sans MS"/>
              <a:cs typeface="Comic Sans MS"/>
              <a:sym typeface="Comic Sans MS"/>
            </a:endParaRPr>
          </a:p>
          <a:p>
            <a:pPr marL="0" lvl="0" indent="0" algn="ctr" rtl="0">
              <a:spcBef>
                <a:spcPts val="0"/>
              </a:spcBef>
              <a:spcAft>
                <a:spcPts val="0"/>
              </a:spcAft>
              <a:buNone/>
            </a:pPr>
            <a:endParaRPr>
              <a:latin typeface="Comic Sans MS"/>
              <a:ea typeface="Comic Sans MS"/>
              <a:cs typeface="Comic Sans MS"/>
              <a:sym typeface="Comic Sans MS"/>
            </a:endParaRPr>
          </a:p>
        </p:txBody>
      </p:sp>
      <p:sp>
        <p:nvSpPr>
          <p:cNvPr id="60" name="Google Shape;60;p13"/>
          <p:cNvSpPr txBox="1">
            <a:spLocks noGrp="1"/>
          </p:cNvSpPr>
          <p:nvPr>
            <p:ph type="subTitle" idx="1"/>
          </p:nvPr>
        </p:nvSpPr>
        <p:spPr>
          <a:xfrm>
            <a:off x="3096288" y="3504680"/>
            <a:ext cx="2951400" cy="7014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By: William Black</a:t>
            </a:r>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2"/>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latin typeface="Comic Sans MS"/>
              <a:ea typeface="Comic Sans MS"/>
              <a:cs typeface="Comic Sans MS"/>
              <a:sym typeface="Comic Sans MS"/>
            </a:endParaRPr>
          </a:p>
          <a:p>
            <a:pPr marL="0" lvl="0" indent="0" algn="l" rtl="0">
              <a:spcBef>
                <a:spcPts val="0"/>
              </a:spcBef>
              <a:spcAft>
                <a:spcPts val="0"/>
              </a:spcAft>
              <a:buNone/>
            </a:pPr>
            <a:endParaRPr>
              <a:latin typeface="Comic Sans MS"/>
              <a:ea typeface="Comic Sans MS"/>
              <a:cs typeface="Comic Sans MS"/>
              <a:sym typeface="Comic Sans MS"/>
            </a:endParaRPr>
          </a:p>
          <a:p>
            <a:pPr marL="0" lvl="0" indent="0" algn="l" rtl="0">
              <a:spcBef>
                <a:spcPts val="0"/>
              </a:spcBef>
              <a:spcAft>
                <a:spcPts val="0"/>
              </a:spcAft>
              <a:buNone/>
            </a:pPr>
            <a:endParaRPr>
              <a:latin typeface="Comic Sans MS"/>
              <a:ea typeface="Comic Sans MS"/>
              <a:cs typeface="Comic Sans MS"/>
              <a:sym typeface="Comic Sans MS"/>
            </a:endParaRPr>
          </a:p>
        </p:txBody>
      </p:sp>
      <p:pic>
        <p:nvPicPr>
          <p:cNvPr id="113" name="Google Shape;113;p22" title="Chart"/>
          <p:cNvPicPr preferRelativeResize="0"/>
          <p:nvPr/>
        </p:nvPicPr>
        <p:blipFill>
          <a:blip r:embed="rId3">
            <a:alphaModFix/>
          </a:blip>
          <a:stretch>
            <a:fillRect/>
          </a:stretch>
        </p:blipFill>
        <p:spPr>
          <a:xfrm>
            <a:off x="1143000" y="391338"/>
            <a:ext cx="6858000" cy="42386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dir="r"/>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3"/>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latin typeface="Comic Sans MS"/>
              <a:ea typeface="Comic Sans MS"/>
              <a:cs typeface="Comic Sans MS"/>
              <a:sym typeface="Comic Sans MS"/>
            </a:endParaRPr>
          </a:p>
          <a:p>
            <a:pPr marL="0" lvl="0" indent="0" algn="l" rtl="0">
              <a:spcBef>
                <a:spcPts val="0"/>
              </a:spcBef>
              <a:spcAft>
                <a:spcPts val="0"/>
              </a:spcAft>
              <a:buNone/>
            </a:pPr>
            <a:endParaRPr>
              <a:latin typeface="Comic Sans MS"/>
              <a:ea typeface="Comic Sans MS"/>
              <a:cs typeface="Comic Sans MS"/>
              <a:sym typeface="Comic Sans MS"/>
            </a:endParaRPr>
          </a:p>
          <a:p>
            <a:pPr marL="0" lvl="0" indent="0" algn="l" rtl="0">
              <a:spcBef>
                <a:spcPts val="0"/>
              </a:spcBef>
              <a:spcAft>
                <a:spcPts val="0"/>
              </a:spcAft>
              <a:buNone/>
            </a:pPr>
            <a:endParaRPr>
              <a:latin typeface="Comic Sans MS"/>
              <a:ea typeface="Comic Sans MS"/>
              <a:cs typeface="Comic Sans MS"/>
              <a:sym typeface="Comic Sans MS"/>
            </a:endParaRPr>
          </a:p>
        </p:txBody>
      </p:sp>
      <p:pic>
        <p:nvPicPr>
          <p:cNvPr id="119" name="Google Shape;119;p23" title="Chart"/>
          <p:cNvPicPr preferRelativeResize="0"/>
          <p:nvPr/>
        </p:nvPicPr>
        <p:blipFill>
          <a:blip r:embed="rId3">
            <a:alphaModFix/>
          </a:blip>
          <a:stretch>
            <a:fillRect/>
          </a:stretch>
        </p:blipFill>
        <p:spPr>
          <a:xfrm>
            <a:off x="1143000" y="452438"/>
            <a:ext cx="6858000" cy="42386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ANALYSIS:</a:t>
            </a:r>
            <a:endParaRPr/>
          </a:p>
          <a:p>
            <a:pPr marL="0" lvl="0" indent="0" algn="l" rtl="0">
              <a:spcBef>
                <a:spcPts val="0"/>
              </a:spcBef>
              <a:spcAft>
                <a:spcPts val="0"/>
              </a:spcAft>
              <a:buNone/>
            </a:pPr>
            <a:endParaRPr/>
          </a:p>
        </p:txBody>
      </p:sp>
      <p:sp>
        <p:nvSpPr>
          <p:cNvPr id="125" name="Google Shape;125;p24"/>
          <p:cNvSpPr txBox="1"/>
          <p:nvPr/>
        </p:nvSpPr>
        <p:spPr>
          <a:xfrm>
            <a:off x="0" y="845675"/>
            <a:ext cx="9144000" cy="4279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Lato"/>
                <a:ea typeface="Lato"/>
                <a:cs typeface="Lato"/>
                <a:sym typeface="Lato"/>
              </a:rPr>
              <a:t>We measured using microamps which are a millionth of an ampere. Ampere is the basic unit for measuring electrical current. Based on my results, I found out the 1% milk has the most electrolytes. For trial 1, the milk measured 42.1 microamp. For trail 2 and 3 the microamp was 66.5 and 44.7. This made the average 51.1 microamp. For the orange juice, trial 1 measured 55.3 microamp. For trail 2 and 3 the microamp was 42.6 and 35.2. This made the average 44.4 microamp. For the powerade ultra, trial 1 measured 44.7 microamp. For trail 2 and 3 the microamp was 37 and 39.6. This made the average 40.4 microamp. For gatorade 2, trial 1 measured 29.3 microamp. For trail 2 and 3 the microamp was 24.3 and 27.6. This made the average 27 microamp. For gatorade, trial 1 measured 22.2 microamp. For trail 2 and 3 the microamp was 24 and 25.1. This made the average 23.8 microamp, and for water, trial 1 measured 1.1 microamp. For trail 2 and 3 the microamp was 0.9 and 0.8. This made the average 0.9 microamp.</a:t>
            </a:r>
            <a:endParaRPr>
              <a:latin typeface="Lato"/>
              <a:ea typeface="Lato"/>
              <a:cs typeface="Lato"/>
              <a:sym typeface="Lato"/>
            </a:endParaRPr>
          </a:p>
          <a:p>
            <a:pPr marL="0" lvl="0" indent="0" algn="l" rtl="0">
              <a:spcBef>
                <a:spcPts val="0"/>
              </a:spcBef>
              <a:spcAft>
                <a:spcPts val="0"/>
              </a:spcAft>
              <a:buNone/>
            </a:pPr>
            <a:r>
              <a:rPr lang="en">
                <a:latin typeface="Lato"/>
                <a:ea typeface="Lato"/>
                <a:cs typeface="Lato"/>
                <a:sym typeface="Lato"/>
              </a:rPr>
              <a:t>I realized that the drinks with less sugar and low fat had the most electrolytes (except for water). After I analyzed my results, I realized water would not have a high amount of electrolytes since water is used more to rehydrate and does not contain added minerals or vitamins. Milk and orange juice contains several minerals and vitamins that the body needs. Both are natural sources of electrolytes since they don’t contain added sugar. Sports drinks tend to be very popular because they are easier to carry, sold in small packages and don't  require refrigeration. In addition, sports players promote the sports drinks industry.</a:t>
            </a:r>
            <a:endParaRPr>
              <a:latin typeface="Lato"/>
              <a:ea typeface="Lato"/>
              <a:cs typeface="Lato"/>
              <a:sym typeface="Lato"/>
            </a:endParaRPr>
          </a:p>
          <a:p>
            <a:pPr marL="0" lvl="0" indent="0" algn="l" rtl="0">
              <a:spcBef>
                <a:spcPts val="0"/>
              </a:spcBef>
              <a:spcAft>
                <a:spcPts val="0"/>
              </a:spcAft>
              <a:buNone/>
            </a:pPr>
            <a:r>
              <a:rPr lang="en">
                <a:latin typeface="Lato"/>
                <a:ea typeface="Lato"/>
                <a:cs typeface="Lato"/>
                <a:sym typeface="Lato"/>
              </a:rPr>
              <a:t>A possible source of error is that when I started getting further in the experiment the copper wire connected to the black wire started to turn green but the copper wire that connects to the battery stayed the same color. This could be a result of oxidation (when copper reacts to oxygen in the air [Statue of Liberty did the same thing]). </a:t>
            </a: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CONCLUSION:</a:t>
            </a:r>
            <a:endParaRPr/>
          </a:p>
          <a:p>
            <a:pPr marL="0" lvl="0" indent="0" algn="l" rtl="0">
              <a:spcBef>
                <a:spcPts val="0"/>
              </a:spcBef>
              <a:spcAft>
                <a:spcPts val="0"/>
              </a:spcAft>
              <a:buNone/>
            </a:pPr>
            <a:endParaRPr/>
          </a:p>
        </p:txBody>
      </p:sp>
      <p:sp>
        <p:nvSpPr>
          <p:cNvPr id="131" name="Google Shape;131;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a:solidFill>
                  <a:srgbClr val="000000"/>
                </a:solidFill>
              </a:rPr>
              <a:t>The purpose of this experiment was to find the drink that contained the highest amount of electrolytes. My results prove my hypothesis was correct; 1%  milk contained the highest amount of electrolytes with an  average of 51.1 microamp. Orange juice contained the second highest; average of 44.4 microamp. I think this is because they are natural and better for you. Milk and orange juice had no additional additives. The sports drinks have a long list of ingredients that are not from nature. In addition, the sport drinks all contain yellow 5 dye (since I did lemon-lime sport drinks). Other sources of natural electrolytes are in fruits and vegetables.</a:t>
            </a:r>
            <a:endParaRPr>
              <a:solidFill>
                <a:srgbClr val="000000"/>
              </a:solidFill>
            </a:endParaRPr>
          </a:p>
          <a:p>
            <a:pPr marL="0" lvl="0" indent="0" algn="l" rtl="0">
              <a:spcBef>
                <a:spcPts val="1200"/>
              </a:spcBef>
              <a:spcAft>
                <a:spcPts val="1200"/>
              </a:spcAft>
              <a:buNone/>
            </a:pPr>
            <a:r>
              <a:rPr lang="en">
                <a:solidFill>
                  <a:srgbClr val="000000"/>
                </a:solidFill>
              </a:rPr>
              <a:t>If I were to do this experiment again, I would test different types of milk; whole milk, 1%, 2%, and chocolate milk. I would also try and test different bands of orange juice and flavors of sports drinks.  </a:t>
            </a:r>
            <a:endParaRPr>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26"/>
          <p:cNvPicPr preferRelativeResize="0"/>
          <p:nvPr/>
        </p:nvPicPr>
        <p:blipFill>
          <a:blip r:embed="rId3">
            <a:alphaModFix/>
          </a:blip>
          <a:stretch>
            <a:fillRect/>
          </a:stretch>
        </p:blipFill>
        <p:spPr>
          <a:xfrm>
            <a:off x="0" y="0"/>
            <a:ext cx="3471901" cy="2603926"/>
          </a:xfrm>
          <a:prstGeom prst="rect">
            <a:avLst/>
          </a:prstGeom>
          <a:noFill/>
          <a:ln>
            <a:noFill/>
          </a:ln>
        </p:spPr>
      </p:pic>
      <p:pic>
        <p:nvPicPr>
          <p:cNvPr id="137" name="Google Shape;137;p26"/>
          <p:cNvPicPr preferRelativeResize="0"/>
          <p:nvPr/>
        </p:nvPicPr>
        <p:blipFill>
          <a:blip r:embed="rId4">
            <a:alphaModFix/>
          </a:blip>
          <a:stretch>
            <a:fillRect/>
          </a:stretch>
        </p:blipFill>
        <p:spPr>
          <a:xfrm>
            <a:off x="1860375" y="2571750"/>
            <a:ext cx="3425994" cy="2569500"/>
          </a:xfrm>
          <a:prstGeom prst="rect">
            <a:avLst/>
          </a:prstGeom>
          <a:noFill/>
          <a:ln>
            <a:noFill/>
          </a:ln>
        </p:spPr>
      </p:pic>
      <p:pic>
        <p:nvPicPr>
          <p:cNvPr id="138" name="Google Shape;138;p26"/>
          <p:cNvPicPr preferRelativeResize="0"/>
          <p:nvPr/>
        </p:nvPicPr>
        <p:blipFill>
          <a:blip r:embed="rId5">
            <a:alphaModFix/>
          </a:blip>
          <a:stretch>
            <a:fillRect/>
          </a:stretch>
        </p:blipFill>
        <p:spPr>
          <a:xfrm>
            <a:off x="5286374" y="0"/>
            <a:ext cx="3857610" cy="51435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27"/>
          <p:cNvPicPr preferRelativeResize="0"/>
          <p:nvPr/>
        </p:nvPicPr>
        <p:blipFill>
          <a:blip r:embed="rId3">
            <a:alphaModFix/>
          </a:blip>
          <a:stretch>
            <a:fillRect/>
          </a:stretch>
        </p:blipFill>
        <p:spPr>
          <a:xfrm>
            <a:off x="0" y="589363"/>
            <a:ext cx="5286374" cy="3964768"/>
          </a:xfrm>
          <a:prstGeom prst="rect">
            <a:avLst/>
          </a:prstGeom>
          <a:noFill/>
          <a:ln>
            <a:noFill/>
          </a:ln>
        </p:spPr>
      </p:pic>
      <p:pic>
        <p:nvPicPr>
          <p:cNvPr id="144" name="Google Shape;144;p27"/>
          <p:cNvPicPr preferRelativeResize="0"/>
          <p:nvPr/>
        </p:nvPicPr>
        <p:blipFill>
          <a:blip r:embed="rId4">
            <a:alphaModFix/>
          </a:blip>
          <a:stretch>
            <a:fillRect/>
          </a:stretch>
        </p:blipFill>
        <p:spPr>
          <a:xfrm>
            <a:off x="5286375" y="0"/>
            <a:ext cx="3857626" cy="51435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8"/>
          <p:cNvSpPr txBox="1">
            <a:spLocks noGrp="1"/>
          </p:cNvSpPr>
          <p:nvPr>
            <p:ph type="title"/>
          </p:nvPr>
        </p:nvSpPr>
        <p:spPr>
          <a:xfrm>
            <a:off x="36900" y="2154900"/>
            <a:ext cx="9107100" cy="833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Thank You!</a:t>
            </a:r>
            <a:endParaRPr/>
          </a:p>
        </p:txBody>
      </p:sp>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Comic Sans MS"/>
                <a:ea typeface="Comic Sans MS"/>
                <a:cs typeface="Comic Sans MS"/>
                <a:sym typeface="Comic Sans MS"/>
              </a:rPr>
              <a:t>BACKGROUND RESEARCH/PURPOSE:</a:t>
            </a:r>
            <a:endParaRPr>
              <a:latin typeface="Comic Sans MS"/>
              <a:ea typeface="Comic Sans MS"/>
              <a:cs typeface="Comic Sans MS"/>
              <a:sym typeface="Comic Sans MS"/>
            </a:endParaRPr>
          </a:p>
          <a:p>
            <a:pPr marL="0" lvl="0" indent="0" algn="l" rtl="0">
              <a:spcBef>
                <a:spcPts val="0"/>
              </a:spcBef>
              <a:spcAft>
                <a:spcPts val="0"/>
              </a:spcAft>
              <a:buNone/>
            </a:pPr>
            <a:endParaRPr>
              <a:latin typeface="Comic Sans MS"/>
              <a:ea typeface="Comic Sans MS"/>
              <a:cs typeface="Comic Sans MS"/>
              <a:sym typeface="Comic Sans MS"/>
            </a:endParaRPr>
          </a:p>
          <a:p>
            <a:pPr marL="0" lvl="0" indent="0" algn="l" rtl="0">
              <a:spcBef>
                <a:spcPts val="0"/>
              </a:spcBef>
              <a:spcAft>
                <a:spcPts val="0"/>
              </a:spcAft>
              <a:buNone/>
            </a:pPr>
            <a:endParaRPr>
              <a:latin typeface="Comic Sans MS"/>
              <a:ea typeface="Comic Sans MS"/>
              <a:cs typeface="Comic Sans MS"/>
              <a:sym typeface="Comic Sans MS"/>
            </a:endParaRPr>
          </a:p>
        </p:txBody>
      </p:sp>
      <p:sp>
        <p:nvSpPr>
          <p:cNvPr id="66" name="Google Shape;66;p14"/>
          <p:cNvSpPr txBox="1">
            <a:spLocks noGrp="1"/>
          </p:cNvSpPr>
          <p:nvPr>
            <p:ph type="body" idx="1"/>
          </p:nvPr>
        </p:nvSpPr>
        <p:spPr>
          <a:xfrm>
            <a:off x="311700" y="1172950"/>
            <a:ext cx="8520600" cy="3416400"/>
          </a:xfrm>
          <a:prstGeom prst="rect">
            <a:avLst/>
          </a:prstGeom>
        </p:spPr>
        <p:txBody>
          <a:bodyPr spcFirstLastPara="1" wrap="square" lIns="91425" tIns="91425" rIns="91425" bIns="91425" anchor="t" anchorCtr="0">
            <a:normAutofit fontScale="25000" lnSpcReduction="10000"/>
          </a:bodyPr>
          <a:lstStyle/>
          <a:p>
            <a:pPr marL="0" lvl="0" indent="0" algn="l" rtl="0">
              <a:spcBef>
                <a:spcPts val="0"/>
              </a:spcBef>
              <a:spcAft>
                <a:spcPts val="0"/>
              </a:spcAft>
              <a:buNone/>
            </a:pPr>
            <a:r>
              <a:rPr lang="en" sz="6600">
                <a:solidFill>
                  <a:srgbClr val="000000"/>
                </a:solidFill>
              </a:rPr>
              <a:t>When you workout, play a sport, sweat, or even get sick, the impact to your body is that electrolytes are lost. These electrolytes need to be replaced to keep your body healthy and keep our cells healthy. One major function they perform is to balance the water in and outside the cells. Another major function is to allow muscles to move.</a:t>
            </a:r>
            <a:endParaRPr sz="6600">
              <a:solidFill>
                <a:srgbClr val="000000"/>
              </a:solidFill>
            </a:endParaRPr>
          </a:p>
          <a:p>
            <a:pPr marL="0" lvl="0" indent="0" algn="l" rtl="0">
              <a:spcBef>
                <a:spcPts val="1200"/>
              </a:spcBef>
              <a:spcAft>
                <a:spcPts val="0"/>
              </a:spcAft>
              <a:buNone/>
            </a:pPr>
            <a:r>
              <a:rPr lang="en" sz="6600">
                <a:solidFill>
                  <a:srgbClr val="000000"/>
                </a:solidFill>
              </a:rPr>
              <a:t>Electrolytes have a major part in healthy cells. Electrolytes are chemical substances they break into ions in a solution, within our body, that conduct electricity or a spark. This electricity is what allows our muscles to move. Without electrolytes, your muscles wouldn't contract or allow you to move.  Sodium, potassium, chloride and magnesium are the most common examples of electrolytes. Electrolytes regulate nerve and muscle function, repair damaged tissue, and help to balance blood acidity as well as pressure. </a:t>
            </a:r>
            <a:endParaRPr sz="3400">
              <a:solidFill>
                <a:srgbClr val="000000"/>
              </a:solidFill>
            </a:endParaRPr>
          </a:p>
          <a:p>
            <a:pPr marL="0" lvl="0" indent="0" algn="l" rtl="0">
              <a:spcBef>
                <a:spcPts val="1200"/>
              </a:spcBef>
              <a:spcAft>
                <a:spcPts val="1200"/>
              </a:spcAft>
              <a:buNone/>
            </a:pPr>
            <a:endParaRPr sz="34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800">
        <p:push dir="r"/>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body" idx="1"/>
          </p:nvPr>
        </p:nvSpPr>
        <p:spPr>
          <a:xfrm>
            <a:off x="132800" y="439150"/>
            <a:ext cx="8520600" cy="34164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n" sz="6600">
                <a:solidFill>
                  <a:srgbClr val="000000"/>
                </a:solidFill>
              </a:rPr>
              <a:t>According to Amy Goodson, MS , the average intake that is recommended daily for a person in milligrams: Sodium-Less than 2300 mg, Potassium-3000 mg, Chloride-2300 mg, Magnesium-350 mg, and Phosphate-700 mg. Electrolytes can be found in food and drinks. Fruit and vegetables, such as beets, bananas, oranges,sweet potatoes and watermelon are high in electrolytes. Sports drinks are the most common electrolyte drinks. However, there are also juices, pedialyte and milk. </a:t>
            </a:r>
            <a:endParaRPr sz="6600">
              <a:solidFill>
                <a:srgbClr val="000000"/>
              </a:solidFill>
            </a:endParaRPr>
          </a:p>
          <a:p>
            <a:pPr marL="0" lvl="0" indent="0" algn="l" rtl="0">
              <a:spcBef>
                <a:spcPts val="1200"/>
              </a:spcBef>
              <a:spcAft>
                <a:spcPts val="1200"/>
              </a:spcAft>
              <a:buNone/>
            </a:pPr>
            <a:r>
              <a:rPr lang="en" sz="6600">
                <a:solidFill>
                  <a:srgbClr val="000000"/>
                </a:solidFill>
              </a:rPr>
              <a:t>With anything, your body can have an imbalance of electrolytes. (This is different from dehydration; lack of water in the body.) Too much or too little electrolytes can lead to serious health complications. Signs someone has an imbalance of electrolytes are, but not limited to, muscle spasm, twitching, irregular heartbeat, tiredness, muscle weakness, and seizure. It was reported that adults are more likely to suffer imbalance of electrolytes than children. Imbalances can be the result of exercise, heat, vomiting and/or diarrhea, diabetes, and a disease like kidney disease.    </a:t>
            </a:r>
            <a:endParaRPr sz="66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body" idx="1"/>
          </p:nvPr>
        </p:nvSpPr>
        <p:spPr>
          <a:xfrm>
            <a:off x="251050" y="576475"/>
            <a:ext cx="8520600" cy="34164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a:solidFill>
                  <a:srgbClr val="000000"/>
                </a:solidFill>
              </a:rPr>
              <a:t>Our experiment required a way to test the number of electrolytes in our sample liquid. We choose a digital multimeter in order to get accurate readings. Digital multimeters replaced needle-based analog meters due to their ability to measure with greater accuracy, reliability and increased impedance. Donald Macadie introduced its first digital multimeter in the early 1920’s. A digital multimeter is a test tool that is used to measure two or more electrical values principally voltage, current and resistance. It is a tool for technicians in the electrical industries. The digital multimeter measures the electrolytes in the liquid  because the electrolytes close the circuit, and sends a reading to the multimeter. The higher the reading the more electrolytes in the liquid.</a:t>
            </a:r>
            <a:endParaRPr>
              <a:solidFill>
                <a:srgbClr val="000000"/>
              </a:solidFill>
            </a:endParaRPr>
          </a:p>
          <a:p>
            <a:pPr marL="0" lvl="0" indent="0" algn="l" rtl="0">
              <a:spcBef>
                <a:spcPts val="1200"/>
              </a:spcBef>
              <a:spcAft>
                <a:spcPts val="1200"/>
              </a:spcAft>
              <a:buNone/>
            </a:pPr>
            <a:endParaRPr>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Hypothesis</a:t>
            </a:r>
            <a:endParaRPr/>
          </a:p>
        </p:txBody>
      </p:sp>
      <p:sp>
        <p:nvSpPr>
          <p:cNvPr id="82" name="Google Shape;82;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I think that the milk will provide the most electrolytes because it contains several vitamins.</a:t>
            </a:r>
            <a:endParaRP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TESTABLE QUESTION:</a:t>
            </a:r>
            <a:endParaRPr/>
          </a:p>
        </p:txBody>
      </p:sp>
      <p:sp>
        <p:nvSpPr>
          <p:cNvPr id="88" name="Google Shape;88;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000000"/>
                </a:solidFill>
              </a:rPr>
              <a:t>How does a specific drink affect the number of electrolytes your body takes in?</a:t>
            </a:r>
            <a:endParaRPr>
              <a:solidFill>
                <a:srgbClr val="000000"/>
              </a:solidFill>
            </a:endParaRPr>
          </a:p>
          <a:p>
            <a:pPr marL="0" lvl="0" indent="0" algn="l" rtl="0">
              <a:spcBef>
                <a:spcPts val="1200"/>
              </a:spcBef>
              <a:spcAft>
                <a:spcPts val="1200"/>
              </a:spcAft>
              <a:buNone/>
            </a:pPr>
            <a:endParaRPr>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109600" y="148825"/>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MATERIALS:</a:t>
            </a:r>
            <a:endParaRPr/>
          </a:p>
          <a:p>
            <a:pPr marL="0" lvl="0" indent="0" algn="l" rtl="0">
              <a:spcBef>
                <a:spcPts val="0"/>
              </a:spcBef>
              <a:spcAft>
                <a:spcPts val="0"/>
              </a:spcAft>
              <a:buNone/>
            </a:pPr>
            <a:endParaRPr/>
          </a:p>
        </p:txBody>
      </p:sp>
      <p:sp>
        <p:nvSpPr>
          <p:cNvPr id="94" name="Google Shape;94;p19"/>
          <p:cNvSpPr txBox="1">
            <a:spLocks noGrp="1"/>
          </p:cNvSpPr>
          <p:nvPr>
            <p:ph type="body" idx="1"/>
          </p:nvPr>
        </p:nvSpPr>
        <p:spPr>
          <a:xfrm>
            <a:off x="311700" y="623350"/>
            <a:ext cx="8520600" cy="46950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275"/>
              <a:buNone/>
            </a:pPr>
            <a:r>
              <a:rPr lang="en" sz="1550">
                <a:solidFill>
                  <a:srgbClr val="000000"/>
                </a:solidFill>
              </a:rPr>
              <a:t>The materials I used were:</a:t>
            </a:r>
            <a:endParaRPr sz="1550">
              <a:solidFill>
                <a:srgbClr val="000000"/>
              </a:solidFill>
            </a:endParaRPr>
          </a:p>
          <a:p>
            <a:pPr marL="0" lvl="0" indent="0" algn="l" rtl="0">
              <a:lnSpc>
                <a:spcPct val="95000"/>
              </a:lnSpc>
              <a:spcBef>
                <a:spcPts val="1200"/>
              </a:spcBef>
              <a:spcAft>
                <a:spcPts val="0"/>
              </a:spcAft>
              <a:buNone/>
            </a:pPr>
            <a:r>
              <a:rPr lang="en" sz="1550">
                <a:solidFill>
                  <a:srgbClr val="000000"/>
                </a:solidFill>
              </a:rPr>
              <a:t>Digital multimeter -which included the following: </a:t>
            </a:r>
            <a:endParaRPr sz="1550">
              <a:solidFill>
                <a:srgbClr val="000000"/>
              </a:solidFill>
            </a:endParaRPr>
          </a:p>
          <a:p>
            <a:pPr marL="457200" lvl="0" indent="-327025" algn="l" rtl="0">
              <a:lnSpc>
                <a:spcPct val="95000"/>
              </a:lnSpc>
              <a:spcBef>
                <a:spcPts val="1200"/>
              </a:spcBef>
              <a:spcAft>
                <a:spcPts val="0"/>
              </a:spcAft>
              <a:buClr>
                <a:srgbClr val="000000"/>
              </a:buClr>
              <a:buSzPts val="1550"/>
              <a:buChar char="●"/>
            </a:pPr>
            <a:r>
              <a:rPr lang="en" sz="1550">
                <a:solidFill>
                  <a:srgbClr val="000000"/>
                </a:solidFill>
              </a:rPr>
              <a:t>Black wire with one end as an Alligator clip</a:t>
            </a:r>
            <a:endParaRPr sz="1550">
              <a:solidFill>
                <a:srgbClr val="000000"/>
              </a:solidFill>
            </a:endParaRPr>
          </a:p>
          <a:p>
            <a:pPr marL="457200" lvl="0" indent="-327025" algn="l" rtl="0">
              <a:lnSpc>
                <a:spcPct val="95000"/>
              </a:lnSpc>
              <a:spcBef>
                <a:spcPts val="0"/>
              </a:spcBef>
              <a:spcAft>
                <a:spcPts val="0"/>
              </a:spcAft>
              <a:buClr>
                <a:srgbClr val="000000"/>
              </a:buClr>
              <a:buSzPts val="1550"/>
              <a:buChar char="●"/>
            </a:pPr>
            <a:r>
              <a:rPr lang="en" sz="1550">
                <a:solidFill>
                  <a:srgbClr val="000000"/>
                </a:solidFill>
              </a:rPr>
              <a:t>Red wire with one end as an Alligator clip</a:t>
            </a:r>
            <a:endParaRPr sz="1550">
              <a:solidFill>
                <a:srgbClr val="000000"/>
              </a:solidFill>
            </a:endParaRPr>
          </a:p>
          <a:p>
            <a:pPr marL="457200" lvl="0" indent="-327025" algn="l" rtl="0">
              <a:lnSpc>
                <a:spcPct val="95000"/>
              </a:lnSpc>
              <a:spcBef>
                <a:spcPts val="0"/>
              </a:spcBef>
              <a:spcAft>
                <a:spcPts val="0"/>
              </a:spcAft>
              <a:buClr>
                <a:srgbClr val="000000"/>
              </a:buClr>
              <a:buSzPts val="1550"/>
              <a:buChar char="●"/>
            </a:pPr>
            <a:r>
              <a:rPr lang="en" sz="1550">
                <a:solidFill>
                  <a:srgbClr val="000000"/>
                </a:solidFill>
              </a:rPr>
              <a:t>Snap connector for 9 volt battery</a:t>
            </a:r>
            <a:endParaRPr sz="1550">
              <a:solidFill>
                <a:srgbClr val="000000"/>
              </a:solidFill>
            </a:endParaRPr>
          </a:p>
          <a:p>
            <a:pPr marL="457200" lvl="0" indent="-327025" algn="l" rtl="0">
              <a:lnSpc>
                <a:spcPct val="95000"/>
              </a:lnSpc>
              <a:spcBef>
                <a:spcPts val="0"/>
              </a:spcBef>
              <a:spcAft>
                <a:spcPts val="0"/>
              </a:spcAft>
              <a:buClr>
                <a:srgbClr val="000000"/>
              </a:buClr>
              <a:buSzPts val="1550"/>
              <a:buChar char="●"/>
            </a:pPr>
            <a:r>
              <a:rPr lang="en" sz="1550">
                <a:solidFill>
                  <a:srgbClr val="000000"/>
                </a:solidFill>
              </a:rPr>
              <a:t>9Volt Battery</a:t>
            </a:r>
            <a:endParaRPr sz="1550">
              <a:solidFill>
                <a:srgbClr val="000000"/>
              </a:solidFill>
            </a:endParaRPr>
          </a:p>
          <a:p>
            <a:pPr marL="457200" lvl="0" indent="-327025" algn="l" rtl="0">
              <a:lnSpc>
                <a:spcPct val="95000"/>
              </a:lnSpc>
              <a:spcBef>
                <a:spcPts val="0"/>
              </a:spcBef>
              <a:spcAft>
                <a:spcPts val="0"/>
              </a:spcAft>
              <a:buClr>
                <a:srgbClr val="000000"/>
              </a:buClr>
              <a:buSzPts val="1550"/>
              <a:buChar char="●"/>
            </a:pPr>
            <a:r>
              <a:rPr lang="en" sz="1550">
                <a:solidFill>
                  <a:srgbClr val="000000"/>
                </a:solidFill>
              </a:rPr>
              <a:t>copper wire</a:t>
            </a:r>
            <a:endParaRPr sz="1550">
              <a:solidFill>
                <a:srgbClr val="000000"/>
              </a:solidFill>
            </a:endParaRPr>
          </a:p>
          <a:p>
            <a:pPr marL="914400" lvl="1" indent="-327025" algn="l" rtl="0">
              <a:lnSpc>
                <a:spcPct val="95000"/>
              </a:lnSpc>
              <a:spcBef>
                <a:spcPts val="0"/>
              </a:spcBef>
              <a:spcAft>
                <a:spcPts val="0"/>
              </a:spcAft>
              <a:buClr>
                <a:srgbClr val="000000"/>
              </a:buClr>
              <a:buSzPts val="1550"/>
              <a:buChar char="○"/>
            </a:pPr>
            <a:r>
              <a:rPr lang="en" sz="1550">
                <a:solidFill>
                  <a:srgbClr val="000000"/>
                </a:solidFill>
              </a:rPr>
              <a:t>Ruler</a:t>
            </a:r>
            <a:endParaRPr sz="1550">
              <a:solidFill>
                <a:srgbClr val="000000"/>
              </a:solidFill>
            </a:endParaRPr>
          </a:p>
          <a:p>
            <a:pPr marL="914400" lvl="1" indent="-327025" algn="l" rtl="0">
              <a:lnSpc>
                <a:spcPct val="95000"/>
              </a:lnSpc>
              <a:spcBef>
                <a:spcPts val="0"/>
              </a:spcBef>
              <a:spcAft>
                <a:spcPts val="0"/>
              </a:spcAft>
              <a:buClr>
                <a:srgbClr val="000000"/>
              </a:buClr>
              <a:buSzPts val="1550"/>
              <a:buChar char="○"/>
            </a:pPr>
            <a:r>
              <a:rPr lang="en" sz="1550">
                <a:solidFill>
                  <a:srgbClr val="000000"/>
                </a:solidFill>
              </a:rPr>
              <a:t>Paper towels</a:t>
            </a:r>
            <a:endParaRPr sz="1550">
              <a:solidFill>
                <a:srgbClr val="000000"/>
              </a:solidFill>
            </a:endParaRPr>
          </a:p>
          <a:p>
            <a:pPr marL="914400" lvl="1" indent="-327025" algn="l" rtl="0">
              <a:lnSpc>
                <a:spcPct val="95000"/>
              </a:lnSpc>
              <a:spcBef>
                <a:spcPts val="0"/>
              </a:spcBef>
              <a:spcAft>
                <a:spcPts val="0"/>
              </a:spcAft>
              <a:buClr>
                <a:srgbClr val="000000"/>
              </a:buClr>
              <a:buSzPts val="1550"/>
              <a:buChar char="○"/>
            </a:pPr>
            <a:r>
              <a:rPr lang="en" sz="1550">
                <a:solidFill>
                  <a:srgbClr val="000000"/>
                </a:solidFill>
              </a:rPr>
              <a:t>6 4 oz containers </a:t>
            </a:r>
            <a:endParaRPr sz="1550">
              <a:solidFill>
                <a:srgbClr val="000000"/>
              </a:solidFill>
            </a:endParaRPr>
          </a:p>
          <a:p>
            <a:pPr marL="914400" lvl="1" indent="-327025" algn="l" rtl="0">
              <a:lnSpc>
                <a:spcPct val="95000"/>
              </a:lnSpc>
              <a:spcBef>
                <a:spcPts val="0"/>
              </a:spcBef>
              <a:spcAft>
                <a:spcPts val="0"/>
              </a:spcAft>
              <a:buClr>
                <a:srgbClr val="000000"/>
              </a:buClr>
              <a:buSzPts val="1550"/>
              <a:buChar char="○"/>
            </a:pPr>
            <a:r>
              <a:rPr lang="en" sz="1550">
                <a:solidFill>
                  <a:srgbClr val="000000"/>
                </a:solidFill>
              </a:rPr>
              <a:t>Plastic straw</a:t>
            </a:r>
            <a:endParaRPr sz="1550">
              <a:solidFill>
                <a:srgbClr val="000000"/>
              </a:solidFill>
            </a:endParaRPr>
          </a:p>
          <a:p>
            <a:pPr marL="914400" lvl="1" indent="-327025" algn="l" rtl="0">
              <a:lnSpc>
                <a:spcPct val="95000"/>
              </a:lnSpc>
              <a:spcBef>
                <a:spcPts val="0"/>
              </a:spcBef>
              <a:spcAft>
                <a:spcPts val="0"/>
              </a:spcAft>
              <a:buClr>
                <a:srgbClr val="000000"/>
              </a:buClr>
              <a:buSzPts val="1550"/>
              <a:buChar char="○"/>
            </a:pPr>
            <a:r>
              <a:rPr lang="en" sz="1550">
                <a:solidFill>
                  <a:srgbClr val="000000"/>
                </a:solidFill>
              </a:rPr>
              <a:t>Scissors</a:t>
            </a:r>
            <a:endParaRPr sz="1550">
              <a:solidFill>
                <a:srgbClr val="000000"/>
              </a:solidFill>
            </a:endParaRPr>
          </a:p>
          <a:p>
            <a:pPr marL="914400" lvl="1" indent="-327025" algn="l" rtl="0">
              <a:lnSpc>
                <a:spcPct val="95000"/>
              </a:lnSpc>
              <a:spcBef>
                <a:spcPts val="0"/>
              </a:spcBef>
              <a:spcAft>
                <a:spcPts val="0"/>
              </a:spcAft>
              <a:buClr>
                <a:srgbClr val="000000"/>
              </a:buClr>
              <a:buSzPts val="1550"/>
              <a:buChar char="○"/>
            </a:pPr>
            <a:r>
              <a:rPr lang="en" sz="1550">
                <a:solidFill>
                  <a:srgbClr val="000000"/>
                </a:solidFill>
              </a:rPr>
              <a:t>Tape</a:t>
            </a:r>
            <a:endParaRPr sz="1550">
              <a:solidFill>
                <a:srgbClr val="000000"/>
              </a:solidFill>
            </a:endParaRPr>
          </a:p>
          <a:p>
            <a:pPr marL="914400" lvl="1" indent="-327025" algn="l" rtl="0">
              <a:lnSpc>
                <a:spcPct val="95000"/>
              </a:lnSpc>
              <a:spcBef>
                <a:spcPts val="0"/>
              </a:spcBef>
              <a:spcAft>
                <a:spcPts val="0"/>
              </a:spcAft>
              <a:buClr>
                <a:srgbClr val="000000"/>
              </a:buClr>
              <a:buSzPts val="1550"/>
              <a:buChar char="○"/>
            </a:pPr>
            <a:r>
              <a:rPr lang="en" sz="1550">
                <a:solidFill>
                  <a:srgbClr val="000000"/>
                </a:solidFill>
              </a:rPr>
              <a:t>Liquid measuring cup</a:t>
            </a:r>
            <a:endParaRPr sz="1550">
              <a:solidFill>
                <a:srgbClr val="000000"/>
              </a:solidFill>
            </a:endParaRPr>
          </a:p>
          <a:p>
            <a:pPr marL="914400" lvl="1" indent="-327025" algn="l" rtl="0">
              <a:lnSpc>
                <a:spcPct val="95000"/>
              </a:lnSpc>
              <a:spcBef>
                <a:spcPts val="0"/>
              </a:spcBef>
              <a:spcAft>
                <a:spcPts val="0"/>
              </a:spcAft>
              <a:buClr>
                <a:srgbClr val="000000"/>
              </a:buClr>
              <a:buSzPts val="1550"/>
              <a:buChar char="○"/>
            </a:pPr>
            <a:r>
              <a:rPr lang="en" sz="1550">
                <a:solidFill>
                  <a:srgbClr val="000000"/>
                </a:solidFill>
              </a:rPr>
              <a:t>Powerade Ultra (lemon-lime), Gatorade (lemon-lime), Gatorade 2 (low sugar- lemon lime), Milk (1%) , Orange juice, and Water</a:t>
            </a:r>
            <a:endParaRPr sz="1550">
              <a:solidFill>
                <a:srgbClr val="000000"/>
              </a:solidFill>
            </a:endParaRPr>
          </a:p>
          <a:p>
            <a:pPr marL="0" lvl="0" indent="0" algn="l" rtl="0">
              <a:lnSpc>
                <a:spcPct val="95000"/>
              </a:lnSpc>
              <a:spcBef>
                <a:spcPts val="1200"/>
              </a:spcBef>
              <a:spcAft>
                <a:spcPts val="1200"/>
              </a:spcAft>
              <a:buSzPts val="275"/>
              <a:buNone/>
            </a:pPr>
            <a:endParaRPr sz="1550"/>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title"/>
          </p:nvPr>
        </p:nvSpPr>
        <p:spPr>
          <a:xfrm>
            <a:off x="99500" y="15660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PROCEDURE:</a:t>
            </a:r>
            <a:endParaRPr/>
          </a:p>
        </p:txBody>
      </p:sp>
      <p:sp>
        <p:nvSpPr>
          <p:cNvPr id="100" name="Google Shape;100;p20"/>
          <p:cNvSpPr txBox="1">
            <a:spLocks noGrp="1"/>
          </p:cNvSpPr>
          <p:nvPr>
            <p:ph type="body" idx="1"/>
          </p:nvPr>
        </p:nvSpPr>
        <p:spPr>
          <a:xfrm>
            <a:off x="0" y="823125"/>
            <a:ext cx="9144000" cy="3416400"/>
          </a:xfrm>
          <a:prstGeom prst="rect">
            <a:avLst/>
          </a:prstGeom>
        </p:spPr>
        <p:txBody>
          <a:bodyPr spcFirstLastPara="1" wrap="square" lIns="91425" tIns="91425" rIns="91425" bIns="91425" anchor="t" anchorCtr="0">
            <a:noAutofit/>
          </a:bodyPr>
          <a:lstStyle/>
          <a:p>
            <a:pPr marL="457200" lvl="0" indent="-314325" algn="l" rtl="0">
              <a:lnSpc>
                <a:spcPct val="95000"/>
              </a:lnSpc>
              <a:spcBef>
                <a:spcPts val="0"/>
              </a:spcBef>
              <a:spcAft>
                <a:spcPts val="0"/>
              </a:spcAft>
              <a:buClr>
                <a:srgbClr val="000000"/>
              </a:buClr>
              <a:buSzPts val="1350"/>
              <a:buAutoNum type="arabicPeriod"/>
            </a:pPr>
            <a:r>
              <a:rPr lang="en" sz="1350">
                <a:solidFill>
                  <a:srgbClr val="000000"/>
                </a:solidFill>
              </a:rPr>
              <a:t>Cut one 5cm piece from the drinking straw.</a:t>
            </a:r>
            <a:endParaRPr sz="1350">
              <a:solidFill>
                <a:srgbClr val="000000"/>
              </a:solidFill>
            </a:endParaRPr>
          </a:p>
          <a:p>
            <a:pPr marL="457200" lvl="0" indent="-314325" algn="l" rtl="0">
              <a:lnSpc>
                <a:spcPct val="95000"/>
              </a:lnSpc>
              <a:spcBef>
                <a:spcPts val="0"/>
              </a:spcBef>
              <a:spcAft>
                <a:spcPts val="0"/>
              </a:spcAft>
              <a:buClr>
                <a:srgbClr val="000000"/>
              </a:buClr>
              <a:buSzPts val="1350"/>
              <a:buAutoNum type="arabicPeriod"/>
            </a:pPr>
            <a:r>
              <a:rPr lang="en" sz="1350">
                <a:solidFill>
                  <a:srgbClr val="000000"/>
                </a:solidFill>
              </a:rPr>
              <a:t>Cut two 12cm pieces of a copper wire. </a:t>
            </a:r>
            <a:endParaRPr sz="1350">
              <a:solidFill>
                <a:srgbClr val="000000"/>
              </a:solidFill>
            </a:endParaRPr>
          </a:p>
          <a:p>
            <a:pPr marL="457200" lvl="0" indent="-314325" algn="l" rtl="0">
              <a:lnSpc>
                <a:spcPct val="95000"/>
              </a:lnSpc>
              <a:spcBef>
                <a:spcPts val="0"/>
              </a:spcBef>
              <a:spcAft>
                <a:spcPts val="0"/>
              </a:spcAft>
              <a:buClr>
                <a:srgbClr val="000000"/>
              </a:buClr>
              <a:buSzPts val="1350"/>
              <a:buAutoNum type="arabicPeriod"/>
            </a:pPr>
            <a:r>
              <a:rPr lang="en" sz="1350">
                <a:solidFill>
                  <a:srgbClr val="000000"/>
                </a:solidFill>
              </a:rPr>
              <a:t>Wrap the one piece of copper wire around one end of the cut straw leaving 5cm unwrapped.</a:t>
            </a:r>
            <a:endParaRPr sz="1350">
              <a:solidFill>
                <a:srgbClr val="000000"/>
              </a:solidFill>
            </a:endParaRPr>
          </a:p>
          <a:p>
            <a:pPr marL="457200" lvl="0" indent="-314325" algn="l" rtl="0">
              <a:lnSpc>
                <a:spcPct val="95000"/>
              </a:lnSpc>
              <a:spcBef>
                <a:spcPts val="0"/>
              </a:spcBef>
              <a:spcAft>
                <a:spcPts val="0"/>
              </a:spcAft>
              <a:buClr>
                <a:srgbClr val="000000"/>
              </a:buClr>
              <a:buSzPts val="1350"/>
              <a:buAutoNum type="arabicPeriod"/>
            </a:pPr>
            <a:r>
              <a:rPr lang="en" sz="1350">
                <a:solidFill>
                  <a:srgbClr val="000000"/>
                </a:solidFill>
              </a:rPr>
              <a:t>Wrap the other copper wire around the other end, leaving 5cm unwrapped.</a:t>
            </a:r>
            <a:endParaRPr sz="1350">
              <a:solidFill>
                <a:srgbClr val="000000"/>
              </a:solidFill>
            </a:endParaRPr>
          </a:p>
          <a:p>
            <a:pPr marL="457200" lvl="0" indent="-314325" algn="l" rtl="0">
              <a:lnSpc>
                <a:spcPct val="95000"/>
              </a:lnSpc>
              <a:spcBef>
                <a:spcPts val="0"/>
              </a:spcBef>
              <a:spcAft>
                <a:spcPts val="0"/>
              </a:spcAft>
              <a:buClr>
                <a:srgbClr val="000000"/>
              </a:buClr>
              <a:buSzPts val="1350"/>
              <a:buAutoNum type="arabicPeriod"/>
            </a:pPr>
            <a:r>
              <a:rPr lang="en" sz="1350">
                <a:solidFill>
                  <a:srgbClr val="000000"/>
                </a:solidFill>
              </a:rPr>
              <a:t>Make sure the multimeter is off.</a:t>
            </a:r>
            <a:endParaRPr sz="1350">
              <a:solidFill>
                <a:srgbClr val="000000"/>
              </a:solidFill>
            </a:endParaRPr>
          </a:p>
          <a:p>
            <a:pPr marL="457200" lvl="0" indent="-314325" algn="l" rtl="0">
              <a:lnSpc>
                <a:spcPct val="95000"/>
              </a:lnSpc>
              <a:spcBef>
                <a:spcPts val="0"/>
              </a:spcBef>
              <a:spcAft>
                <a:spcPts val="0"/>
              </a:spcAft>
              <a:buClr>
                <a:srgbClr val="000000"/>
              </a:buClr>
              <a:buSzPts val="1350"/>
              <a:buAutoNum type="arabicPeriod"/>
            </a:pPr>
            <a:r>
              <a:rPr lang="en" sz="1350">
                <a:solidFill>
                  <a:srgbClr val="000000"/>
                </a:solidFill>
              </a:rPr>
              <a:t>Plug the black wire probe into the port labeled “COM”.</a:t>
            </a:r>
            <a:endParaRPr sz="1350">
              <a:solidFill>
                <a:srgbClr val="000000"/>
              </a:solidFill>
            </a:endParaRPr>
          </a:p>
          <a:p>
            <a:pPr marL="457200" lvl="0" indent="-314325" algn="l" rtl="0">
              <a:lnSpc>
                <a:spcPct val="95000"/>
              </a:lnSpc>
              <a:spcBef>
                <a:spcPts val="0"/>
              </a:spcBef>
              <a:spcAft>
                <a:spcPts val="0"/>
              </a:spcAft>
              <a:buClr>
                <a:srgbClr val="000000"/>
              </a:buClr>
              <a:buSzPts val="1350"/>
              <a:buAutoNum type="arabicPeriod"/>
            </a:pPr>
            <a:r>
              <a:rPr lang="en" sz="1350">
                <a:solidFill>
                  <a:srgbClr val="000000"/>
                </a:solidFill>
              </a:rPr>
              <a:t>Plug the red wire probe into the port labeled “VΩmA”.</a:t>
            </a:r>
            <a:endParaRPr sz="1350">
              <a:solidFill>
                <a:srgbClr val="000000"/>
              </a:solidFill>
            </a:endParaRPr>
          </a:p>
          <a:p>
            <a:pPr marL="457200" lvl="0" indent="-314325" algn="l" rtl="0">
              <a:lnSpc>
                <a:spcPct val="95000"/>
              </a:lnSpc>
              <a:spcBef>
                <a:spcPts val="0"/>
              </a:spcBef>
              <a:spcAft>
                <a:spcPts val="0"/>
              </a:spcAft>
              <a:buClr>
                <a:srgbClr val="000000"/>
              </a:buClr>
              <a:buSzPts val="1350"/>
              <a:buAutoNum type="arabicPeriod"/>
            </a:pPr>
            <a:r>
              <a:rPr lang="en" sz="1350">
                <a:solidFill>
                  <a:srgbClr val="000000"/>
                </a:solidFill>
              </a:rPr>
              <a:t>Connect the snap connector to the 9V battery.</a:t>
            </a:r>
            <a:endParaRPr sz="1350">
              <a:solidFill>
                <a:srgbClr val="000000"/>
              </a:solidFill>
            </a:endParaRPr>
          </a:p>
          <a:p>
            <a:pPr marL="457200" lvl="0" indent="-314325" algn="l" rtl="0">
              <a:lnSpc>
                <a:spcPct val="95000"/>
              </a:lnSpc>
              <a:spcBef>
                <a:spcPts val="0"/>
              </a:spcBef>
              <a:spcAft>
                <a:spcPts val="0"/>
              </a:spcAft>
              <a:buClr>
                <a:srgbClr val="000000"/>
              </a:buClr>
              <a:buSzPts val="1350"/>
              <a:buAutoNum type="arabicPeriod"/>
            </a:pPr>
            <a:r>
              <a:rPr lang="en" sz="1350">
                <a:solidFill>
                  <a:srgbClr val="000000"/>
                </a:solidFill>
              </a:rPr>
              <a:t>Use the red wire alligator clip to connect the red wire to the red wire end of the battery snap connector. </a:t>
            </a:r>
            <a:endParaRPr sz="1350">
              <a:solidFill>
                <a:srgbClr val="000000"/>
              </a:solidFill>
            </a:endParaRPr>
          </a:p>
          <a:p>
            <a:pPr marL="457200" lvl="0" indent="-314325" algn="l" rtl="0">
              <a:lnSpc>
                <a:spcPct val="95000"/>
              </a:lnSpc>
              <a:spcBef>
                <a:spcPts val="0"/>
              </a:spcBef>
              <a:spcAft>
                <a:spcPts val="0"/>
              </a:spcAft>
              <a:buClr>
                <a:srgbClr val="000000"/>
              </a:buClr>
              <a:buSzPts val="1350"/>
              <a:buAutoNum type="arabicPeriod"/>
            </a:pPr>
            <a:r>
              <a:rPr lang="en" sz="1350">
                <a:solidFill>
                  <a:srgbClr val="000000"/>
                </a:solidFill>
              </a:rPr>
              <a:t>Connect the black wire alligator clip end to one end of the copper wire attached to the straw.</a:t>
            </a:r>
            <a:endParaRPr sz="1350">
              <a:solidFill>
                <a:srgbClr val="000000"/>
              </a:solidFill>
            </a:endParaRPr>
          </a:p>
          <a:p>
            <a:pPr marL="457200" lvl="0" indent="-314325" algn="l" rtl="0">
              <a:lnSpc>
                <a:spcPct val="95000"/>
              </a:lnSpc>
              <a:spcBef>
                <a:spcPts val="0"/>
              </a:spcBef>
              <a:spcAft>
                <a:spcPts val="0"/>
              </a:spcAft>
              <a:buClr>
                <a:srgbClr val="000000"/>
              </a:buClr>
              <a:buSzPts val="1350"/>
              <a:buAutoNum type="arabicPeriod"/>
            </a:pPr>
            <a:r>
              <a:rPr lang="en" sz="1350">
                <a:solidFill>
                  <a:srgbClr val="000000"/>
                </a:solidFill>
              </a:rPr>
              <a:t>Connect the black end of the snap connect to the other end of the copper wire attached to the straw.</a:t>
            </a:r>
            <a:endParaRPr sz="1350">
              <a:solidFill>
                <a:srgbClr val="000000"/>
              </a:solidFill>
            </a:endParaRPr>
          </a:p>
          <a:p>
            <a:pPr marL="457200" lvl="0" indent="-314325" algn="l" rtl="0">
              <a:lnSpc>
                <a:spcPct val="95000"/>
              </a:lnSpc>
              <a:spcBef>
                <a:spcPts val="0"/>
              </a:spcBef>
              <a:spcAft>
                <a:spcPts val="0"/>
              </a:spcAft>
              <a:buClr>
                <a:srgbClr val="000000"/>
              </a:buClr>
              <a:buSzPts val="1350"/>
              <a:buAutoNum type="arabicPeriod"/>
            </a:pPr>
            <a:r>
              <a:rPr lang="en" sz="1350">
                <a:solidFill>
                  <a:srgbClr val="000000"/>
                </a:solidFill>
              </a:rPr>
              <a:t> Pour 4 oz. of each liquid (Powerade Ultra, Gatorade, Gatorade 2, Milk 1%, Orange Juice, Water) into their own contianier.</a:t>
            </a:r>
            <a:endParaRPr sz="1350">
              <a:solidFill>
                <a:srgbClr val="000000"/>
              </a:solidFill>
            </a:endParaRPr>
          </a:p>
          <a:p>
            <a:pPr marL="457200" lvl="0" indent="-314325" algn="l" rtl="0">
              <a:lnSpc>
                <a:spcPct val="95000"/>
              </a:lnSpc>
              <a:spcBef>
                <a:spcPts val="0"/>
              </a:spcBef>
              <a:spcAft>
                <a:spcPts val="0"/>
              </a:spcAft>
              <a:buClr>
                <a:srgbClr val="000000"/>
              </a:buClr>
              <a:buSzPts val="1350"/>
              <a:buAutoNum type="arabicPeriod"/>
            </a:pPr>
            <a:r>
              <a:rPr lang="en" sz="1350">
                <a:solidFill>
                  <a:srgbClr val="000000"/>
                </a:solidFill>
              </a:rPr>
              <a:t>Place the straw with copper wire attached into the container with water and record the reading in your journal.</a:t>
            </a:r>
            <a:endParaRPr sz="1350">
              <a:solidFill>
                <a:srgbClr val="000000"/>
              </a:solidFill>
            </a:endParaRPr>
          </a:p>
          <a:p>
            <a:pPr marL="457200" lvl="0" indent="-314325" algn="l" rtl="0">
              <a:lnSpc>
                <a:spcPct val="95000"/>
              </a:lnSpc>
              <a:spcBef>
                <a:spcPts val="0"/>
              </a:spcBef>
              <a:spcAft>
                <a:spcPts val="0"/>
              </a:spcAft>
              <a:buClr>
                <a:srgbClr val="000000"/>
              </a:buClr>
              <a:buSzPts val="1350"/>
              <a:buAutoNum type="arabicPeriod"/>
            </a:pPr>
            <a:r>
              <a:rPr lang="en" sz="1350">
                <a:solidFill>
                  <a:srgbClr val="000000"/>
                </a:solidFill>
              </a:rPr>
              <a:t>Dry the straw and copper off on a paper towel.</a:t>
            </a:r>
            <a:endParaRPr sz="1350">
              <a:solidFill>
                <a:srgbClr val="000000"/>
              </a:solidFill>
            </a:endParaRPr>
          </a:p>
          <a:p>
            <a:pPr marL="457200" lvl="0" indent="-314325" algn="l" rtl="0">
              <a:lnSpc>
                <a:spcPct val="95000"/>
              </a:lnSpc>
              <a:spcBef>
                <a:spcPts val="0"/>
              </a:spcBef>
              <a:spcAft>
                <a:spcPts val="0"/>
              </a:spcAft>
              <a:buClr>
                <a:srgbClr val="000000"/>
              </a:buClr>
              <a:buSzPts val="1350"/>
              <a:buAutoNum type="arabicPeriod"/>
            </a:pPr>
            <a:r>
              <a:rPr lang="en" sz="1350">
                <a:solidFill>
                  <a:srgbClr val="000000"/>
                </a:solidFill>
              </a:rPr>
              <a:t>Repeat steps 13 through 14 until each sample was tested one time.</a:t>
            </a:r>
            <a:endParaRPr sz="1350">
              <a:solidFill>
                <a:srgbClr val="000000"/>
              </a:solidFill>
            </a:endParaRPr>
          </a:p>
          <a:p>
            <a:pPr marL="457200" lvl="0" indent="-314325" algn="l" rtl="0">
              <a:lnSpc>
                <a:spcPct val="95000"/>
              </a:lnSpc>
              <a:spcBef>
                <a:spcPts val="0"/>
              </a:spcBef>
              <a:spcAft>
                <a:spcPts val="0"/>
              </a:spcAft>
              <a:buClr>
                <a:srgbClr val="000000"/>
              </a:buClr>
              <a:buSzPts val="1350"/>
              <a:buAutoNum type="arabicPeriod"/>
            </a:pPr>
            <a:r>
              <a:rPr lang="en" sz="1350">
                <a:solidFill>
                  <a:srgbClr val="000000"/>
                </a:solidFill>
              </a:rPr>
              <a:t>Empty cup, rinse, and dry</a:t>
            </a:r>
            <a:endParaRPr sz="1350">
              <a:solidFill>
                <a:srgbClr val="000000"/>
              </a:solidFill>
            </a:endParaRPr>
          </a:p>
          <a:p>
            <a:pPr marL="457200" lvl="0" indent="-314325" algn="l" rtl="0">
              <a:lnSpc>
                <a:spcPct val="95000"/>
              </a:lnSpc>
              <a:spcBef>
                <a:spcPts val="0"/>
              </a:spcBef>
              <a:spcAft>
                <a:spcPts val="0"/>
              </a:spcAft>
              <a:buClr>
                <a:srgbClr val="000000"/>
              </a:buClr>
              <a:buSzPts val="1350"/>
              <a:buAutoNum type="arabicPeriod"/>
            </a:pPr>
            <a:r>
              <a:rPr lang="en" sz="1350">
                <a:solidFill>
                  <a:srgbClr val="000000"/>
                </a:solidFill>
              </a:rPr>
              <a:t>Repeat steps 12 through 15 for trial 2.</a:t>
            </a:r>
            <a:endParaRPr sz="1350">
              <a:solidFill>
                <a:srgbClr val="000000"/>
              </a:solidFill>
            </a:endParaRPr>
          </a:p>
          <a:p>
            <a:pPr marL="457200" lvl="0" indent="-314325" algn="l" rtl="0">
              <a:lnSpc>
                <a:spcPct val="95000"/>
              </a:lnSpc>
              <a:spcBef>
                <a:spcPts val="0"/>
              </a:spcBef>
              <a:spcAft>
                <a:spcPts val="0"/>
              </a:spcAft>
              <a:buClr>
                <a:srgbClr val="000000"/>
              </a:buClr>
              <a:buSzPts val="1350"/>
              <a:buAutoNum type="arabicPeriod"/>
            </a:pPr>
            <a:r>
              <a:rPr lang="en" sz="1350">
                <a:solidFill>
                  <a:srgbClr val="000000"/>
                </a:solidFill>
              </a:rPr>
              <a:t>Repeat step 16. </a:t>
            </a:r>
            <a:endParaRPr sz="1350">
              <a:solidFill>
                <a:srgbClr val="000000"/>
              </a:solidFill>
            </a:endParaRPr>
          </a:p>
          <a:p>
            <a:pPr marL="457200" lvl="0" indent="-314325" algn="l" rtl="0">
              <a:lnSpc>
                <a:spcPct val="95000"/>
              </a:lnSpc>
              <a:spcBef>
                <a:spcPts val="0"/>
              </a:spcBef>
              <a:spcAft>
                <a:spcPts val="0"/>
              </a:spcAft>
              <a:buClr>
                <a:srgbClr val="000000"/>
              </a:buClr>
              <a:buSzPts val="1350"/>
              <a:buAutoNum type="arabicPeriod"/>
            </a:pPr>
            <a:r>
              <a:rPr lang="en" sz="1350">
                <a:solidFill>
                  <a:srgbClr val="000000"/>
                </a:solidFill>
              </a:rPr>
              <a:t>Repeat steps 12 through 15 for trial 3.</a:t>
            </a:r>
            <a:endParaRPr sz="1350">
              <a:solidFill>
                <a:srgbClr val="000000"/>
              </a:solidFill>
            </a:endParaRPr>
          </a:p>
          <a:p>
            <a:pPr marL="457200" lvl="0" indent="-314325" algn="l" rtl="0">
              <a:lnSpc>
                <a:spcPct val="95000"/>
              </a:lnSpc>
              <a:spcBef>
                <a:spcPts val="0"/>
              </a:spcBef>
              <a:spcAft>
                <a:spcPts val="0"/>
              </a:spcAft>
              <a:buClr>
                <a:srgbClr val="000000"/>
              </a:buClr>
              <a:buSzPts val="1350"/>
              <a:buAutoNum type="arabicPeriod"/>
            </a:pPr>
            <a:r>
              <a:rPr lang="en" sz="1350">
                <a:solidFill>
                  <a:srgbClr val="000000"/>
                </a:solidFill>
              </a:rPr>
              <a:t>Shut down and disconnect everything.</a:t>
            </a:r>
            <a:endParaRPr sz="135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1"/>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DATA:</a:t>
            </a:r>
            <a:endParaRPr/>
          </a:p>
        </p:txBody>
      </p:sp>
      <p:graphicFrame>
        <p:nvGraphicFramePr>
          <p:cNvPr id="106" name="Google Shape;106;p21"/>
          <p:cNvGraphicFramePr/>
          <p:nvPr/>
        </p:nvGraphicFramePr>
        <p:xfrm>
          <a:off x="638525" y="2132600"/>
          <a:ext cx="3000000" cy="3000000"/>
        </p:xfrm>
        <a:graphic>
          <a:graphicData uri="http://schemas.openxmlformats.org/drawingml/2006/table">
            <a:tbl>
              <a:tblPr>
                <a:noFill/>
                <a:tableStyleId>{0BA3EECF-445F-41A7-B889-1113E302A888}</a:tableStyleId>
              </a:tblPr>
              <a:tblGrid>
                <a:gridCol w="914400">
                  <a:extLst>
                    <a:ext uri="{9D8B030D-6E8A-4147-A177-3AD203B41FA5}">
                      <a16:colId xmlns:a16="http://schemas.microsoft.com/office/drawing/2014/main" val="20000"/>
                    </a:ext>
                  </a:extLst>
                </a:gridCol>
                <a:gridCol w="981075">
                  <a:extLst>
                    <a:ext uri="{9D8B030D-6E8A-4147-A177-3AD203B41FA5}">
                      <a16:colId xmlns:a16="http://schemas.microsoft.com/office/drawing/2014/main" val="20001"/>
                    </a:ext>
                  </a:extLst>
                </a:gridCol>
                <a:gridCol w="981075">
                  <a:extLst>
                    <a:ext uri="{9D8B030D-6E8A-4147-A177-3AD203B41FA5}">
                      <a16:colId xmlns:a16="http://schemas.microsoft.com/office/drawing/2014/main" val="20002"/>
                    </a:ext>
                  </a:extLst>
                </a:gridCol>
                <a:gridCol w="981075">
                  <a:extLst>
                    <a:ext uri="{9D8B030D-6E8A-4147-A177-3AD203B41FA5}">
                      <a16:colId xmlns:a16="http://schemas.microsoft.com/office/drawing/2014/main" val="20003"/>
                    </a:ext>
                  </a:extLst>
                </a:gridCol>
                <a:gridCol w="981075">
                  <a:extLst>
                    <a:ext uri="{9D8B030D-6E8A-4147-A177-3AD203B41FA5}">
                      <a16:colId xmlns:a16="http://schemas.microsoft.com/office/drawing/2014/main" val="20004"/>
                    </a:ext>
                  </a:extLst>
                </a:gridCol>
                <a:gridCol w="981075">
                  <a:extLst>
                    <a:ext uri="{9D8B030D-6E8A-4147-A177-3AD203B41FA5}">
                      <a16:colId xmlns:a16="http://schemas.microsoft.com/office/drawing/2014/main" val="20005"/>
                    </a:ext>
                  </a:extLst>
                </a:gridCol>
                <a:gridCol w="981075">
                  <a:extLst>
                    <a:ext uri="{9D8B030D-6E8A-4147-A177-3AD203B41FA5}">
                      <a16:colId xmlns:a16="http://schemas.microsoft.com/office/drawing/2014/main" val="20006"/>
                    </a:ext>
                  </a:extLst>
                </a:gridCol>
              </a:tblGrid>
              <a:tr h="0">
                <a:tc>
                  <a:txBody>
                    <a:bodyPr/>
                    <a:lstStyle/>
                    <a:p>
                      <a:pPr marL="0" lvl="0" indent="0" algn="l" rtl="0">
                        <a:spcBef>
                          <a:spcPts val="0"/>
                        </a:spcBef>
                        <a:spcAft>
                          <a:spcPts val="0"/>
                        </a:spcAft>
                        <a:buNone/>
                      </a:pPr>
                      <a:r>
                        <a:rPr lang="en" sz="1200">
                          <a:solidFill>
                            <a:srgbClr val="FF0000"/>
                          </a:solidFill>
                          <a:latin typeface="Times New Roman"/>
                          <a:ea typeface="Times New Roman"/>
                          <a:cs typeface="Times New Roman"/>
                          <a:sym typeface="Times New Roman"/>
                        </a:rPr>
                        <a:t>Drink → </a:t>
                      </a:r>
                      <a:endParaRPr sz="1200">
                        <a:solidFill>
                          <a:srgbClr val="FF0000"/>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rgbClr val="FF0000"/>
                          </a:solidFill>
                          <a:latin typeface="Times New Roman"/>
                          <a:ea typeface="Times New Roman"/>
                          <a:cs typeface="Times New Roman"/>
                          <a:sym typeface="Times New Roman"/>
                        </a:rPr>
                        <a:t>Trials ↓</a:t>
                      </a:r>
                      <a:endParaRPr sz="1200">
                        <a:solidFill>
                          <a:srgbClr val="FF0000"/>
                        </a:solidFill>
                        <a:latin typeface="Times New Roman"/>
                        <a:ea typeface="Times New Roman"/>
                        <a:cs typeface="Times New Roman"/>
                        <a:sym typeface="Times New Roman"/>
                      </a:endParaRPr>
                    </a:p>
                  </a:txBody>
                  <a:tcPr marL="63500" marR="63500" marT="63500" marB="63500"/>
                </a:tc>
                <a:tc>
                  <a:txBody>
                    <a:bodyPr/>
                    <a:lstStyle/>
                    <a:p>
                      <a:pPr marL="0" lvl="0" indent="0" algn="ctr" rtl="0">
                        <a:spcBef>
                          <a:spcPts val="0"/>
                        </a:spcBef>
                        <a:spcAft>
                          <a:spcPts val="0"/>
                        </a:spcAft>
                        <a:buNone/>
                      </a:pPr>
                      <a:r>
                        <a:rPr lang="en" sz="1200" b="1">
                          <a:solidFill>
                            <a:srgbClr val="FF0000"/>
                          </a:solidFill>
                          <a:latin typeface="Times New Roman"/>
                          <a:ea typeface="Times New Roman"/>
                          <a:cs typeface="Times New Roman"/>
                          <a:sym typeface="Times New Roman"/>
                        </a:rPr>
                        <a:t>Powerade Ultra</a:t>
                      </a:r>
                      <a:endParaRPr sz="1200" b="1">
                        <a:solidFill>
                          <a:srgbClr val="FF0000"/>
                        </a:solidFill>
                        <a:latin typeface="Times New Roman"/>
                        <a:ea typeface="Times New Roman"/>
                        <a:cs typeface="Times New Roman"/>
                        <a:sym typeface="Times New Roman"/>
                      </a:endParaRPr>
                    </a:p>
                  </a:txBody>
                  <a:tcPr marL="63500" marR="63500" marT="63500" marB="63500"/>
                </a:tc>
                <a:tc>
                  <a:txBody>
                    <a:bodyPr/>
                    <a:lstStyle/>
                    <a:p>
                      <a:pPr marL="0" lvl="0" indent="0" algn="ctr" rtl="0">
                        <a:spcBef>
                          <a:spcPts val="0"/>
                        </a:spcBef>
                        <a:spcAft>
                          <a:spcPts val="0"/>
                        </a:spcAft>
                        <a:buNone/>
                      </a:pPr>
                      <a:r>
                        <a:rPr lang="en" sz="1200" b="1">
                          <a:solidFill>
                            <a:srgbClr val="FF0000"/>
                          </a:solidFill>
                          <a:latin typeface="Times New Roman"/>
                          <a:ea typeface="Times New Roman"/>
                          <a:cs typeface="Times New Roman"/>
                          <a:sym typeface="Times New Roman"/>
                        </a:rPr>
                        <a:t>Gatorade</a:t>
                      </a:r>
                      <a:endParaRPr sz="1200" b="1">
                        <a:solidFill>
                          <a:srgbClr val="FF0000"/>
                        </a:solidFill>
                        <a:latin typeface="Times New Roman"/>
                        <a:ea typeface="Times New Roman"/>
                        <a:cs typeface="Times New Roman"/>
                        <a:sym typeface="Times New Roman"/>
                      </a:endParaRPr>
                    </a:p>
                  </a:txBody>
                  <a:tcPr marL="63500" marR="63500" marT="63500" marB="63500"/>
                </a:tc>
                <a:tc>
                  <a:txBody>
                    <a:bodyPr/>
                    <a:lstStyle/>
                    <a:p>
                      <a:pPr marL="0" lvl="0" indent="0" algn="ctr" rtl="0">
                        <a:spcBef>
                          <a:spcPts val="0"/>
                        </a:spcBef>
                        <a:spcAft>
                          <a:spcPts val="0"/>
                        </a:spcAft>
                        <a:buNone/>
                      </a:pPr>
                      <a:r>
                        <a:rPr lang="en" sz="1200" b="1">
                          <a:solidFill>
                            <a:srgbClr val="FF0000"/>
                          </a:solidFill>
                          <a:latin typeface="Times New Roman"/>
                          <a:ea typeface="Times New Roman"/>
                          <a:cs typeface="Times New Roman"/>
                          <a:sym typeface="Times New Roman"/>
                        </a:rPr>
                        <a:t>Gatorade 2</a:t>
                      </a:r>
                      <a:endParaRPr sz="1200" b="1">
                        <a:solidFill>
                          <a:srgbClr val="FF0000"/>
                        </a:solidFill>
                        <a:latin typeface="Times New Roman"/>
                        <a:ea typeface="Times New Roman"/>
                        <a:cs typeface="Times New Roman"/>
                        <a:sym typeface="Times New Roman"/>
                      </a:endParaRPr>
                    </a:p>
                  </a:txBody>
                  <a:tcPr marL="63500" marR="63500" marT="63500" marB="63500"/>
                </a:tc>
                <a:tc>
                  <a:txBody>
                    <a:bodyPr/>
                    <a:lstStyle/>
                    <a:p>
                      <a:pPr marL="0" lvl="0" indent="0" algn="ctr" rtl="0">
                        <a:spcBef>
                          <a:spcPts val="0"/>
                        </a:spcBef>
                        <a:spcAft>
                          <a:spcPts val="0"/>
                        </a:spcAft>
                        <a:buNone/>
                      </a:pPr>
                      <a:r>
                        <a:rPr lang="en" sz="1200" b="1">
                          <a:solidFill>
                            <a:srgbClr val="FF0000"/>
                          </a:solidFill>
                          <a:latin typeface="Times New Roman"/>
                          <a:ea typeface="Times New Roman"/>
                          <a:cs typeface="Times New Roman"/>
                          <a:sym typeface="Times New Roman"/>
                        </a:rPr>
                        <a:t>Milk 1%</a:t>
                      </a:r>
                      <a:endParaRPr sz="1200" b="1">
                        <a:solidFill>
                          <a:srgbClr val="FF0000"/>
                        </a:solidFill>
                        <a:latin typeface="Times New Roman"/>
                        <a:ea typeface="Times New Roman"/>
                        <a:cs typeface="Times New Roman"/>
                        <a:sym typeface="Times New Roman"/>
                      </a:endParaRPr>
                    </a:p>
                  </a:txBody>
                  <a:tcPr marL="63500" marR="63500" marT="63500" marB="63500"/>
                </a:tc>
                <a:tc>
                  <a:txBody>
                    <a:bodyPr/>
                    <a:lstStyle/>
                    <a:p>
                      <a:pPr marL="0" lvl="0" indent="0" algn="ctr" rtl="0">
                        <a:spcBef>
                          <a:spcPts val="0"/>
                        </a:spcBef>
                        <a:spcAft>
                          <a:spcPts val="0"/>
                        </a:spcAft>
                        <a:buNone/>
                      </a:pPr>
                      <a:r>
                        <a:rPr lang="en" sz="1200" b="1">
                          <a:solidFill>
                            <a:srgbClr val="FF0000"/>
                          </a:solidFill>
                          <a:latin typeface="Times New Roman"/>
                          <a:ea typeface="Times New Roman"/>
                          <a:cs typeface="Times New Roman"/>
                          <a:sym typeface="Times New Roman"/>
                        </a:rPr>
                        <a:t>Orange Juice</a:t>
                      </a:r>
                      <a:endParaRPr sz="1200" b="1">
                        <a:solidFill>
                          <a:srgbClr val="FF0000"/>
                        </a:solidFill>
                        <a:latin typeface="Times New Roman"/>
                        <a:ea typeface="Times New Roman"/>
                        <a:cs typeface="Times New Roman"/>
                        <a:sym typeface="Times New Roman"/>
                      </a:endParaRPr>
                    </a:p>
                  </a:txBody>
                  <a:tcPr marL="63500" marR="63500" marT="63500" marB="63500"/>
                </a:tc>
                <a:tc>
                  <a:txBody>
                    <a:bodyPr/>
                    <a:lstStyle/>
                    <a:p>
                      <a:pPr marL="0" lvl="0" indent="0" algn="ctr" rtl="0">
                        <a:spcBef>
                          <a:spcPts val="0"/>
                        </a:spcBef>
                        <a:spcAft>
                          <a:spcPts val="0"/>
                        </a:spcAft>
                        <a:buNone/>
                      </a:pPr>
                      <a:r>
                        <a:rPr lang="en" sz="1200" b="1">
                          <a:solidFill>
                            <a:srgbClr val="FF0000"/>
                          </a:solidFill>
                          <a:latin typeface="Times New Roman"/>
                          <a:ea typeface="Times New Roman"/>
                          <a:cs typeface="Times New Roman"/>
                          <a:sym typeface="Times New Roman"/>
                        </a:rPr>
                        <a:t>Water </a:t>
                      </a:r>
                      <a:endParaRPr sz="1200" b="1">
                        <a:solidFill>
                          <a:srgbClr val="FF0000"/>
                        </a:solidFill>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0"/>
                  </a:ext>
                </a:extLst>
              </a:tr>
              <a:tr h="0">
                <a:tc>
                  <a:txBody>
                    <a:bodyPr/>
                    <a:lstStyle/>
                    <a:p>
                      <a:pPr marL="0" lvl="0" indent="0" algn="ctr" rtl="0">
                        <a:spcBef>
                          <a:spcPts val="0"/>
                        </a:spcBef>
                        <a:spcAft>
                          <a:spcPts val="0"/>
                        </a:spcAft>
                        <a:buNone/>
                      </a:pPr>
                      <a:r>
                        <a:rPr lang="en" sz="1200">
                          <a:solidFill>
                            <a:srgbClr val="FF0000"/>
                          </a:solidFill>
                          <a:latin typeface="Times New Roman"/>
                          <a:ea typeface="Times New Roman"/>
                          <a:cs typeface="Times New Roman"/>
                          <a:sym typeface="Times New Roman"/>
                        </a:rPr>
                        <a:t>1</a:t>
                      </a:r>
                      <a:endParaRPr sz="1200">
                        <a:solidFill>
                          <a:srgbClr val="FF0000"/>
                        </a:solidFill>
                        <a:latin typeface="Times New Roman"/>
                        <a:ea typeface="Times New Roman"/>
                        <a:cs typeface="Times New Roman"/>
                        <a:sym typeface="Times New Roman"/>
                      </a:endParaRPr>
                    </a:p>
                  </a:txBody>
                  <a:tcPr marL="63500" marR="63500" marT="63500" marB="63500"/>
                </a:tc>
                <a:tc>
                  <a:txBody>
                    <a:bodyPr/>
                    <a:lstStyle/>
                    <a:p>
                      <a:pPr marL="0" lvl="0" indent="0" algn="ctr" rtl="0">
                        <a:spcBef>
                          <a:spcPts val="0"/>
                        </a:spcBef>
                        <a:spcAft>
                          <a:spcPts val="0"/>
                        </a:spcAft>
                        <a:buNone/>
                      </a:pPr>
                      <a:r>
                        <a:rPr lang="en" sz="1200">
                          <a:solidFill>
                            <a:srgbClr val="FF0000"/>
                          </a:solidFill>
                          <a:latin typeface="Times New Roman"/>
                          <a:ea typeface="Times New Roman"/>
                          <a:cs typeface="Times New Roman"/>
                          <a:sym typeface="Times New Roman"/>
                        </a:rPr>
                        <a:t>44.7</a:t>
                      </a:r>
                      <a:endParaRPr sz="1200">
                        <a:solidFill>
                          <a:srgbClr val="FF0000"/>
                        </a:solidFill>
                        <a:latin typeface="Times New Roman"/>
                        <a:ea typeface="Times New Roman"/>
                        <a:cs typeface="Times New Roman"/>
                        <a:sym typeface="Times New Roman"/>
                      </a:endParaRPr>
                    </a:p>
                  </a:txBody>
                  <a:tcPr marL="63500" marR="63500" marT="63500" marB="63500"/>
                </a:tc>
                <a:tc>
                  <a:txBody>
                    <a:bodyPr/>
                    <a:lstStyle/>
                    <a:p>
                      <a:pPr marL="0" lvl="0" indent="0" algn="ctr" rtl="0">
                        <a:spcBef>
                          <a:spcPts val="0"/>
                        </a:spcBef>
                        <a:spcAft>
                          <a:spcPts val="0"/>
                        </a:spcAft>
                        <a:buNone/>
                      </a:pPr>
                      <a:r>
                        <a:rPr lang="en" sz="1200">
                          <a:solidFill>
                            <a:srgbClr val="FF0000"/>
                          </a:solidFill>
                          <a:latin typeface="Times New Roman"/>
                          <a:ea typeface="Times New Roman"/>
                          <a:cs typeface="Times New Roman"/>
                          <a:sym typeface="Times New Roman"/>
                        </a:rPr>
                        <a:t>22.2</a:t>
                      </a:r>
                      <a:endParaRPr sz="1200">
                        <a:solidFill>
                          <a:srgbClr val="FF0000"/>
                        </a:solidFill>
                        <a:latin typeface="Times New Roman"/>
                        <a:ea typeface="Times New Roman"/>
                        <a:cs typeface="Times New Roman"/>
                        <a:sym typeface="Times New Roman"/>
                      </a:endParaRPr>
                    </a:p>
                  </a:txBody>
                  <a:tcPr marL="63500" marR="63500" marT="63500" marB="63500"/>
                </a:tc>
                <a:tc>
                  <a:txBody>
                    <a:bodyPr/>
                    <a:lstStyle/>
                    <a:p>
                      <a:pPr marL="0" lvl="0" indent="0" algn="ctr" rtl="0">
                        <a:spcBef>
                          <a:spcPts val="0"/>
                        </a:spcBef>
                        <a:spcAft>
                          <a:spcPts val="0"/>
                        </a:spcAft>
                        <a:buNone/>
                      </a:pPr>
                      <a:r>
                        <a:rPr lang="en" sz="1200">
                          <a:solidFill>
                            <a:srgbClr val="FF0000"/>
                          </a:solidFill>
                          <a:latin typeface="Times New Roman"/>
                          <a:ea typeface="Times New Roman"/>
                          <a:cs typeface="Times New Roman"/>
                          <a:sym typeface="Times New Roman"/>
                        </a:rPr>
                        <a:t>29.3</a:t>
                      </a:r>
                      <a:endParaRPr sz="1200">
                        <a:solidFill>
                          <a:srgbClr val="FF0000"/>
                        </a:solidFill>
                        <a:latin typeface="Times New Roman"/>
                        <a:ea typeface="Times New Roman"/>
                        <a:cs typeface="Times New Roman"/>
                        <a:sym typeface="Times New Roman"/>
                      </a:endParaRPr>
                    </a:p>
                  </a:txBody>
                  <a:tcPr marL="63500" marR="63500" marT="63500" marB="63500"/>
                </a:tc>
                <a:tc>
                  <a:txBody>
                    <a:bodyPr/>
                    <a:lstStyle/>
                    <a:p>
                      <a:pPr marL="0" lvl="0" indent="0" algn="ctr" rtl="0">
                        <a:spcBef>
                          <a:spcPts val="0"/>
                        </a:spcBef>
                        <a:spcAft>
                          <a:spcPts val="0"/>
                        </a:spcAft>
                        <a:buNone/>
                      </a:pPr>
                      <a:r>
                        <a:rPr lang="en" sz="1200">
                          <a:solidFill>
                            <a:srgbClr val="FF0000"/>
                          </a:solidFill>
                          <a:latin typeface="Times New Roman"/>
                          <a:ea typeface="Times New Roman"/>
                          <a:cs typeface="Times New Roman"/>
                          <a:sym typeface="Times New Roman"/>
                        </a:rPr>
                        <a:t>42.1</a:t>
                      </a:r>
                      <a:endParaRPr sz="1200">
                        <a:solidFill>
                          <a:srgbClr val="FF0000"/>
                        </a:solidFill>
                        <a:latin typeface="Times New Roman"/>
                        <a:ea typeface="Times New Roman"/>
                        <a:cs typeface="Times New Roman"/>
                        <a:sym typeface="Times New Roman"/>
                      </a:endParaRPr>
                    </a:p>
                  </a:txBody>
                  <a:tcPr marL="63500" marR="63500" marT="63500" marB="63500"/>
                </a:tc>
                <a:tc>
                  <a:txBody>
                    <a:bodyPr/>
                    <a:lstStyle/>
                    <a:p>
                      <a:pPr marL="0" lvl="0" indent="0" algn="ctr" rtl="0">
                        <a:spcBef>
                          <a:spcPts val="0"/>
                        </a:spcBef>
                        <a:spcAft>
                          <a:spcPts val="0"/>
                        </a:spcAft>
                        <a:buNone/>
                      </a:pPr>
                      <a:r>
                        <a:rPr lang="en" sz="1200">
                          <a:solidFill>
                            <a:srgbClr val="FF0000"/>
                          </a:solidFill>
                          <a:latin typeface="Times New Roman"/>
                          <a:ea typeface="Times New Roman"/>
                          <a:cs typeface="Times New Roman"/>
                          <a:sym typeface="Times New Roman"/>
                        </a:rPr>
                        <a:t>55.3</a:t>
                      </a:r>
                      <a:endParaRPr sz="1200">
                        <a:solidFill>
                          <a:srgbClr val="FF0000"/>
                        </a:solidFill>
                        <a:latin typeface="Times New Roman"/>
                        <a:ea typeface="Times New Roman"/>
                        <a:cs typeface="Times New Roman"/>
                        <a:sym typeface="Times New Roman"/>
                      </a:endParaRPr>
                    </a:p>
                  </a:txBody>
                  <a:tcPr marL="63500" marR="63500" marT="63500" marB="63500"/>
                </a:tc>
                <a:tc>
                  <a:txBody>
                    <a:bodyPr/>
                    <a:lstStyle/>
                    <a:p>
                      <a:pPr marL="0" lvl="0" indent="0" algn="ctr" rtl="0">
                        <a:spcBef>
                          <a:spcPts val="0"/>
                        </a:spcBef>
                        <a:spcAft>
                          <a:spcPts val="0"/>
                        </a:spcAft>
                        <a:buNone/>
                      </a:pPr>
                      <a:r>
                        <a:rPr lang="en" sz="1200">
                          <a:solidFill>
                            <a:srgbClr val="FF0000"/>
                          </a:solidFill>
                          <a:latin typeface="Times New Roman"/>
                          <a:ea typeface="Times New Roman"/>
                          <a:cs typeface="Times New Roman"/>
                          <a:sym typeface="Times New Roman"/>
                        </a:rPr>
                        <a:t>1.1</a:t>
                      </a:r>
                      <a:endParaRPr sz="1200">
                        <a:solidFill>
                          <a:srgbClr val="FF0000"/>
                        </a:solidFill>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1"/>
                  </a:ext>
                </a:extLst>
              </a:tr>
              <a:tr h="0">
                <a:tc>
                  <a:txBody>
                    <a:bodyPr/>
                    <a:lstStyle/>
                    <a:p>
                      <a:pPr marL="0" lvl="0" indent="0" algn="ctr" rtl="0">
                        <a:spcBef>
                          <a:spcPts val="0"/>
                        </a:spcBef>
                        <a:spcAft>
                          <a:spcPts val="0"/>
                        </a:spcAft>
                        <a:buNone/>
                      </a:pPr>
                      <a:r>
                        <a:rPr lang="en" sz="1200">
                          <a:solidFill>
                            <a:srgbClr val="FF0000"/>
                          </a:solidFill>
                          <a:latin typeface="Times New Roman"/>
                          <a:ea typeface="Times New Roman"/>
                          <a:cs typeface="Times New Roman"/>
                          <a:sym typeface="Times New Roman"/>
                        </a:rPr>
                        <a:t>2</a:t>
                      </a:r>
                      <a:endParaRPr sz="1200">
                        <a:solidFill>
                          <a:srgbClr val="FF0000"/>
                        </a:solidFill>
                        <a:latin typeface="Times New Roman"/>
                        <a:ea typeface="Times New Roman"/>
                        <a:cs typeface="Times New Roman"/>
                        <a:sym typeface="Times New Roman"/>
                      </a:endParaRPr>
                    </a:p>
                  </a:txBody>
                  <a:tcPr marL="63500" marR="63500" marT="63500" marB="63500"/>
                </a:tc>
                <a:tc>
                  <a:txBody>
                    <a:bodyPr/>
                    <a:lstStyle/>
                    <a:p>
                      <a:pPr marL="0" lvl="0" indent="0" algn="ctr" rtl="0">
                        <a:spcBef>
                          <a:spcPts val="0"/>
                        </a:spcBef>
                        <a:spcAft>
                          <a:spcPts val="0"/>
                        </a:spcAft>
                        <a:buNone/>
                      </a:pPr>
                      <a:r>
                        <a:rPr lang="en" sz="1200">
                          <a:solidFill>
                            <a:srgbClr val="FF0000"/>
                          </a:solidFill>
                          <a:latin typeface="Times New Roman"/>
                          <a:ea typeface="Times New Roman"/>
                          <a:cs typeface="Times New Roman"/>
                          <a:sym typeface="Times New Roman"/>
                        </a:rPr>
                        <a:t>37.0</a:t>
                      </a:r>
                      <a:endParaRPr sz="1200">
                        <a:solidFill>
                          <a:srgbClr val="FF0000"/>
                        </a:solidFill>
                        <a:latin typeface="Times New Roman"/>
                        <a:ea typeface="Times New Roman"/>
                        <a:cs typeface="Times New Roman"/>
                        <a:sym typeface="Times New Roman"/>
                      </a:endParaRPr>
                    </a:p>
                  </a:txBody>
                  <a:tcPr marL="63500" marR="63500" marT="63500" marB="63500"/>
                </a:tc>
                <a:tc>
                  <a:txBody>
                    <a:bodyPr/>
                    <a:lstStyle/>
                    <a:p>
                      <a:pPr marL="0" lvl="0" indent="0" algn="ctr" rtl="0">
                        <a:spcBef>
                          <a:spcPts val="0"/>
                        </a:spcBef>
                        <a:spcAft>
                          <a:spcPts val="0"/>
                        </a:spcAft>
                        <a:buNone/>
                      </a:pPr>
                      <a:r>
                        <a:rPr lang="en" sz="1200">
                          <a:solidFill>
                            <a:srgbClr val="FF0000"/>
                          </a:solidFill>
                          <a:latin typeface="Times New Roman"/>
                          <a:ea typeface="Times New Roman"/>
                          <a:cs typeface="Times New Roman"/>
                          <a:sym typeface="Times New Roman"/>
                        </a:rPr>
                        <a:t>24.0</a:t>
                      </a:r>
                      <a:endParaRPr sz="1200">
                        <a:solidFill>
                          <a:srgbClr val="FF0000"/>
                        </a:solidFill>
                        <a:latin typeface="Times New Roman"/>
                        <a:ea typeface="Times New Roman"/>
                        <a:cs typeface="Times New Roman"/>
                        <a:sym typeface="Times New Roman"/>
                      </a:endParaRPr>
                    </a:p>
                  </a:txBody>
                  <a:tcPr marL="63500" marR="63500" marT="63500" marB="63500"/>
                </a:tc>
                <a:tc>
                  <a:txBody>
                    <a:bodyPr/>
                    <a:lstStyle/>
                    <a:p>
                      <a:pPr marL="0" lvl="0" indent="0" algn="ctr" rtl="0">
                        <a:spcBef>
                          <a:spcPts val="0"/>
                        </a:spcBef>
                        <a:spcAft>
                          <a:spcPts val="0"/>
                        </a:spcAft>
                        <a:buNone/>
                      </a:pPr>
                      <a:r>
                        <a:rPr lang="en" sz="1200">
                          <a:solidFill>
                            <a:srgbClr val="FF0000"/>
                          </a:solidFill>
                          <a:latin typeface="Times New Roman"/>
                          <a:ea typeface="Times New Roman"/>
                          <a:cs typeface="Times New Roman"/>
                          <a:sym typeface="Times New Roman"/>
                        </a:rPr>
                        <a:t>24.3</a:t>
                      </a:r>
                      <a:endParaRPr sz="1200">
                        <a:solidFill>
                          <a:srgbClr val="FF0000"/>
                        </a:solidFill>
                        <a:latin typeface="Times New Roman"/>
                        <a:ea typeface="Times New Roman"/>
                        <a:cs typeface="Times New Roman"/>
                        <a:sym typeface="Times New Roman"/>
                      </a:endParaRPr>
                    </a:p>
                  </a:txBody>
                  <a:tcPr marL="63500" marR="63500" marT="63500" marB="63500"/>
                </a:tc>
                <a:tc>
                  <a:txBody>
                    <a:bodyPr/>
                    <a:lstStyle/>
                    <a:p>
                      <a:pPr marL="0" lvl="0" indent="0" algn="ctr" rtl="0">
                        <a:spcBef>
                          <a:spcPts val="0"/>
                        </a:spcBef>
                        <a:spcAft>
                          <a:spcPts val="0"/>
                        </a:spcAft>
                        <a:buNone/>
                      </a:pPr>
                      <a:r>
                        <a:rPr lang="en" sz="1200">
                          <a:solidFill>
                            <a:srgbClr val="FF0000"/>
                          </a:solidFill>
                          <a:latin typeface="Times New Roman"/>
                          <a:ea typeface="Times New Roman"/>
                          <a:cs typeface="Times New Roman"/>
                          <a:sym typeface="Times New Roman"/>
                        </a:rPr>
                        <a:t>66.5</a:t>
                      </a:r>
                      <a:endParaRPr sz="1200">
                        <a:solidFill>
                          <a:srgbClr val="FF0000"/>
                        </a:solidFill>
                        <a:latin typeface="Times New Roman"/>
                        <a:ea typeface="Times New Roman"/>
                        <a:cs typeface="Times New Roman"/>
                        <a:sym typeface="Times New Roman"/>
                      </a:endParaRPr>
                    </a:p>
                  </a:txBody>
                  <a:tcPr marL="63500" marR="63500" marT="63500" marB="63500"/>
                </a:tc>
                <a:tc>
                  <a:txBody>
                    <a:bodyPr/>
                    <a:lstStyle/>
                    <a:p>
                      <a:pPr marL="0" lvl="0" indent="0" algn="ctr" rtl="0">
                        <a:spcBef>
                          <a:spcPts val="0"/>
                        </a:spcBef>
                        <a:spcAft>
                          <a:spcPts val="0"/>
                        </a:spcAft>
                        <a:buNone/>
                      </a:pPr>
                      <a:r>
                        <a:rPr lang="en" sz="1200">
                          <a:solidFill>
                            <a:srgbClr val="FF0000"/>
                          </a:solidFill>
                          <a:latin typeface="Times New Roman"/>
                          <a:ea typeface="Times New Roman"/>
                          <a:cs typeface="Times New Roman"/>
                          <a:sym typeface="Times New Roman"/>
                        </a:rPr>
                        <a:t>42.6</a:t>
                      </a:r>
                      <a:endParaRPr sz="1200">
                        <a:solidFill>
                          <a:srgbClr val="FF0000"/>
                        </a:solidFill>
                        <a:latin typeface="Times New Roman"/>
                        <a:ea typeface="Times New Roman"/>
                        <a:cs typeface="Times New Roman"/>
                        <a:sym typeface="Times New Roman"/>
                      </a:endParaRPr>
                    </a:p>
                  </a:txBody>
                  <a:tcPr marL="63500" marR="63500" marT="63500" marB="63500"/>
                </a:tc>
                <a:tc>
                  <a:txBody>
                    <a:bodyPr/>
                    <a:lstStyle/>
                    <a:p>
                      <a:pPr marL="0" lvl="0" indent="0" algn="ctr" rtl="0">
                        <a:spcBef>
                          <a:spcPts val="0"/>
                        </a:spcBef>
                        <a:spcAft>
                          <a:spcPts val="0"/>
                        </a:spcAft>
                        <a:buNone/>
                      </a:pPr>
                      <a:r>
                        <a:rPr lang="en" sz="1200">
                          <a:solidFill>
                            <a:srgbClr val="FF0000"/>
                          </a:solidFill>
                          <a:latin typeface="Times New Roman"/>
                          <a:ea typeface="Times New Roman"/>
                          <a:cs typeface="Times New Roman"/>
                          <a:sym typeface="Times New Roman"/>
                        </a:rPr>
                        <a:t>0.9</a:t>
                      </a:r>
                      <a:endParaRPr sz="1200">
                        <a:solidFill>
                          <a:srgbClr val="FF0000"/>
                        </a:solidFill>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2"/>
                  </a:ext>
                </a:extLst>
              </a:tr>
              <a:tr h="0">
                <a:tc>
                  <a:txBody>
                    <a:bodyPr/>
                    <a:lstStyle/>
                    <a:p>
                      <a:pPr marL="0" lvl="0" indent="0" algn="ctr" rtl="0">
                        <a:spcBef>
                          <a:spcPts val="0"/>
                        </a:spcBef>
                        <a:spcAft>
                          <a:spcPts val="0"/>
                        </a:spcAft>
                        <a:buNone/>
                      </a:pPr>
                      <a:r>
                        <a:rPr lang="en" sz="1200">
                          <a:solidFill>
                            <a:srgbClr val="FF0000"/>
                          </a:solidFill>
                          <a:latin typeface="Times New Roman"/>
                          <a:ea typeface="Times New Roman"/>
                          <a:cs typeface="Times New Roman"/>
                          <a:sym typeface="Times New Roman"/>
                        </a:rPr>
                        <a:t>3</a:t>
                      </a:r>
                      <a:endParaRPr sz="1200">
                        <a:solidFill>
                          <a:srgbClr val="FF0000"/>
                        </a:solidFill>
                        <a:latin typeface="Times New Roman"/>
                        <a:ea typeface="Times New Roman"/>
                        <a:cs typeface="Times New Roman"/>
                        <a:sym typeface="Times New Roman"/>
                      </a:endParaRPr>
                    </a:p>
                  </a:txBody>
                  <a:tcPr marL="63500" marR="63500" marT="63500" marB="63500"/>
                </a:tc>
                <a:tc>
                  <a:txBody>
                    <a:bodyPr/>
                    <a:lstStyle/>
                    <a:p>
                      <a:pPr marL="0" lvl="0" indent="0" algn="ctr" rtl="0">
                        <a:spcBef>
                          <a:spcPts val="0"/>
                        </a:spcBef>
                        <a:spcAft>
                          <a:spcPts val="0"/>
                        </a:spcAft>
                        <a:buNone/>
                      </a:pPr>
                      <a:r>
                        <a:rPr lang="en" sz="1200">
                          <a:solidFill>
                            <a:srgbClr val="FF0000"/>
                          </a:solidFill>
                          <a:latin typeface="Times New Roman"/>
                          <a:ea typeface="Times New Roman"/>
                          <a:cs typeface="Times New Roman"/>
                          <a:sym typeface="Times New Roman"/>
                        </a:rPr>
                        <a:t>39.6</a:t>
                      </a:r>
                      <a:endParaRPr sz="1200">
                        <a:solidFill>
                          <a:srgbClr val="FF0000"/>
                        </a:solidFill>
                        <a:latin typeface="Times New Roman"/>
                        <a:ea typeface="Times New Roman"/>
                        <a:cs typeface="Times New Roman"/>
                        <a:sym typeface="Times New Roman"/>
                      </a:endParaRPr>
                    </a:p>
                  </a:txBody>
                  <a:tcPr marL="63500" marR="63500" marT="63500" marB="63500"/>
                </a:tc>
                <a:tc>
                  <a:txBody>
                    <a:bodyPr/>
                    <a:lstStyle/>
                    <a:p>
                      <a:pPr marL="0" lvl="0" indent="0" algn="ctr" rtl="0">
                        <a:spcBef>
                          <a:spcPts val="0"/>
                        </a:spcBef>
                        <a:spcAft>
                          <a:spcPts val="0"/>
                        </a:spcAft>
                        <a:buNone/>
                      </a:pPr>
                      <a:r>
                        <a:rPr lang="en" sz="1200">
                          <a:solidFill>
                            <a:srgbClr val="FF0000"/>
                          </a:solidFill>
                          <a:latin typeface="Times New Roman"/>
                          <a:ea typeface="Times New Roman"/>
                          <a:cs typeface="Times New Roman"/>
                          <a:sym typeface="Times New Roman"/>
                        </a:rPr>
                        <a:t>25.1</a:t>
                      </a:r>
                      <a:endParaRPr sz="1200">
                        <a:solidFill>
                          <a:srgbClr val="FF0000"/>
                        </a:solidFill>
                        <a:latin typeface="Times New Roman"/>
                        <a:ea typeface="Times New Roman"/>
                        <a:cs typeface="Times New Roman"/>
                        <a:sym typeface="Times New Roman"/>
                      </a:endParaRPr>
                    </a:p>
                  </a:txBody>
                  <a:tcPr marL="63500" marR="63500" marT="63500" marB="63500"/>
                </a:tc>
                <a:tc>
                  <a:txBody>
                    <a:bodyPr/>
                    <a:lstStyle/>
                    <a:p>
                      <a:pPr marL="0" lvl="0" indent="0" algn="ctr" rtl="0">
                        <a:spcBef>
                          <a:spcPts val="0"/>
                        </a:spcBef>
                        <a:spcAft>
                          <a:spcPts val="0"/>
                        </a:spcAft>
                        <a:buNone/>
                      </a:pPr>
                      <a:r>
                        <a:rPr lang="en" sz="1200">
                          <a:solidFill>
                            <a:srgbClr val="FF0000"/>
                          </a:solidFill>
                          <a:latin typeface="Times New Roman"/>
                          <a:ea typeface="Times New Roman"/>
                          <a:cs typeface="Times New Roman"/>
                          <a:sym typeface="Times New Roman"/>
                        </a:rPr>
                        <a:t>27.6</a:t>
                      </a:r>
                      <a:endParaRPr sz="1200">
                        <a:solidFill>
                          <a:srgbClr val="FF0000"/>
                        </a:solidFill>
                        <a:latin typeface="Times New Roman"/>
                        <a:ea typeface="Times New Roman"/>
                        <a:cs typeface="Times New Roman"/>
                        <a:sym typeface="Times New Roman"/>
                      </a:endParaRPr>
                    </a:p>
                  </a:txBody>
                  <a:tcPr marL="63500" marR="63500" marT="63500" marB="63500"/>
                </a:tc>
                <a:tc>
                  <a:txBody>
                    <a:bodyPr/>
                    <a:lstStyle/>
                    <a:p>
                      <a:pPr marL="0" lvl="0" indent="0" algn="ctr" rtl="0">
                        <a:spcBef>
                          <a:spcPts val="0"/>
                        </a:spcBef>
                        <a:spcAft>
                          <a:spcPts val="0"/>
                        </a:spcAft>
                        <a:buNone/>
                      </a:pPr>
                      <a:r>
                        <a:rPr lang="en" sz="1200">
                          <a:solidFill>
                            <a:srgbClr val="FF0000"/>
                          </a:solidFill>
                          <a:latin typeface="Times New Roman"/>
                          <a:ea typeface="Times New Roman"/>
                          <a:cs typeface="Times New Roman"/>
                          <a:sym typeface="Times New Roman"/>
                        </a:rPr>
                        <a:t>44.7</a:t>
                      </a:r>
                      <a:endParaRPr sz="1200">
                        <a:solidFill>
                          <a:srgbClr val="FF0000"/>
                        </a:solidFill>
                        <a:latin typeface="Times New Roman"/>
                        <a:ea typeface="Times New Roman"/>
                        <a:cs typeface="Times New Roman"/>
                        <a:sym typeface="Times New Roman"/>
                      </a:endParaRPr>
                    </a:p>
                  </a:txBody>
                  <a:tcPr marL="63500" marR="63500" marT="63500" marB="63500"/>
                </a:tc>
                <a:tc>
                  <a:txBody>
                    <a:bodyPr/>
                    <a:lstStyle/>
                    <a:p>
                      <a:pPr marL="0" lvl="0" indent="0" algn="ctr" rtl="0">
                        <a:spcBef>
                          <a:spcPts val="0"/>
                        </a:spcBef>
                        <a:spcAft>
                          <a:spcPts val="0"/>
                        </a:spcAft>
                        <a:buNone/>
                      </a:pPr>
                      <a:r>
                        <a:rPr lang="en" sz="1200">
                          <a:solidFill>
                            <a:srgbClr val="FF0000"/>
                          </a:solidFill>
                          <a:latin typeface="Times New Roman"/>
                          <a:ea typeface="Times New Roman"/>
                          <a:cs typeface="Times New Roman"/>
                          <a:sym typeface="Times New Roman"/>
                        </a:rPr>
                        <a:t>35.2</a:t>
                      </a:r>
                      <a:endParaRPr sz="1200">
                        <a:solidFill>
                          <a:srgbClr val="FF0000"/>
                        </a:solidFill>
                        <a:latin typeface="Times New Roman"/>
                        <a:ea typeface="Times New Roman"/>
                        <a:cs typeface="Times New Roman"/>
                        <a:sym typeface="Times New Roman"/>
                      </a:endParaRPr>
                    </a:p>
                  </a:txBody>
                  <a:tcPr marL="63500" marR="63500" marT="63500" marB="63500"/>
                </a:tc>
                <a:tc>
                  <a:txBody>
                    <a:bodyPr/>
                    <a:lstStyle/>
                    <a:p>
                      <a:pPr marL="0" lvl="0" indent="0" algn="ctr" rtl="0">
                        <a:spcBef>
                          <a:spcPts val="0"/>
                        </a:spcBef>
                        <a:spcAft>
                          <a:spcPts val="0"/>
                        </a:spcAft>
                        <a:buNone/>
                      </a:pPr>
                      <a:r>
                        <a:rPr lang="en" sz="1200">
                          <a:solidFill>
                            <a:srgbClr val="FF0000"/>
                          </a:solidFill>
                          <a:latin typeface="Times New Roman"/>
                          <a:ea typeface="Times New Roman"/>
                          <a:cs typeface="Times New Roman"/>
                          <a:sym typeface="Times New Roman"/>
                        </a:rPr>
                        <a:t>0.8</a:t>
                      </a:r>
                      <a:endParaRPr sz="1200">
                        <a:solidFill>
                          <a:srgbClr val="FF0000"/>
                        </a:solidFill>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3"/>
                  </a:ext>
                </a:extLst>
              </a:tr>
              <a:tr h="0">
                <a:tc>
                  <a:txBody>
                    <a:bodyPr/>
                    <a:lstStyle/>
                    <a:p>
                      <a:pPr marL="0" lvl="0" indent="0" algn="ctr" rtl="0">
                        <a:spcBef>
                          <a:spcPts val="0"/>
                        </a:spcBef>
                        <a:spcAft>
                          <a:spcPts val="0"/>
                        </a:spcAft>
                        <a:buNone/>
                      </a:pPr>
                      <a:r>
                        <a:rPr lang="en" sz="1200">
                          <a:solidFill>
                            <a:srgbClr val="FF0000"/>
                          </a:solidFill>
                          <a:latin typeface="Times New Roman"/>
                          <a:ea typeface="Times New Roman"/>
                          <a:cs typeface="Times New Roman"/>
                          <a:sym typeface="Times New Roman"/>
                        </a:rPr>
                        <a:t>Average </a:t>
                      </a:r>
                      <a:endParaRPr sz="1200">
                        <a:solidFill>
                          <a:srgbClr val="FF0000"/>
                        </a:solidFill>
                        <a:latin typeface="Times New Roman"/>
                        <a:ea typeface="Times New Roman"/>
                        <a:cs typeface="Times New Roman"/>
                        <a:sym typeface="Times New Roman"/>
                      </a:endParaRPr>
                    </a:p>
                  </a:txBody>
                  <a:tcPr marL="63500" marR="63500" marT="63500" marB="63500"/>
                </a:tc>
                <a:tc>
                  <a:txBody>
                    <a:bodyPr/>
                    <a:lstStyle/>
                    <a:p>
                      <a:pPr marL="0" lvl="0" indent="0" algn="ctr" rtl="0">
                        <a:spcBef>
                          <a:spcPts val="0"/>
                        </a:spcBef>
                        <a:spcAft>
                          <a:spcPts val="0"/>
                        </a:spcAft>
                        <a:buNone/>
                      </a:pPr>
                      <a:r>
                        <a:rPr lang="en" sz="1200">
                          <a:solidFill>
                            <a:srgbClr val="FF0000"/>
                          </a:solidFill>
                          <a:latin typeface="Times New Roman"/>
                          <a:ea typeface="Times New Roman"/>
                          <a:cs typeface="Times New Roman"/>
                          <a:sym typeface="Times New Roman"/>
                        </a:rPr>
                        <a:t>40.4</a:t>
                      </a:r>
                      <a:endParaRPr sz="1200">
                        <a:solidFill>
                          <a:srgbClr val="FF0000"/>
                        </a:solidFill>
                        <a:latin typeface="Times New Roman"/>
                        <a:ea typeface="Times New Roman"/>
                        <a:cs typeface="Times New Roman"/>
                        <a:sym typeface="Times New Roman"/>
                      </a:endParaRPr>
                    </a:p>
                  </a:txBody>
                  <a:tcPr marL="63500" marR="63500" marT="63500" marB="63500"/>
                </a:tc>
                <a:tc>
                  <a:txBody>
                    <a:bodyPr/>
                    <a:lstStyle/>
                    <a:p>
                      <a:pPr marL="0" lvl="0" indent="0" algn="ctr" rtl="0">
                        <a:spcBef>
                          <a:spcPts val="0"/>
                        </a:spcBef>
                        <a:spcAft>
                          <a:spcPts val="0"/>
                        </a:spcAft>
                        <a:buNone/>
                      </a:pPr>
                      <a:r>
                        <a:rPr lang="en" sz="1200">
                          <a:solidFill>
                            <a:srgbClr val="FF0000"/>
                          </a:solidFill>
                          <a:latin typeface="Times New Roman"/>
                          <a:ea typeface="Times New Roman"/>
                          <a:cs typeface="Times New Roman"/>
                          <a:sym typeface="Times New Roman"/>
                        </a:rPr>
                        <a:t>23.8</a:t>
                      </a:r>
                      <a:endParaRPr sz="1200">
                        <a:solidFill>
                          <a:srgbClr val="FF0000"/>
                        </a:solidFill>
                        <a:latin typeface="Times New Roman"/>
                        <a:ea typeface="Times New Roman"/>
                        <a:cs typeface="Times New Roman"/>
                        <a:sym typeface="Times New Roman"/>
                      </a:endParaRPr>
                    </a:p>
                  </a:txBody>
                  <a:tcPr marL="63500" marR="63500" marT="63500" marB="63500"/>
                </a:tc>
                <a:tc>
                  <a:txBody>
                    <a:bodyPr/>
                    <a:lstStyle/>
                    <a:p>
                      <a:pPr marL="0" lvl="0" indent="0" algn="ctr" rtl="0">
                        <a:spcBef>
                          <a:spcPts val="0"/>
                        </a:spcBef>
                        <a:spcAft>
                          <a:spcPts val="0"/>
                        </a:spcAft>
                        <a:buNone/>
                      </a:pPr>
                      <a:r>
                        <a:rPr lang="en" sz="1200">
                          <a:solidFill>
                            <a:srgbClr val="FF0000"/>
                          </a:solidFill>
                          <a:latin typeface="Times New Roman"/>
                          <a:ea typeface="Times New Roman"/>
                          <a:cs typeface="Times New Roman"/>
                          <a:sym typeface="Times New Roman"/>
                        </a:rPr>
                        <a:t>27.0</a:t>
                      </a:r>
                      <a:endParaRPr sz="1200">
                        <a:solidFill>
                          <a:srgbClr val="FF0000"/>
                        </a:solidFill>
                        <a:latin typeface="Times New Roman"/>
                        <a:ea typeface="Times New Roman"/>
                        <a:cs typeface="Times New Roman"/>
                        <a:sym typeface="Times New Roman"/>
                      </a:endParaRPr>
                    </a:p>
                  </a:txBody>
                  <a:tcPr marL="63500" marR="63500" marT="63500" marB="63500"/>
                </a:tc>
                <a:tc>
                  <a:txBody>
                    <a:bodyPr/>
                    <a:lstStyle/>
                    <a:p>
                      <a:pPr marL="0" lvl="0" indent="0" algn="ctr" rtl="0">
                        <a:spcBef>
                          <a:spcPts val="0"/>
                        </a:spcBef>
                        <a:spcAft>
                          <a:spcPts val="0"/>
                        </a:spcAft>
                        <a:buNone/>
                      </a:pPr>
                      <a:r>
                        <a:rPr lang="en" sz="1200">
                          <a:solidFill>
                            <a:srgbClr val="FF0000"/>
                          </a:solidFill>
                          <a:latin typeface="Times New Roman"/>
                          <a:ea typeface="Times New Roman"/>
                          <a:cs typeface="Times New Roman"/>
                          <a:sym typeface="Times New Roman"/>
                        </a:rPr>
                        <a:t>51.1</a:t>
                      </a:r>
                      <a:endParaRPr sz="1200">
                        <a:solidFill>
                          <a:srgbClr val="FF0000"/>
                        </a:solidFill>
                        <a:latin typeface="Times New Roman"/>
                        <a:ea typeface="Times New Roman"/>
                        <a:cs typeface="Times New Roman"/>
                        <a:sym typeface="Times New Roman"/>
                      </a:endParaRPr>
                    </a:p>
                  </a:txBody>
                  <a:tcPr marL="63500" marR="63500" marT="63500" marB="63500"/>
                </a:tc>
                <a:tc>
                  <a:txBody>
                    <a:bodyPr/>
                    <a:lstStyle/>
                    <a:p>
                      <a:pPr marL="0" lvl="0" indent="0" algn="ctr" rtl="0">
                        <a:spcBef>
                          <a:spcPts val="0"/>
                        </a:spcBef>
                        <a:spcAft>
                          <a:spcPts val="0"/>
                        </a:spcAft>
                        <a:buNone/>
                      </a:pPr>
                      <a:r>
                        <a:rPr lang="en" sz="1200">
                          <a:solidFill>
                            <a:srgbClr val="FF0000"/>
                          </a:solidFill>
                          <a:latin typeface="Times New Roman"/>
                          <a:ea typeface="Times New Roman"/>
                          <a:cs typeface="Times New Roman"/>
                          <a:sym typeface="Times New Roman"/>
                        </a:rPr>
                        <a:t>44.4</a:t>
                      </a:r>
                      <a:endParaRPr sz="1200">
                        <a:solidFill>
                          <a:srgbClr val="FF0000"/>
                        </a:solidFill>
                        <a:latin typeface="Times New Roman"/>
                        <a:ea typeface="Times New Roman"/>
                        <a:cs typeface="Times New Roman"/>
                        <a:sym typeface="Times New Roman"/>
                      </a:endParaRPr>
                    </a:p>
                  </a:txBody>
                  <a:tcPr marL="63500" marR="63500" marT="63500" marB="63500"/>
                </a:tc>
                <a:tc>
                  <a:txBody>
                    <a:bodyPr/>
                    <a:lstStyle/>
                    <a:p>
                      <a:pPr marL="0" lvl="0" indent="0" algn="ctr" rtl="0">
                        <a:spcBef>
                          <a:spcPts val="0"/>
                        </a:spcBef>
                        <a:spcAft>
                          <a:spcPts val="0"/>
                        </a:spcAft>
                        <a:buNone/>
                      </a:pPr>
                      <a:r>
                        <a:rPr lang="en" sz="1200">
                          <a:solidFill>
                            <a:srgbClr val="FF0000"/>
                          </a:solidFill>
                          <a:latin typeface="Times New Roman"/>
                          <a:ea typeface="Times New Roman"/>
                          <a:cs typeface="Times New Roman"/>
                          <a:sym typeface="Times New Roman"/>
                        </a:rPr>
                        <a:t>0.9</a:t>
                      </a:r>
                      <a:endParaRPr sz="1200">
                        <a:solidFill>
                          <a:srgbClr val="FF0000"/>
                        </a:solidFill>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4"/>
                  </a:ext>
                </a:extLst>
              </a:tr>
            </a:tbl>
          </a:graphicData>
        </a:graphic>
      </p:graphicFrame>
      <p:sp>
        <p:nvSpPr>
          <p:cNvPr id="107" name="Google Shape;107;p21"/>
          <p:cNvSpPr txBox="1"/>
          <p:nvPr/>
        </p:nvSpPr>
        <p:spPr>
          <a:xfrm>
            <a:off x="2484275" y="47725"/>
            <a:ext cx="3000000" cy="30000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600" u="sng">
                <a:latin typeface="Times New Roman"/>
                <a:ea typeface="Times New Roman"/>
                <a:cs typeface="Times New Roman"/>
                <a:sym typeface="Times New Roman"/>
              </a:rPr>
              <a:t>Results of Electrolytes in Microamps</a:t>
            </a:r>
            <a:endParaRPr sz="1600" u="sng">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1510</Words>
  <Application>Microsoft Office PowerPoint</Application>
  <PresentationFormat>On-screen Show (16:9)</PresentationFormat>
  <Paragraphs>97</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Lato</vt:lpstr>
      <vt:lpstr>Playfair Display</vt:lpstr>
      <vt:lpstr>Comic Sans MS</vt:lpstr>
      <vt:lpstr>Times New Roman</vt:lpstr>
      <vt:lpstr>Coral</vt:lpstr>
      <vt:lpstr>Electrify Your Electrolytes: The Effect Drinks Have on Your Electrolytes  </vt:lpstr>
      <vt:lpstr>BACKGROUND RESEARCH/PURPOSE:  </vt:lpstr>
      <vt:lpstr>PowerPoint Presentation</vt:lpstr>
      <vt:lpstr>PowerPoint Presentation</vt:lpstr>
      <vt:lpstr>Hypothesis</vt:lpstr>
      <vt:lpstr>TESTABLE QUESTION:</vt:lpstr>
      <vt:lpstr>MATERIALS: </vt:lpstr>
      <vt:lpstr>PROCEDURE:</vt:lpstr>
      <vt:lpstr>DATA:</vt:lpstr>
      <vt:lpstr>  </vt:lpstr>
      <vt:lpstr>  </vt:lpstr>
      <vt:lpstr>ANALYSIS: </vt:lpstr>
      <vt:lpstr>CONCLUSION: </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Electrify Your Electrolytes: The Effect Drinks Have on Your Electrolytes</dc:title>
  <dc:creator>Black, James</dc:creator>
  <cp:lastModifiedBy>Black, James</cp:lastModifiedBy>
  <cp:revision>1</cp:revision>
  <dcterms:modified xsi:type="dcterms:W3CDTF">2021-03-02T15:22:37Z</dcterms:modified>
</cp:coreProperties>
</file>