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28" r:id="rId1"/>
  </p:sldMasterIdLst>
  <p:sldIdLst>
    <p:sldId id="256" r:id="rId2"/>
    <p:sldId id="257" r:id="rId3"/>
    <p:sldId id="258" r:id="rId4"/>
    <p:sldId id="259" r:id="rId5"/>
    <p:sldId id="260" r:id="rId6"/>
    <p:sldId id="261" r:id="rId7"/>
    <p:sldId id="279" r:id="rId8"/>
    <p:sldId id="262" r:id="rId9"/>
    <p:sldId id="280" r:id="rId10"/>
    <p:sldId id="263" r:id="rId11"/>
    <p:sldId id="264" r:id="rId12"/>
    <p:sldId id="282" r:id="rId13"/>
    <p:sldId id="281" r:id="rId14"/>
    <p:sldId id="283" r:id="rId15"/>
    <p:sldId id="265" r:id="rId16"/>
    <p:sldId id="284" r:id="rId17"/>
    <p:sldId id="266" r:id="rId18"/>
    <p:sldId id="267" r:id="rId19"/>
    <p:sldId id="268" r:id="rId20"/>
    <p:sldId id="285" r:id="rId21"/>
    <p:sldId id="286" r:id="rId22"/>
    <p:sldId id="287" r:id="rId23"/>
    <p:sldId id="28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6" d="100"/>
          <a:sy n="76" d="100"/>
        </p:scale>
        <p:origin x="-2128"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2233D26B-DFC2-4248-8ED0-AD3E108CBDD7}" type="datetime1">
              <a:rPr lang="en-US" smtClean="0"/>
              <a:pPr/>
              <a:t>21/3/6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altLang="zh-CN"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E694C003-38E8-486A-9BFD-47E55D87241C}" type="datetime1">
              <a:rPr lang="en-US" smtClean="0"/>
              <a:pPr/>
              <a:t>21/3/6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E059EAA3-934B-41DB-B3B1-806F4BE5CC37}" type="datetime1">
              <a:rPr lang="en-US" smtClean="0"/>
              <a:pPr/>
              <a:t>21/3/6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ltLang="zh-CN" smtClean="0"/>
              <a:t>Click to edit Master title style</a:t>
            </a:r>
            <a:endParaRPr lang="en-US" dirty="0"/>
          </a:p>
        </p:txBody>
      </p:sp>
      <p:sp>
        <p:nvSpPr>
          <p:cNvPr id="4" name="Date Placeholder 3"/>
          <p:cNvSpPr>
            <a:spLocks noGrp="1"/>
          </p:cNvSpPr>
          <p:nvPr>
            <p:ph type="dt" sz="half" idx="10"/>
          </p:nvPr>
        </p:nvSpPr>
        <p:spPr/>
        <p:txBody>
          <a:bodyPr/>
          <a:lstStyle/>
          <a:p>
            <a:fld id="{8F97F932-D99A-4087-BFB1-EA42FAFC8D2C}" type="datetime1">
              <a:rPr lang="en-US" smtClean="0"/>
              <a:pPr/>
              <a:t>21/3/6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altLang="zh-CN"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79C96367-2F2B-4F6E-ACF4-15FA13738E10}" type="datetime1">
              <a:rPr lang="en-US" smtClean="0"/>
              <a:pPr/>
              <a:t>21/3/6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523C92-45F4-4C30-810D-4886C1BA696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altLang="zh-CN" smtClean="0"/>
              <a:t>Click to edit Master title style</a:t>
            </a:r>
            <a:endParaRPr lang="en-US" dirty="0"/>
          </a:p>
        </p:txBody>
      </p:sp>
      <p:sp>
        <p:nvSpPr>
          <p:cNvPr id="5" name="Date Placeholder 4"/>
          <p:cNvSpPr>
            <a:spLocks noGrp="1"/>
          </p:cNvSpPr>
          <p:nvPr>
            <p:ph type="dt" sz="half" idx="10"/>
          </p:nvPr>
        </p:nvSpPr>
        <p:spPr/>
        <p:txBody>
          <a:bodyPr/>
          <a:lstStyle/>
          <a:p>
            <a:fld id="{8FB3498D-21C7-408B-8EF5-5B55DEF0BFD5}" type="datetime1">
              <a:rPr lang="en-US" smtClean="0"/>
              <a:pPr/>
              <a:t>21/3/6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altLang="zh-CN"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7" name="Date Placeholder 6"/>
          <p:cNvSpPr>
            <a:spLocks noGrp="1"/>
          </p:cNvSpPr>
          <p:nvPr>
            <p:ph type="dt" sz="half" idx="10"/>
          </p:nvPr>
        </p:nvSpPr>
        <p:spPr/>
        <p:txBody>
          <a:bodyPr/>
          <a:lstStyle/>
          <a:p>
            <a:fld id="{84DB246E-8FD1-42FF-94A4-E4133095C37A}" type="datetime1">
              <a:rPr lang="en-US" smtClean="0"/>
              <a:pPr/>
              <a:t>21/3/6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ltLang="zh-CN" smtClean="0"/>
              <a:t>Click to edit Master title style</a:t>
            </a:r>
            <a:endParaRPr lang="en-US" dirty="0"/>
          </a:p>
        </p:txBody>
      </p:sp>
      <p:sp>
        <p:nvSpPr>
          <p:cNvPr id="3" name="Date Placeholder 2"/>
          <p:cNvSpPr>
            <a:spLocks noGrp="1"/>
          </p:cNvSpPr>
          <p:nvPr>
            <p:ph type="dt" sz="half" idx="10"/>
          </p:nvPr>
        </p:nvSpPr>
        <p:spPr/>
        <p:txBody>
          <a:bodyPr/>
          <a:lstStyle/>
          <a:p>
            <a:fld id="{A93939D4-B818-4372-B1EE-7CB6D5BBC74A}" type="datetime1">
              <a:rPr lang="en-US" smtClean="0"/>
              <a:pPr/>
              <a:t>21/3/6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5E438-4D0D-4834-B658-A90420491D98}" type="datetime1">
              <a:rPr lang="en-US" smtClean="0"/>
              <a:pPr/>
              <a:t>21/3/6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altLang="zh-CN"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76F8ADFA-7142-4015-85E6-1712F15FA709}" type="datetime1">
              <a:rPr lang="en-US" smtClean="0"/>
              <a:pPr/>
              <a:t>21/3/6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altLang="zh-CN"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Drag picture to placeholder or click icon to add</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34A581E0-D653-4D78-A48F-41D80498BC7E}" type="datetime1">
              <a:rPr lang="en-US" smtClean="0"/>
              <a:pPr/>
              <a:t>21/3/6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altLang="zh-CN"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8B3AFFF1-9C47-49F0-AE12-AF188F3F4E82}" type="datetime1">
              <a:rPr lang="en-US" smtClean="0"/>
              <a:pPr/>
              <a:t>21/3/6</a:t>
            </a:fld>
            <a:endParaRPr lang="en-US" dirty="0"/>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38237106-F2ED-405E-BC33-CC3CF426205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4729" r:id="rId1"/>
    <p:sldLayoutId id="2147484730" r:id="rId2"/>
    <p:sldLayoutId id="2147484731" r:id="rId3"/>
    <p:sldLayoutId id="2147484732" r:id="rId4"/>
    <p:sldLayoutId id="2147484733" r:id="rId5"/>
    <p:sldLayoutId id="2147484734" r:id="rId6"/>
    <p:sldLayoutId id="2147484735" r:id="rId7"/>
    <p:sldLayoutId id="2147484736" r:id="rId8"/>
    <p:sldLayoutId id="2147484737" r:id="rId9"/>
    <p:sldLayoutId id="2147484738" r:id="rId10"/>
    <p:sldLayoutId id="2147484739" r:id="rId11"/>
  </p:sldLayoutIdLst>
  <p:hf sldNum="0" hdr="0" ftr="0" dt="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Princeton International School of Mathematics and Science</a:t>
            </a:r>
          </a:p>
          <a:p>
            <a:r>
              <a:rPr lang="en-US" smtClean="0"/>
              <a:t>Jihao </a:t>
            </a:r>
            <a:r>
              <a:rPr lang="en-US" dirty="0" smtClean="0"/>
              <a:t>Yu</a:t>
            </a:r>
            <a:endParaRPr lang="en-US" dirty="0"/>
          </a:p>
        </p:txBody>
      </p:sp>
      <p:sp>
        <p:nvSpPr>
          <p:cNvPr id="3" name="Title 2"/>
          <p:cNvSpPr>
            <a:spLocks noGrp="1"/>
          </p:cNvSpPr>
          <p:nvPr>
            <p:ph type="ctrTitle"/>
          </p:nvPr>
        </p:nvSpPr>
        <p:spPr/>
        <p:txBody>
          <a:bodyPr/>
          <a:lstStyle/>
          <a:p>
            <a:r>
              <a:rPr lang="en-US" dirty="0" smtClean="0"/>
              <a:t>The influence of dark matter viscosity on galaxy formation</a:t>
            </a:r>
            <a:endParaRPr lang="en-US" dirty="0"/>
          </a:p>
        </p:txBody>
      </p:sp>
    </p:spTree>
    <p:extLst>
      <p:ext uri="{BB962C8B-B14F-4D97-AF65-F5344CB8AC3E}">
        <p14:creationId xmlns:p14="http://schemas.microsoft.com/office/powerpoint/2010/main" val="38092272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p:txBody>
          <a:bodyPr>
            <a:normAutofit/>
          </a:bodyPr>
          <a:lstStyle/>
          <a:p>
            <a:r>
              <a:rPr lang="en-US" sz="2400" dirty="0" smtClean="0"/>
              <a:t>What’s wrong here?</a:t>
            </a:r>
          </a:p>
          <a:p>
            <a:r>
              <a:rPr lang="en-US" sz="2400" dirty="0" smtClean="0"/>
              <a:t>It takes too long for merging to occur &amp; Stay apart within a few parsecs for millions of years</a:t>
            </a:r>
          </a:p>
          <a:p>
            <a:endParaRPr lang="en-US" sz="2400" dirty="0" smtClean="0"/>
          </a:p>
          <a:p>
            <a:r>
              <a:rPr lang="en-US" sz="2400" dirty="0" smtClean="0"/>
              <a:t>1. Stars are cleared out inside the orbit</a:t>
            </a:r>
          </a:p>
          <a:p>
            <a:r>
              <a:rPr lang="en-US" sz="2400" dirty="0" smtClean="0"/>
              <a:t>2. Dynamical friction and energy radiation are too weak</a:t>
            </a:r>
            <a:endParaRPr lang="en-US" sz="2400" dirty="0"/>
          </a:p>
          <a:p>
            <a:endParaRPr lang="en-US" sz="2400" dirty="0"/>
          </a:p>
        </p:txBody>
      </p:sp>
    </p:spTree>
    <p:extLst>
      <p:ext uri="{BB962C8B-B14F-4D97-AF65-F5344CB8AC3E}">
        <p14:creationId xmlns:p14="http://schemas.microsoft.com/office/powerpoint/2010/main" val="233778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Dark matter</a:t>
            </a:r>
            <a:endParaRPr lang="en-US" dirty="0"/>
          </a:p>
        </p:txBody>
      </p:sp>
      <p:sp>
        <p:nvSpPr>
          <p:cNvPr id="3" name="Content Placeholder 2"/>
          <p:cNvSpPr>
            <a:spLocks noGrp="1"/>
          </p:cNvSpPr>
          <p:nvPr>
            <p:ph sz="quarter" idx="13"/>
          </p:nvPr>
        </p:nvSpPr>
        <p:spPr>
          <a:xfrm>
            <a:off x="609600" y="1600200"/>
            <a:ext cx="7924800" cy="4685128"/>
          </a:xfrm>
        </p:spPr>
        <p:txBody>
          <a:bodyPr>
            <a:normAutofit/>
          </a:bodyPr>
          <a:lstStyle/>
          <a:p>
            <a:r>
              <a:rPr lang="en-US" sz="2400" dirty="0" smtClean="0"/>
              <a:t>Dark matter takes up about 95% of mass</a:t>
            </a:r>
          </a:p>
          <a:p>
            <a:r>
              <a:rPr lang="en-US" sz="2400" dirty="0" smtClean="0"/>
              <a:t>Canonical Dark Matter(CDM)</a:t>
            </a:r>
          </a:p>
          <a:p>
            <a:r>
              <a:rPr lang="en-US" sz="2400" dirty="0" smtClean="0"/>
              <a:t>-Gravity</a:t>
            </a:r>
          </a:p>
          <a:p>
            <a:endParaRPr lang="en-US" sz="2400" dirty="0" smtClean="0"/>
          </a:p>
          <a:p>
            <a:r>
              <a:rPr lang="en-US" sz="2400" dirty="0" smtClean="0"/>
              <a:t>Self Interacting Dark Matter(SIDM)</a:t>
            </a:r>
          </a:p>
          <a:p>
            <a:r>
              <a:rPr lang="en-US" sz="2400" dirty="0" smtClean="0"/>
              <a:t>-Gravity</a:t>
            </a:r>
          </a:p>
          <a:p>
            <a:r>
              <a:rPr lang="en-US" sz="2400" dirty="0" smtClean="0"/>
              <a:t>-Pressure</a:t>
            </a:r>
          </a:p>
          <a:p>
            <a:r>
              <a:rPr lang="en-US" sz="2400" dirty="0" smtClean="0"/>
              <a:t>-Strong interaction</a:t>
            </a:r>
          </a:p>
          <a:p>
            <a:r>
              <a:rPr lang="en-US" sz="2400" dirty="0" smtClean="0"/>
              <a:t>-</a:t>
            </a:r>
            <a:r>
              <a:rPr lang="mr-IN" sz="2400" dirty="0" smtClean="0"/>
              <a:t>……</a:t>
            </a:r>
            <a:endParaRPr lang="en-US" sz="2400" dirty="0" smtClean="0"/>
          </a:p>
          <a:p>
            <a:endParaRPr lang="en-US" sz="2400" dirty="0"/>
          </a:p>
        </p:txBody>
      </p:sp>
    </p:spTree>
    <p:extLst>
      <p:ext uri="{BB962C8B-B14F-4D97-AF65-F5344CB8AC3E}">
        <p14:creationId xmlns:p14="http://schemas.microsoft.com/office/powerpoint/2010/main" val="1913388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F.png"/>
          <p:cNvPicPr>
            <a:picLocks noGrp="1" noChangeAspect="1"/>
          </p:cNvPicPr>
          <p:nvPr>
            <p:ph sz="quarter" idx="13"/>
          </p:nvPr>
        </p:nvPicPr>
        <p:blipFill>
          <a:blip r:embed="rId2" cstate="print">
            <a:extLst>
              <a:ext uri="{28A0092B-C50C-407E-A947-70E740481C1C}">
                <a14:useLocalDpi xmlns:a14="http://schemas.microsoft.com/office/drawing/2010/main" val="0"/>
              </a:ext>
            </a:extLst>
          </a:blip>
          <a:srcRect t="6731" b="6731"/>
          <a:stretch>
            <a:fillRect/>
          </a:stretch>
        </p:blipFill>
        <p:spPr/>
      </p:pic>
    </p:spTree>
    <p:extLst>
      <p:ext uri="{BB962C8B-B14F-4D97-AF65-F5344CB8AC3E}">
        <p14:creationId xmlns:p14="http://schemas.microsoft.com/office/powerpoint/2010/main" val="4220308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F.png"/>
          <p:cNvPicPr>
            <a:picLocks noGrp="1" noChangeAspect="1"/>
          </p:cNvPicPr>
          <p:nvPr>
            <p:ph sz="quarter" idx="13"/>
          </p:nvPr>
        </p:nvPicPr>
        <p:blipFill>
          <a:blip r:embed="rId2" cstate="print">
            <a:extLst>
              <a:ext uri="{28A0092B-C50C-407E-A947-70E740481C1C}">
                <a14:useLocalDpi xmlns:a14="http://schemas.microsoft.com/office/drawing/2010/main" val="0"/>
              </a:ext>
            </a:extLst>
          </a:blip>
          <a:srcRect t="6731" b="6731"/>
          <a:stretch>
            <a:fillRect/>
          </a:stretch>
        </p:blipFill>
        <p:spPr/>
      </p:pic>
      <p:sp>
        <p:nvSpPr>
          <p:cNvPr id="13" name="Connector 12"/>
          <p:cNvSpPr/>
          <p:nvPr/>
        </p:nvSpPr>
        <p:spPr>
          <a:xfrm>
            <a:off x="2518451" y="3174501"/>
            <a:ext cx="411480" cy="443630"/>
          </a:xfrm>
          <a:prstGeom prst="flowChartConnector">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Connector 13"/>
          <p:cNvSpPr/>
          <p:nvPr/>
        </p:nvSpPr>
        <p:spPr>
          <a:xfrm>
            <a:off x="6263053" y="2503941"/>
            <a:ext cx="411480" cy="443630"/>
          </a:xfrm>
          <a:prstGeom prst="flowChartConnector">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Connector 14"/>
          <p:cNvSpPr/>
          <p:nvPr/>
        </p:nvSpPr>
        <p:spPr>
          <a:xfrm>
            <a:off x="5200022" y="4393701"/>
            <a:ext cx="411480" cy="443630"/>
          </a:xfrm>
          <a:prstGeom prst="flowChartConnector">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Connector 15"/>
          <p:cNvSpPr/>
          <p:nvPr/>
        </p:nvSpPr>
        <p:spPr>
          <a:xfrm>
            <a:off x="3006382" y="3814379"/>
            <a:ext cx="411480" cy="443630"/>
          </a:xfrm>
          <a:prstGeom prst="flowChartConnector">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Connector 16"/>
          <p:cNvSpPr/>
          <p:nvPr/>
        </p:nvSpPr>
        <p:spPr>
          <a:xfrm>
            <a:off x="3521276" y="3950071"/>
            <a:ext cx="411480" cy="443630"/>
          </a:xfrm>
          <a:prstGeom prst="flowChartConnector">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Connector 17"/>
          <p:cNvSpPr/>
          <p:nvPr/>
        </p:nvSpPr>
        <p:spPr>
          <a:xfrm>
            <a:off x="3315536" y="2952686"/>
            <a:ext cx="411480" cy="443630"/>
          </a:xfrm>
          <a:prstGeom prst="flowChartConnector">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Connector 18"/>
          <p:cNvSpPr/>
          <p:nvPr/>
        </p:nvSpPr>
        <p:spPr>
          <a:xfrm>
            <a:off x="4573841" y="2883271"/>
            <a:ext cx="411480" cy="443630"/>
          </a:xfrm>
          <a:prstGeom prst="flowChartConnector">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Connector 19"/>
          <p:cNvSpPr/>
          <p:nvPr/>
        </p:nvSpPr>
        <p:spPr>
          <a:xfrm>
            <a:off x="4138748" y="3829200"/>
            <a:ext cx="411480" cy="443630"/>
          </a:xfrm>
          <a:prstGeom prst="flowChartConnector">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Connector 20"/>
          <p:cNvSpPr/>
          <p:nvPr/>
        </p:nvSpPr>
        <p:spPr>
          <a:xfrm>
            <a:off x="2500448" y="3829200"/>
            <a:ext cx="411480" cy="443630"/>
          </a:xfrm>
          <a:prstGeom prst="flowChartConnector">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Connector 21"/>
          <p:cNvSpPr/>
          <p:nvPr/>
        </p:nvSpPr>
        <p:spPr>
          <a:xfrm>
            <a:off x="7715794" y="4435569"/>
            <a:ext cx="411480" cy="443630"/>
          </a:xfrm>
          <a:prstGeom prst="flowChartConnector">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Left Arrow 23"/>
          <p:cNvSpPr/>
          <p:nvPr/>
        </p:nvSpPr>
        <p:spPr>
          <a:xfrm>
            <a:off x="4573840" y="3452161"/>
            <a:ext cx="451505" cy="331940"/>
          </a:xfrm>
          <a:prstGeom prst="left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938257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F.png"/>
          <p:cNvPicPr>
            <a:picLocks noGrp="1" noChangeAspect="1"/>
          </p:cNvPicPr>
          <p:nvPr>
            <p:ph sz="quarter" idx="13"/>
          </p:nvPr>
        </p:nvPicPr>
        <p:blipFill>
          <a:blip r:embed="rId2" cstate="print">
            <a:extLst>
              <a:ext uri="{28A0092B-C50C-407E-A947-70E740481C1C}">
                <a14:useLocalDpi xmlns:a14="http://schemas.microsoft.com/office/drawing/2010/main" val="0"/>
              </a:ext>
            </a:extLst>
          </a:blip>
          <a:srcRect t="6731" b="6731"/>
          <a:stretch>
            <a:fillRect/>
          </a:stretch>
        </p:blipFill>
        <p:spPr/>
      </p:pic>
      <p:sp>
        <p:nvSpPr>
          <p:cNvPr id="13" name="Connector 12"/>
          <p:cNvSpPr/>
          <p:nvPr/>
        </p:nvSpPr>
        <p:spPr>
          <a:xfrm>
            <a:off x="2518451" y="3174501"/>
            <a:ext cx="411480" cy="443630"/>
          </a:xfrm>
          <a:prstGeom prst="flowChartConnector">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Connector 13"/>
          <p:cNvSpPr/>
          <p:nvPr/>
        </p:nvSpPr>
        <p:spPr>
          <a:xfrm>
            <a:off x="6263053" y="2503941"/>
            <a:ext cx="411480" cy="443630"/>
          </a:xfrm>
          <a:prstGeom prst="flowChartConnector">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Connector 14"/>
          <p:cNvSpPr/>
          <p:nvPr/>
        </p:nvSpPr>
        <p:spPr>
          <a:xfrm>
            <a:off x="5200022" y="4393701"/>
            <a:ext cx="411480" cy="443630"/>
          </a:xfrm>
          <a:prstGeom prst="flowChartConnector">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Connector 15"/>
          <p:cNvSpPr/>
          <p:nvPr/>
        </p:nvSpPr>
        <p:spPr>
          <a:xfrm>
            <a:off x="3006382" y="3814379"/>
            <a:ext cx="411480" cy="443630"/>
          </a:xfrm>
          <a:prstGeom prst="flowChartConnector">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Connector 16"/>
          <p:cNvSpPr/>
          <p:nvPr/>
        </p:nvSpPr>
        <p:spPr>
          <a:xfrm>
            <a:off x="3521276" y="3950071"/>
            <a:ext cx="411480" cy="443630"/>
          </a:xfrm>
          <a:prstGeom prst="flowChartConnector">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Connector 17"/>
          <p:cNvSpPr/>
          <p:nvPr/>
        </p:nvSpPr>
        <p:spPr>
          <a:xfrm>
            <a:off x="3315536" y="2952686"/>
            <a:ext cx="411480" cy="443630"/>
          </a:xfrm>
          <a:prstGeom prst="flowChartConnector">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Connector 18"/>
          <p:cNvSpPr/>
          <p:nvPr/>
        </p:nvSpPr>
        <p:spPr>
          <a:xfrm>
            <a:off x="4573841" y="2883271"/>
            <a:ext cx="411480" cy="443630"/>
          </a:xfrm>
          <a:prstGeom prst="flowChartConnector">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Connector 19"/>
          <p:cNvSpPr/>
          <p:nvPr/>
        </p:nvSpPr>
        <p:spPr>
          <a:xfrm>
            <a:off x="4138748" y="3829200"/>
            <a:ext cx="411480" cy="443630"/>
          </a:xfrm>
          <a:prstGeom prst="flowChartConnector">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Connector 20"/>
          <p:cNvSpPr/>
          <p:nvPr/>
        </p:nvSpPr>
        <p:spPr>
          <a:xfrm>
            <a:off x="2500448" y="3829200"/>
            <a:ext cx="411480" cy="443630"/>
          </a:xfrm>
          <a:prstGeom prst="flowChartConnector">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Connector 21"/>
          <p:cNvSpPr/>
          <p:nvPr/>
        </p:nvSpPr>
        <p:spPr>
          <a:xfrm>
            <a:off x="7715794" y="4435569"/>
            <a:ext cx="411480" cy="443630"/>
          </a:xfrm>
          <a:prstGeom prst="flowChartConnector">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Left Arrow 23"/>
          <p:cNvSpPr/>
          <p:nvPr/>
        </p:nvSpPr>
        <p:spPr>
          <a:xfrm>
            <a:off x="4324475" y="3396316"/>
            <a:ext cx="451505" cy="331940"/>
          </a:xfrm>
          <a:prstGeom prst="left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Left Arrow 22"/>
          <p:cNvSpPr/>
          <p:nvPr/>
        </p:nvSpPr>
        <p:spPr>
          <a:xfrm>
            <a:off x="4974269" y="3008531"/>
            <a:ext cx="451505" cy="331940"/>
          </a:xfrm>
          <a:prstGeom prst="left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Left Arrow 24"/>
          <p:cNvSpPr/>
          <p:nvPr/>
        </p:nvSpPr>
        <p:spPr>
          <a:xfrm>
            <a:off x="4799592" y="3964270"/>
            <a:ext cx="451505" cy="331940"/>
          </a:xfrm>
          <a:prstGeom prst="left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Left Arrow 25"/>
          <p:cNvSpPr/>
          <p:nvPr/>
        </p:nvSpPr>
        <p:spPr>
          <a:xfrm>
            <a:off x="4623075" y="3663230"/>
            <a:ext cx="451505" cy="331940"/>
          </a:xfrm>
          <a:prstGeom prst="left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203060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7201"/>
            <a:ext cx="7924800" cy="1143000"/>
          </a:xfrm>
        </p:spPr>
        <p:txBody>
          <a:bodyPr/>
          <a:lstStyle/>
          <a:p>
            <a:endParaRPr lang="en-US" dirty="0"/>
          </a:p>
        </p:txBody>
      </p:sp>
      <p:sp>
        <p:nvSpPr>
          <p:cNvPr id="3" name="Content Placeholder 2"/>
          <p:cNvSpPr>
            <a:spLocks noGrp="1"/>
          </p:cNvSpPr>
          <p:nvPr>
            <p:ph sz="quarter" idx="13"/>
          </p:nvPr>
        </p:nvSpPr>
        <p:spPr>
          <a:xfrm>
            <a:off x="609600" y="1085799"/>
            <a:ext cx="7924800" cy="4114800"/>
          </a:xfrm>
        </p:spPr>
        <p:txBody>
          <a:bodyPr>
            <a:normAutofit/>
          </a:bodyPr>
          <a:lstStyle/>
          <a:p>
            <a:r>
              <a:rPr lang="en-US" sz="2400" dirty="0" smtClean="0"/>
              <a:t>Describe Dynamical Friction</a:t>
            </a:r>
            <a:endParaRPr lang="en-US" sz="2400" dirty="0"/>
          </a:p>
        </p:txBody>
      </p:sp>
      <p:pic>
        <p:nvPicPr>
          <p:cNvPr id="4" name="Picture 3" descr="Screen Shot 2021-01-16 at 8.51.0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9504" y="1529985"/>
            <a:ext cx="5964702" cy="5177772"/>
          </a:xfrm>
          <a:prstGeom prst="rect">
            <a:avLst/>
          </a:prstGeom>
        </p:spPr>
      </p:pic>
    </p:spTree>
    <p:extLst>
      <p:ext uri="{BB962C8B-B14F-4D97-AF65-F5344CB8AC3E}">
        <p14:creationId xmlns:p14="http://schemas.microsoft.com/office/powerpoint/2010/main" val="700105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7201"/>
            <a:ext cx="7924800" cy="1143000"/>
          </a:xfrm>
        </p:spPr>
        <p:txBody>
          <a:bodyPr/>
          <a:lstStyle/>
          <a:p>
            <a:endParaRPr lang="en-US" dirty="0"/>
          </a:p>
        </p:txBody>
      </p:sp>
      <p:sp>
        <p:nvSpPr>
          <p:cNvPr id="3" name="Content Placeholder 2"/>
          <p:cNvSpPr>
            <a:spLocks noGrp="1"/>
          </p:cNvSpPr>
          <p:nvPr>
            <p:ph sz="quarter" idx="13"/>
          </p:nvPr>
        </p:nvSpPr>
        <p:spPr>
          <a:xfrm>
            <a:off x="609600" y="1085799"/>
            <a:ext cx="7924800" cy="4114800"/>
          </a:xfrm>
        </p:spPr>
        <p:txBody>
          <a:bodyPr>
            <a:normAutofit/>
          </a:bodyPr>
          <a:lstStyle/>
          <a:p>
            <a:r>
              <a:rPr lang="en-US" sz="2400" dirty="0" smtClean="0"/>
              <a:t>Describe Dynamical Friction</a:t>
            </a:r>
            <a:endParaRPr lang="en-US" sz="2400" dirty="0"/>
          </a:p>
        </p:txBody>
      </p:sp>
      <p:pic>
        <p:nvPicPr>
          <p:cNvPr id="5" name="Picture 4" descr="Screen Shot 2021-01-16 at 8.51.1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5195" y="1509867"/>
            <a:ext cx="5933775" cy="5225562"/>
          </a:xfrm>
          <a:prstGeom prst="rect">
            <a:avLst/>
          </a:prstGeom>
        </p:spPr>
      </p:pic>
    </p:spTree>
    <p:extLst>
      <p:ext uri="{BB962C8B-B14F-4D97-AF65-F5344CB8AC3E}">
        <p14:creationId xmlns:p14="http://schemas.microsoft.com/office/powerpoint/2010/main" val="3795305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 Shot 2021-01-16 at 8.53.15 AM.png"/>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t="1398" r="-249" b="2041"/>
          <a:stretch/>
        </p:blipFill>
        <p:spPr>
          <a:xfrm>
            <a:off x="2391665" y="2395175"/>
            <a:ext cx="4469943" cy="993969"/>
          </a:xfrm>
        </p:spPr>
      </p:pic>
      <p:pic>
        <p:nvPicPr>
          <p:cNvPr id="5" name="Picture 4" descr="Screen Shot 2021-01-16 at 8.53.2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871" y="4356327"/>
            <a:ext cx="6092810" cy="932573"/>
          </a:xfrm>
          <a:prstGeom prst="rect">
            <a:avLst/>
          </a:prstGeom>
        </p:spPr>
      </p:pic>
      <p:sp>
        <p:nvSpPr>
          <p:cNvPr id="6" name="TextBox 5"/>
          <p:cNvSpPr txBox="1"/>
          <p:nvPr/>
        </p:nvSpPr>
        <p:spPr>
          <a:xfrm>
            <a:off x="505037" y="1788836"/>
            <a:ext cx="2373667" cy="461665"/>
          </a:xfrm>
          <a:prstGeom prst="rect">
            <a:avLst/>
          </a:prstGeom>
          <a:noFill/>
        </p:spPr>
        <p:txBody>
          <a:bodyPr wrap="none" rtlCol="0">
            <a:spAutoFit/>
          </a:bodyPr>
          <a:lstStyle/>
          <a:p>
            <a:r>
              <a:rPr lang="en-US" sz="2400" dirty="0" smtClean="0"/>
              <a:t>Subsonic condition:</a:t>
            </a:r>
            <a:endParaRPr lang="en-US" sz="2400" dirty="0"/>
          </a:p>
        </p:txBody>
      </p:sp>
      <p:sp>
        <p:nvSpPr>
          <p:cNvPr id="7" name="TextBox 6"/>
          <p:cNvSpPr txBox="1"/>
          <p:nvPr/>
        </p:nvSpPr>
        <p:spPr>
          <a:xfrm>
            <a:off x="609600" y="3665102"/>
            <a:ext cx="2598037" cy="461665"/>
          </a:xfrm>
          <a:prstGeom prst="rect">
            <a:avLst/>
          </a:prstGeom>
          <a:noFill/>
        </p:spPr>
        <p:txBody>
          <a:bodyPr wrap="none" rtlCol="0">
            <a:spAutoFit/>
          </a:bodyPr>
          <a:lstStyle/>
          <a:p>
            <a:r>
              <a:rPr lang="en-US" sz="2400" dirty="0" smtClean="0"/>
              <a:t>Supersonic condition:</a:t>
            </a:r>
            <a:endParaRPr lang="en-US" sz="2400" dirty="0"/>
          </a:p>
        </p:txBody>
      </p:sp>
      <p:sp>
        <p:nvSpPr>
          <p:cNvPr id="8" name="TextBox 7"/>
          <p:cNvSpPr txBox="1"/>
          <p:nvPr/>
        </p:nvSpPr>
        <p:spPr>
          <a:xfrm>
            <a:off x="670047" y="5995978"/>
            <a:ext cx="5881788" cy="523220"/>
          </a:xfrm>
          <a:prstGeom prst="rect">
            <a:avLst/>
          </a:prstGeom>
          <a:noFill/>
        </p:spPr>
        <p:txBody>
          <a:bodyPr wrap="none" rtlCol="0">
            <a:spAutoFit/>
          </a:bodyPr>
          <a:lstStyle/>
          <a:p>
            <a:r>
              <a:rPr lang="en-US" sz="2800" dirty="0" smtClean="0"/>
              <a:t>M is denoted as v/</a:t>
            </a:r>
            <a:r>
              <a:rPr lang="en-US" sz="2800" dirty="0" err="1" smtClean="0"/>
              <a:t>cs</a:t>
            </a:r>
            <a:r>
              <a:rPr lang="en-US" sz="2800" dirty="0" smtClean="0"/>
              <a:t>, </a:t>
            </a:r>
            <a:r>
              <a:rPr lang="en-US" sz="2800" dirty="0" err="1" smtClean="0"/>
              <a:t>cs</a:t>
            </a:r>
            <a:r>
              <a:rPr lang="en-US" sz="2800" dirty="0" smtClean="0"/>
              <a:t> is the sound speed</a:t>
            </a:r>
            <a:endParaRPr lang="en-US" sz="2800" dirty="0"/>
          </a:p>
        </p:txBody>
      </p:sp>
    </p:spTree>
    <p:extLst>
      <p:ext uri="{BB962C8B-B14F-4D97-AF65-F5344CB8AC3E}">
        <p14:creationId xmlns:p14="http://schemas.microsoft.com/office/powerpoint/2010/main" val="3704416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21-01-16 at 8.57.12 AM.png"/>
          <p:cNvPicPr>
            <a:picLocks noGrp="1" noChangeAspect="1"/>
          </p:cNvPicPr>
          <p:nvPr>
            <p:ph sz="quarter" idx="13"/>
          </p:nvPr>
        </p:nvPicPr>
        <p:blipFill>
          <a:blip r:embed="rId2">
            <a:extLst>
              <a:ext uri="{28A0092B-C50C-407E-A947-70E740481C1C}">
                <a14:useLocalDpi xmlns:a14="http://schemas.microsoft.com/office/drawing/2010/main" val="0"/>
              </a:ext>
            </a:extLst>
          </a:blip>
          <a:srcRect l="361" r="361"/>
          <a:stretch>
            <a:fillRect/>
          </a:stretch>
        </p:blipFill>
        <p:spPr/>
      </p:pic>
      <p:sp>
        <p:nvSpPr>
          <p:cNvPr id="5" name="Right Arrow 4"/>
          <p:cNvSpPr/>
          <p:nvPr/>
        </p:nvSpPr>
        <p:spPr>
          <a:xfrm rot="2307482">
            <a:off x="6623874" y="4314572"/>
            <a:ext cx="1070652" cy="315030"/>
          </a:xfrm>
          <a:prstGeom prst="right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TextBox 5"/>
          <p:cNvSpPr txBox="1"/>
          <p:nvPr/>
        </p:nvSpPr>
        <p:spPr>
          <a:xfrm>
            <a:off x="7508128" y="4928373"/>
            <a:ext cx="659155" cy="369332"/>
          </a:xfrm>
          <a:prstGeom prst="rect">
            <a:avLst/>
          </a:prstGeom>
          <a:noFill/>
        </p:spPr>
        <p:txBody>
          <a:bodyPr wrap="none" rtlCol="0">
            <a:spAutoFit/>
          </a:bodyPr>
          <a:lstStyle/>
          <a:p>
            <a:r>
              <a:rPr lang="en-US" dirty="0" smtClean="0">
                <a:solidFill>
                  <a:srgbClr val="FF0000"/>
                </a:solidFill>
              </a:rPr>
              <a:t>SIDM</a:t>
            </a:r>
            <a:endParaRPr lang="en-US" dirty="0">
              <a:solidFill>
                <a:srgbClr val="FF0000"/>
              </a:solidFill>
            </a:endParaRPr>
          </a:p>
        </p:txBody>
      </p:sp>
    </p:spTree>
    <p:extLst>
      <p:ext uri="{BB962C8B-B14F-4D97-AF65-F5344CB8AC3E}">
        <p14:creationId xmlns:p14="http://schemas.microsoft.com/office/powerpoint/2010/main" val="2861228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21-01-16 at 8.57.48 AM.png"/>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t="635" b="-117"/>
          <a:stretch/>
        </p:blipFill>
        <p:spPr>
          <a:xfrm>
            <a:off x="609600" y="1417638"/>
            <a:ext cx="7924800" cy="4514040"/>
          </a:xfrm>
        </p:spPr>
      </p:pic>
      <p:sp>
        <p:nvSpPr>
          <p:cNvPr id="5" name="Right Arrow 4"/>
          <p:cNvSpPr/>
          <p:nvPr/>
        </p:nvSpPr>
        <p:spPr>
          <a:xfrm rot="13224974">
            <a:off x="3176051" y="2064068"/>
            <a:ext cx="1070652" cy="315030"/>
          </a:xfrm>
          <a:prstGeom prst="right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TextBox 5"/>
          <p:cNvSpPr txBox="1"/>
          <p:nvPr/>
        </p:nvSpPr>
        <p:spPr>
          <a:xfrm>
            <a:off x="2542526" y="1780083"/>
            <a:ext cx="659155" cy="369332"/>
          </a:xfrm>
          <a:prstGeom prst="rect">
            <a:avLst/>
          </a:prstGeom>
          <a:noFill/>
        </p:spPr>
        <p:txBody>
          <a:bodyPr wrap="none" rtlCol="0">
            <a:spAutoFit/>
          </a:bodyPr>
          <a:lstStyle/>
          <a:p>
            <a:r>
              <a:rPr lang="en-US" dirty="0" smtClean="0">
                <a:solidFill>
                  <a:srgbClr val="FF0000"/>
                </a:solidFill>
              </a:rPr>
              <a:t>SIDM</a:t>
            </a:r>
            <a:endParaRPr lang="en-US" dirty="0">
              <a:solidFill>
                <a:srgbClr val="FF0000"/>
              </a:solidFill>
            </a:endParaRPr>
          </a:p>
        </p:txBody>
      </p:sp>
    </p:spTree>
    <p:extLst>
      <p:ext uri="{BB962C8B-B14F-4D97-AF65-F5344CB8AC3E}">
        <p14:creationId xmlns:p14="http://schemas.microsoft.com/office/powerpoint/2010/main" val="3424544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sz="quarter" idx="13"/>
          </p:nvPr>
        </p:nvSpPr>
        <p:spPr/>
        <p:txBody>
          <a:bodyPr>
            <a:normAutofit/>
          </a:bodyPr>
          <a:lstStyle/>
          <a:p>
            <a:r>
              <a:rPr lang="en-US" sz="2400" dirty="0" smtClean="0"/>
              <a:t>Last Parsec Problem</a:t>
            </a:r>
          </a:p>
          <a:p>
            <a:r>
              <a:rPr lang="en-US" sz="2400" dirty="0" smtClean="0"/>
              <a:t>Self Interacting Dark Matter(SIDM)</a:t>
            </a:r>
            <a:endParaRPr lang="en-US" sz="2400" dirty="0"/>
          </a:p>
          <a:p>
            <a:r>
              <a:rPr lang="en-US" sz="2400" dirty="0" smtClean="0"/>
              <a:t>Describing fluid-like viscous Dark matter motion</a:t>
            </a:r>
          </a:p>
        </p:txBody>
      </p:sp>
    </p:spTree>
    <p:extLst>
      <p:ext uri="{BB962C8B-B14F-4D97-AF65-F5344CB8AC3E}">
        <p14:creationId xmlns:p14="http://schemas.microsoft.com/office/powerpoint/2010/main" val="295368220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labeled3dn.jpeg"/>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l="1584" t="-8211" b="503"/>
          <a:stretch/>
        </p:blipFill>
        <p:spPr>
          <a:xfrm>
            <a:off x="735196" y="274639"/>
            <a:ext cx="7799204" cy="6259576"/>
          </a:xfrm>
        </p:spPr>
      </p:pic>
    </p:spTree>
    <p:extLst>
      <p:ext uri="{BB962C8B-B14F-4D97-AF65-F5344CB8AC3E}">
        <p14:creationId xmlns:p14="http://schemas.microsoft.com/office/powerpoint/2010/main" val="3460010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labeled3dwithunit.jpeg"/>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t="-10504" b="-1148"/>
          <a:stretch/>
        </p:blipFill>
        <p:spPr>
          <a:xfrm>
            <a:off x="609600" y="274638"/>
            <a:ext cx="7924800" cy="6242864"/>
          </a:xfrm>
        </p:spPr>
      </p:pic>
    </p:spTree>
    <p:extLst>
      <p:ext uri="{BB962C8B-B14F-4D97-AF65-F5344CB8AC3E}">
        <p14:creationId xmlns:p14="http://schemas.microsoft.com/office/powerpoint/2010/main" val="74451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quarter" idx="13"/>
          </p:nvPr>
        </p:nvSpPr>
        <p:spPr/>
        <p:txBody>
          <a:bodyPr>
            <a:normAutofit/>
          </a:bodyPr>
          <a:lstStyle/>
          <a:p>
            <a:r>
              <a:rPr lang="en-US" sz="2400" dirty="0" smtClean="0"/>
              <a:t>Self Interacting Dark Matter does help to solve the Last Parsec problem. However, the dynamical friction timescale is still overestimated. Further assumptions of SIDM properties are required to solve the problem</a:t>
            </a:r>
            <a:endParaRPr lang="en-US" sz="2400" dirty="0"/>
          </a:p>
        </p:txBody>
      </p:sp>
    </p:spTree>
    <p:extLst>
      <p:ext uri="{BB962C8B-B14F-4D97-AF65-F5344CB8AC3E}">
        <p14:creationId xmlns:p14="http://schemas.microsoft.com/office/powerpoint/2010/main" val="4952514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sz="quarter" idx="13"/>
          </p:nvPr>
        </p:nvSpPr>
        <p:spPr/>
        <p:txBody>
          <a:bodyPr/>
          <a:lstStyle/>
          <a:p>
            <a:endParaRPr lang="en-US"/>
          </a:p>
        </p:txBody>
      </p:sp>
    </p:spTree>
    <p:extLst>
      <p:ext uri="{BB962C8B-B14F-4D97-AF65-F5344CB8AC3E}">
        <p14:creationId xmlns:p14="http://schemas.microsoft.com/office/powerpoint/2010/main" val="1286108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Parsec problem(1/4)</a:t>
            </a:r>
            <a:endParaRPr lang="en-US" dirty="0"/>
          </a:p>
        </p:txBody>
      </p:sp>
      <p:pic>
        <p:nvPicPr>
          <p:cNvPr id="4" name="Content Placeholder 3" descr="bhm.jpeg"/>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l="18884" b="18479"/>
          <a:stretch/>
        </p:blipFill>
        <p:spPr>
          <a:xfrm>
            <a:off x="1479117" y="1948113"/>
            <a:ext cx="6428265" cy="3629914"/>
          </a:xfrm>
        </p:spPr>
      </p:pic>
    </p:spTree>
    <p:extLst>
      <p:ext uri="{BB962C8B-B14F-4D97-AF65-F5344CB8AC3E}">
        <p14:creationId xmlns:p14="http://schemas.microsoft.com/office/powerpoint/2010/main" val="427921916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parsec problem(1/4)</a:t>
            </a:r>
            <a:endParaRPr lang="en-US" dirty="0"/>
          </a:p>
        </p:txBody>
      </p:sp>
      <p:sp>
        <p:nvSpPr>
          <p:cNvPr id="3" name="Content Placeholder 2"/>
          <p:cNvSpPr>
            <a:spLocks noGrp="1"/>
          </p:cNvSpPr>
          <p:nvPr>
            <p:ph sz="quarter" idx="13"/>
          </p:nvPr>
        </p:nvSpPr>
        <p:spPr/>
        <p:txBody>
          <a:bodyPr>
            <a:normAutofit/>
          </a:bodyPr>
          <a:lstStyle/>
          <a:p>
            <a:r>
              <a:rPr lang="en-US" sz="3200" dirty="0" smtClean="0"/>
              <a:t>Three reasons that </a:t>
            </a:r>
            <a:r>
              <a:rPr lang="en-US" sz="3200" dirty="0" err="1" smtClean="0"/>
              <a:t>balckholes</a:t>
            </a:r>
            <a:r>
              <a:rPr lang="en-US" sz="3200" dirty="0" smtClean="0"/>
              <a:t> merge:</a:t>
            </a:r>
          </a:p>
          <a:p>
            <a:r>
              <a:rPr lang="en-US" sz="2400" dirty="0" smtClean="0"/>
              <a:t>-Dynamic friction</a:t>
            </a:r>
          </a:p>
          <a:p>
            <a:r>
              <a:rPr lang="en-US" sz="2400" dirty="0" smtClean="0"/>
              <a:t>-Outburst of stars interstellar mediums</a:t>
            </a:r>
          </a:p>
          <a:p>
            <a:r>
              <a:rPr lang="en-US" sz="2400" dirty="0" smtClean="0"/>
              <a:t>-Loss of energy through radiation</a:t>
            </a:r>
            <a:endParaRPr lang="en-US" sz="2400" dirty="0"/>
          </a:p>
        </p:txBody>
      </p:sp>
    </p:spTree>
    <p:extLst>
      <p:ext uri="{BB962C8B-B14F-4D97-AF65-F5344CB8AC3E}">
        <p14:creationId xmlns:p14="http://schemas.microsoft.com/office/powerpoint/2010/main" val="2736216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p:txBody>
          <a:bodyPr>
            <a:normAutofit/>
          </a:bodyPr>
          <a:lstStyle/>
          <a:p>
            <a:r>
              <a:rPr lang="en-US" sz="2400" dirty="0" smtClean="0"/>
              <a:t>Loss of energy through radiation</a:t>
            </a:r>
            <a:endParaRPr lang="en-US" sz="2400" dirty="0"/>
          </a:p>
        </p:txBody>
      </p:sp>
      <p:pic>
        <p:nvPicPr>
          <p:cNvPr id="4" name="Picture 3" descr="mr.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335926"/>
            <a:ext cx="5161443" cy="3379074"/>
          </a:xfrm>
          <a:prstGeom prst="rect">
            <a:avLst/>
          </a:prstGeom>
        </p:spPr>
      </p:pic>
      <p:sp>
        <p:nvSpPr>
          <p:cNvPr id="6" name="TextBox 5"/>
          <p:cNvSpPr txBox="1"/>
          <p:nvPr/>
        </p:nvSpPr>
        <p:spPr>
          <a:xfrm>
            <a:off x="6559564" y="2335926"/>
            <a:ext cx="1695939" cy="3416320"/>
          </a:xfrm>
          <a:prstGeom prst="rect">
            <a:avLst/>
          </a:prstGeom>
          <a:noFill/>
        </p:spPr>
        <p:txBody>
          <a:bodyPr wrap="square" rtlCol="0">
            <a:spAutoFit/>
          </a:bodyPr>
          <a:lstStyle/>
          <a:p>
            <a:r>
              <a:rPr lang="en-US" altLang="ja-JP" sz="2400" dirty="0" smtClean="0"/>
              <a:t>V   ↓</a:t>
            </a:r>
          </a:p>
          <a:p>
            <a:endParaRPr lang="en-US" sz="2400" dirty="0"/>
          </a:p>
          <a:p>
            <a:endParaRPr lang="en-US" sz="2400" dirty="0" smtClean="0"/>
          </a:p>
          <a:p>
            <a:r>
              <a:rPr lang="en-US" altLang="ja-JP" sz="2400" dirty="0" smtClean="0"/>
              <a:t>L(</a:t>
            </a:r>
            <a:r>
              <a:rPr lang="en-US" altLang="ja-JP" sz="2400" dirty="0" err="1" smtClean="0"/>
              <a:t>mrv</a:t>
            </a:r>
            <a:r>
              <a:rPr lang="en-US" altLang="ja-JP" sz="2400" dirty="0" smtClean="0"/>
              <a:t>)    ↓</a:t>
            </a:r>
          </a:p>
          <a:p>
            <a:endParaRPr lang="en-US" altLang="ja-JP" sz="2400" dirty="0"/>
          </a:p>
          <a:p>
            <a:endParaRPr lang="en-US" altLang="ja-JP" sz="2400" dirty="0" smtClean="0"/>
          </a:p>
          <a:p>
            <a:r>
              <a:rPr lang="en-US" altLang="ja-JP" sz="2400" dirty="0"/>
              <a:t>r</a:t>
            </a:r>
            <a:r>
              <a:rPr lang="en-US" altLang="ja-JP" sz="2400" dirty="0" smtClean="0"/>
              <a:t>   </a:t>
            </a:r>
            <a:r>
              <a:rPr lang="en-US" altLang="ja-JP" sz="2400" dirty="0"/>
              <a:t>↓</a:t>
            </a:r>
          </a:p>
          <a:p>
            <a:endParaRPr lang="en-US" altLang="ja-JP" sz="2400" dirty="0"/>
          </a:p>
          <a:p>
            <a:endParaRPr lang="en-US" sz="2400" dirty="0"/>
          </a:p>
        </p:txBody>
      </p:sp>
    </p:spTree>
    <p:extLst>
      <p:ext uri="{BB962C8B-B14F-4D97-AF65-F5344CB8AC3E}">
        <p14:creationId xmlns:p14="http://schemas.microsoft.com/office/powerpoint/2010/main" val="3068958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a:xfrm>
            <a:off x="558688" y="1600200"/>
            <a:ext cx="7924800" cy="4114800"/>
          </a:xfrm>
        </p:spPr>
        <p:txBody>
          <a:bodyPr/>
          <a:lstStyle/>
          <a:p>
            <a:r>
              <a:rPr lang="en-US" sz="2400" dirty="0" smtClean="0"/>
              <a:t>Outburst of stars and Interstellar medium</a:t>
            </a:r>
          </a:p>
          <a:p>
            <a:endParaRPr lang="en-US" dirty="0" smtClean="0"/>
          </a:p>
          <a:p>
            <a:endParaRPr lang="en-US" dirty="0"/>
          </a:p>
        </p:txBody>
      </p:sp>
      <p:sp>
        <p:nvSpPr>
          <p:cNvPr id="4" name="Oval 3"/>
          <p:cNvSpPr/>
          <p:nvPr/>
        </p:nvSpPr>
        <p:spPr>
          <a:xfrm>
            <a:off x="5601957" y="3456127"/>
            <a:ext cx="914400" cy="914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2877848" y="3456127"/>
            <a:ext cx="914400" cy="914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5144757" y="4150097"/>
            <a:ext cx="1655967" cy="156490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Explosion 2 7"/>
          <p:cNvSpPr/>
          <p:nvPr/>
        </p:nvSpPr>
        <p:spPr>
          <a:xfrm>
            <a:off x="4983981" y="3906227"/>
            <a:ext cx="384854" cy="350836"/>
          </a:xfrm>
          <a:prstGeom prst="irregularSeal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Explosion 2 8"/>
          <p:cNvSpPr/>
          <p:nvPr/>
        </p:nvSpPr>
        <p:spPr>
          <a:xfrm>
            <a:off x="4696598" y="4441926"/>
            <a:ext cx="287383" cy="144675"/>
          </a:xfrm>
          <a:prstGeom prst="irregularSeal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Explosion 2 9"/>
          <p:cNvSpPr/>
          <p:nvPr/>
        </p:nvSpPr>
        <p:spPr>
          <a:xfrm>
            <a:off x="3985176" y="4128798"/>
            <a:ext cx="192928" cy="343402"/>
          </a:xfrm>
          <a:prstGeom prst="irregularSeal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4-Point Star 10"/>
          <p:cNvSpPr/>
          <p:nvPr/>
        </p:nvSpPr>
        <p:spPr>
          <a:xfrm>
            <a:off x="3985176" y="3609777"/>
            <a:ext cx="206996" cy="271400"/>
          </a:xfrm>
          <a:prstGeom prst="star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4-Point Star 11"/>
          <p:cNvSpPr/>
          <p:nvPr/>
        </p:nvSpPr>
        <p:spPr>
          <a:xfrm>
            <a:off x="4333854" y="4226790"/>
            <a:ext cx="271306" cy="287474"/>
          </a:xfrm>
          <a:prstGeom prst="star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4-Point Star 12"/>
          <p:cNvSpPr/>
          <p:nvPr/>
        </p:nvSpPr>
        <p:spPr>
          <a:xfrm>
            <a:off x="4469507" y="3406025"/>
            <a:ext cx="253218" cy="287474"/>
          </a:xfrm>
          <a:prstGeom prst="star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4-Point Star 13"/>
          <p:cNvSpPr/>
          <p:nvPr/>
        </p:nvSpPr>
        <p:spPr>
          <a:xfrm>
            <a:off x="4563962" y="3762489"/>
            <a:ext cx="257908" cy="287475"/>
          </a:xfrm>
          <a:prstGeom prst="star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a:off x="4421275" y="4370527"/>
            <a:ext cx="1511272" cy="2160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flipV="1">
            <a:off x="2459835" y="3166776"/>
            <a:ext cx="1732337" cy="3097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4860390" y="4514264"/>
            <a:ext cx="1655967" cy="597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flipV="1">
            <a:off x="1977516" y="2411251"/>
            <a:ext cx="2048439" cy="13673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4-Point Star 25"/>
          <p:cNvSpPr/>
          <p:nvPr/>
        </p:nvSpPr>
        <p:spPr>
          <a:xfrm>
            <a:off x="4009878" y="3248510"/>
            <a:ext cx="364587" cy="315030"/>
          </a:xfrm>
          <a:prstGeom prst="star4">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27" name="Straight Arrow Connector 26"/>
          <p:cNvCxnSpPr>
            <a:stCxn id="13" idx="3"/>
          </p:cNvCxnSpPr>
          <p:nvPr/>
        </p:nvCxnSpPr>
        <p:spPr>
          <a:xfrm flipH="1" flipV="1">
            <a:off x="3022545" y="3006027"/>
            <a:ext cx="1700180" cy="5437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5897643" y="2964935"/>
            <a:ext cx="390364" cy="369332"/>
          </a:xfrm>
          <a:prstGeom prst="rect">
            <a:avLst/>
          </a:prstGeom>
        </p:spPr>
        <p:txBody>
          <a:bodyPr wrap="none">
            <a:spAutoFit/>
          </a:bodyPr>
          <a:lstStyle/>
          <a:p>
            <a:r>
              <a:rPr lang="en-US" dirty="0">
                <a:latin typeface="Wingdings"/>
                <a:ea typeface="Wingdings"/>
                <a:cs typeface="Wingdings"/>
              </a:rPr>
              <a:t></a:t>
            </a:r>
            <a:endParaRPr lang="en-US" dirty="0"/>
          </a:p>
        </p:txBody>
      </p:sp>
      <p:cxnSp>
        <p:nvCxnSpPr>
          <p:cNvPr id="32" name="Straight Arrow Connector 31"/>
          <p:cNvCxnSpPr/>
          <p:nvPr/>
        </p:nvCxnSpPr>
        <p:spPr>
          <a:xfrm>
            <a:off x="5297157" y="4302497"/>
            <a:ext cx="1655967" cy="156490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4" name="Rectangle 33"/>
          <p:cNvSpPr/>
          <p:nvPr/>
        </p:nvSpPr>
        <p:spPr>
          <a:xfrm>
            <a:off x="3163968" y="4472222"/>
            <a:ext cx="390364" cy="369332"/>
          </a:xfrm>
          <a:prstGeom prst="rect">
            <a:avLst/>
          </a:prstGeom>
        </p:spPr>
        <p:txBody>
          <a:bodyPr wrap="none">
            <a:spAutoFit/>
          </a:bodyPr>
          <a:lstStyle/>
          <a:p>
            <a:r>
              <a:rPr lang="en-US" dirty="0">
                <a:latin typeface="Wingdings"/>
                <a:ea typeface="Wingdings"/>
                <a:cs typeface="Wingdings"/>
              </a:rPr>
              <a:t></a:t>
            </a:r>
            <a:endParaRPr lang="en-US" dirty="0"/>
          </a:p>
        </p:txBody>
      </p:sp>
    </p:spTree>
    <p:extLst>
      <p:ext uri="{BB962C8B-B14F-4D97-AF65-F5344CB8AC3E}">
        <p14:creationId xmlns:p14="http://schemas.microsoft.com/office/powerpoint/2010/main" val="854669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a:xfrm>
            <a:off x="558688" y="1600200"/>
            <a:ext cx="7924800" cy="4114800"/>
          </a:xfrm>
        </p:spPr>
        <p:txBody>
          <a:bodyPr/>
          <a:lstStyle/>
          <a:p>
            <a:r>
              <a:rPr lang="en-US" sz="2400" dirty="0" smtClean="0"/>
              <a:t>Outburst of stars and Interstellar medium</a:t>
            </a:r>
          </a:p>
          <a:p>
            <a:endParaRPr lang="en-US" dirty="0" smtClean="0"/>
          </a:p>
          <a:p>
            <a:endParaRPr lang="en-US" dirty="0"/>
          </a:p>
        </p:txBody>
      </p:sp>
      <p:sp>
        <p:nvSpPr>
          <p:cNvPr id="4" name="Oval 3"/>
          <p:cNvSpPr/>
          <p:nvPr/>
        </p:nvSpPr>
        <p:spPr>
          <a:xfrm>
            <a:off x="5373607" y="3456127"/>
            <a:ext cx="914400" cy="914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3070776" y="3456127"/>
            <a:ext cx="914400" cy="914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Explosion 2 7"/>
          <p:cNvSpPr/>
          <p:nvPr/>
        </p:nvSpPr>
        <p:spPr>
          <a:xfrm>
            <a:off x="7176030" y="4586601"/>
            <a:ext cx="384854" cy="350836"/>
          </a:xfrm>
          <a:prstGeom prst="irregularSeal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Explosion 2 8"/>
          <p:cNvSpPr/>
          <p:nvPr/>
        </p:nvSpPr>
        <p:spPr>
          <a:xfrm>
            <a:off x="8196105" y="3437351"/>
            <a:ext cx="287383" cy="144675"/>
          </a:xfrm>
          <a:prstGeom prst="irregularSeal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Explosion 2 9"/>
          <p:cNvSpPr/>
          <p:nvPr/>
        </p:nvSpPr>
        <p:spPr>
          <a:xfrm>
            <a:off x="3695784" y="3140020"/>
            <a:ext cx="192928" cy="343402"/>
          </a:xfrm>
          <a:prstGeom prst="irregularSeal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4-Point Star 10"/>
          <p:cNvSpPr/>
          <p:nvPr/>
        </p:nvSpPr>
        <p:spPr>
          <a:xfrm>
            <a:off x="1621804" y="2580976"/>
            <a:ext cx="206996" cy="271400"/>
          </a:xfrm>
          <a:prstGeom prst="star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4-Point Star 11"/>
          <p:cNvSpPr/>
          <p:nvPr/>
        </p:nvSpPr>
        <p:spPr>
          <a:xfrm>
            <a:off x="6323930" y="5255590"/>
            <a:ext cx="271306" cy="287474"/>
          </a:xfrm>
          <a:prstGeom prst="star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4-Point Star 12"/>
          <p:cNvSpPr/>
          <p:nvPr/>
        </p:nvSpPr>
        <p:spPr>
          <a:xfrm>
            <a:off x="2751239" y="3434650"/>
            <a:ext cx="253218" cy="287474"/>
          </a:xfrm>
          <a:prstGeom prst="star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4-Point Star 13"/>
          <p:cNvSpPr/>
          <p:nvPr/>
        </p:nvSpPr>
        <p:spPr>
          <a:xfrm>
            <a:off x="5174901" y="4328484"/>
            <a:ext cx="257908" cy="287475"/>
          </a:xfrm>
          <a:prstGeom prst="star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4-Point Star 25"/>
          <p:cNvSpPr/>
          <p:nvPr/>
        </p:nvSpPr>
        <p:spPr>
          <a:xfrm>
            <a:off x="1828800" y="3407094"/>
            <a:ext cx="364587" cy="315030"/>
          </a:xfrm>
          <a:prstGeom prst="star4">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Rectangle 30"/>
          <p:cNvSpPr/>
          <p:nvPr/>
        </p:nvSpPr>
        <p:spPr>
          <a:xfrm>
            <a:off x="5897643" y="2964935"/>
            <a:ext cx="390364" cy="369332"/>
          </a:xfrm>
          <a:prstGeom prst="rect">
            <a:avLst/>
          </a:prstGeom>
        </p:spPr>
        <p:txBody>
          <a:bodyPr wrap="none">
            <a:spAutoFit/>
          </a:bodyPr>
          <a:lstStyle/>
          <a:p>
            <a:r>
              <a:rPr lang="en-US" dirty="0">
                <a:latin typeface="Wingdings"/>
                <a:ea typeface="Wingdings"/>
                <a:cs typeface="Wingdings"/>
              </a:rPr>
              <a:t></a:t>
            </a:r>
            <a:endParaRPr lang="en-US" dirty="0"/>
          </a:p>
        </p:txBody>
      </p:sp>
      <p:sp>
        <p:nvSpPr>
          <p:cNvPr id="34" name="Rectangle 33"/>
          <p:cNvSpPr/>
          <p:nvPr/>
        </p:nvSpPr>
        <p:spPr>
          <a:xfrm>
            <a:off x="3163968" y="4472222"/>
            <a:ext cx="390364" cy="369332"/>
          </a:xfrm>
          <a:prstGeom prst="rect">
            <a:avLst/>
          </a:prstGeom>
        </p:spPr>
        <p:txBody>
          <a:bodyPr wrap="none">
            <a:spAutoFit/>
          </a:bodyPr>
          <a:lstStyle/>
          <a:p>
            <a:r>
              <a:rPr lang="en-US" dirty="0">
                <a:latin typeface="Wingdings"/>
                <a:ea typeface="Wingdings"/>
                <a:cs typeface="Wingdings"/>
              </a:rPr>
              <a:t></a:t>
            </a:r>
            <a:endParaRPr lang="en-US" dirty="0"/>
          </a:p>
        </p:txBody>
      </p:sp>
      <p:sp>
        <p:nvSpPr>
          <p:cNvPr id="6" name="Left Arrow 5"/>
          <p:cNvSpPr/>
          <p:nvPr/>
        </p:nvSpPr>
        <p:spPr>
          <a:xfrm>
            <a:off x="5054455" y="3738714"/>
            <a:ext cx="547502" cy="41401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Left Arrow 24"/>
          <p:cNvSpPr/>
          <p:nvPr/>
        </p:nvSpPr>
        <p:spPr>
          <a:xfrm rot="10800000">
            <a:off x="3792248" y="3722124"/>
            <a:ext cx="547502" cy="41401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8929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normAutofit/>
          </a:bodyPr>
          <a:lstStyle/>
          <a:p>
            <a:r>
              <a:rPr lang="en-US" sz="2400" dirty="0" smtClean="0"/>
              <a:t>Dynamical friction</a:t>
            </a:r>
            <a:endParaRPr lang="en-US" sz="2400" dirty="0"/>
          </a:p>
        </p:txBody>
      </p:sp>
      <p:pic>
        <p:nvPicPr>
          <p:cNvPr id="4" name="Picture 3" descr="Screen Shot 2021-01-16 at 8.35.1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053" y="2256362"/>
            <a:ext cx="7761347" cy="3458638"/>
          </a:xfrm>
          <a:prstGeom prst="rect">
            <a:avLst/>
          </a:prstGeom>
        </p:spPr>
      </p:pic>
    </p:spTree>
    <p:extLst>
      <p:ext uri="{BB962C8B-B14F-4D97-AF65-F5344CB8AC3E}">
        <p14:creationId xmlns:p14="http://schemas.microsoft.com/office/powerpoint/2010/main" val="1885627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F.png"/>
          <p:cNvPicPr>
            <a:picLocks noGrp="1" noChangeAspect="1"/>
          </p:cNvPicPr>
          <p:nvPr>
            <p:ph sz="quarter" idx="13"/>
          </p:nvPr>
        </p:nvPicPr>
        <p:blipFill>
          <a:blip r:embed="rId2" cstate="print">
            <a:extLst>
              <a:ext uri="{28A0092B-C50C-407E-A947-70E740481C1C}">
                <a14:useLocalDpi xmlns:a14="http://schemas.microsoft.com/office/drawing/2010/main" val="0"/>
              </a:ext>
            </a:extLst>
          </a:blip>
          <a:srcRect t="6731" b="6731"/>
          <a:stretch>
            <a:fillRect/>
          </a:stretch>
        </p:blipFill>
        <p:spPr/>
      </p:pic>
    </p:spTree>
    <p:extLst>
      <p:ext uri="{BB962C8B-B14F-4D97-AF65-F5344CB8AC3E}">
        <p14:creationId xmlns:p14="http://schemas.microsoft.com/office/powerpoint/2010/main" val="1188126140"/>
      </p:ext>
    </p:extLst>
  </p:cSld>
  <p:clrMapOvr>
    <a:masterClrMapping/>
  </p:clrMapOvr>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ＭＳ ゴシック"/>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Horizon.thmx</Template>
  <TotalTime>110</TotalTime>
  <Words>249</Words>
  <Application>Microsoft Macintosh PowerPoint</Application>
  <PresentationFormat>On-screen Show (4:3)</PresentationFormat>
  <Paragraphs>53</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Horizon</vt:lpstr>
      <vt:lpstr>The influence of dark matter viscosity on galaxy formation</vt:lpstr>
      <vt:lpstr>Outline</vt:lpstr>
      <vt:lpstr>Last Parsec problem(1/4)</vt:lpstr>
      <vt:lpstr>Last parsec problem(1/4)</vt:lpstr>
      <vt:lpstr>PowerPoint Presentation</vt:lpstr>
      <vt:lpstr>PowerPoint Presentation</vt:lpstr>
      <vt:lpstr>PowerPoint Presentation</vt:lpstr>
      <vt:lpstr>PowerPoint Presentation</vt:lpstr>
      <vt:lpstr>PowerPoint Presentation</vt:lpstr>
      <vt:lpstr>PowerPoint Presentation</vt:lpstr>
      <vt:lpstr>Dark matter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influence of dark matter viscosity on galaxy formation</dc:title>
  <dc:creator>m</dc:creator>
  <cp:lastModifiedBy>m</cp:lastModifiedBy>
  <cp:revision>9</cp:revision>
  <dcterms:created xsi:type="dcterms:W3CDTF">2021-01-16T00:04:29Z</dcterms:created>
  <dcterms:modified xsi:type="dcterms:W3CDTF">2021-03-06T05:08:35Z</dcterms:modified>
</cp:coreProperties>
</file>