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8" r:id="rId1"/>
  </p:sldMasterIdLst>
  <p:notesMasterIdLst>
    <p:notesMasterId r:id="rId9"/>
  </p:notesMasterIdLst>
  <p:sldIdLst>
    <p:sldId id="256" r:id="rId2"/>
    <p:sldId id="258" r:id="rId3"/>
    <p:sldId id="260" r:id="rId4"/>
    <p:sldId id="261" r:id="rId5"/>
    <p:sldId id="263" r:id="rId6"/>
    <p:sldId id="264" r:id="rId7"/>
    <p:sldId id="265"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563"/>
  </p:normalViewPr>
  <p:slideViewPr>
    <p:cSldViewPr snapToGrid="0" snapToObjects="1">
      <p:cViewPr varScale="1">
        <p:scale>
          <a:sx n="87" d="100"/>
          <a:sy n="87" d="100"/>
        </p:scale>
        <p:origin x="14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4A83E-F2F2-F049-993E-C26C5F68D29D}" type="datetimeFigureOut">
              <a:rPr lang="en-US" smtClean="0"/>
              <a:t>1/4/21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397B16-5DD6-B745-B30D-3C1452DEC0F3}" type="slidenum">
              <a:rPr lang="en-US" smtClean="0"/>
              <a:t>‹#›</a:t>
            </a:fld>
            <a:endParaRPr lang="en-US"/>
          </a:p>
        </p:txBody>
      </p:sp>
    </p:spTree>
    <p:extLst>
      <p:ext uri="{BB962C8B-B14F-4D97-AF65-F5344CB8AC3E}">
        <p14:creationId xmlns:p14="http://schemas.microsoft.com/office/powerpoint/2010/main" val="2613232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name is Jenny Fan and I am a junior at Princeton Day School.</a:t>
            </a:r>
          </a:p>
          <a:p>
            <a:r>
              <a:rPr lang="en-US" dirty="0"/>
              <a:t>The title of my research is Modified Edit Distance on Global SARS-CoV-2 Analysis</a:t>
            </a:r>
          </a:p>
        </p:txBody>
      </p:sp>
      <p:sp>
        <p:nvSpPr>
          <p:cNvPr id="4" name="Slide Number Placeholder 3"/>
          <p:cNvSpPr>
            <a:spLocks noGrp="1"/>
          </p:cNvSpPr>
          <p:nvPr>
            <p:ph type="sldNum" sz="quarter" idx="5"/>
          </p:nvPr>
        </p:nvSpPr>
        <p:spPr/>
        <p:txBody>
          <a:bodyPr/>
          <a:lstStyle/>
          <a:p>
            <a:fld id="{95397B16-5DD6-B745-B30D-3C1452DEC0F3}" type="slidenum">
              <a:rPr lang="en-US" smtClean="0"/>
              <a:t>1</a:t>
            </a:fld>
            <a:endParaRPr lang="en-US"/>
          </a:p>
        </p:txBody>
      </p:sp>
    </p:spTree>
    <p:extLst>
      <p:ext uri="{BB962C8B-B14F-4D97-AF65-F5344CB8AC3E}">
        <p14:creationId xmlns:p14="http://schemas.microsoft.com/office/powerpoint/2010/main" val="3473153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Edit distance is a way of measuring how far two strings are from each other.</a:t>
            </a:r>
          </a:p>
          <a:p>
            <a:r>
              <a:rPr lang="en-US" dirty="0"/>
              <a:t>The most common edit distance is called the </a:t>
            </a:r>
            <a:r>
              <a:rPr lang="en-US" dirty="0" err="1"/>
              <a:t>Levenshtein</a:t>
            </a:r>
            <a:r>
              <a:rPr lang="en-US" dirty="0"/>
              <a:t> distance, and it allows insertions, deletions, and substitutions of a single symbol as valid edits</a:t>
            </a:r>
          </a:p>
          <a:p>
            <a:r>
              <a:rPr lang="en-US" dirty="0"/>
              <a:t>Typically, the weight of each edit is 1, in which case the distance </a:t>
            </a:r>
            <a:r>
              <a:rPr lang="en-US" dirty="0">
                <a:sym typeface="Wingdings" pitchFamily="2" charset="2"/>
              </a:rPr>
              <a:t>is equal to the number of edits, but the weights can be changed to be applied more generally</a:t>
            </a:r>
          </a:p>
          <a:p>
            <a:r>
              <a:rPr lang="en-US" dirty="0"/>
              <a:t>The typical edit distance algorithm uses dynamic programming to find the best alignment of the sequences and give the </a:t>
            </a:r>
            <a:r>
              <a:rPr lang="en-US" dirty="0" err="1"/>
              <a:t>Levenshtein</a:t>
            </a:r>
            <a:r>
              <a:rPr lang="en-US" dirty="0"/>
              <a:t> distance</a:t>
            </a:r>
          </a:p>
          <a:p>
            <a:r>
              <a:rPr lang="en-US" dirty="0"/>
              <a:t>Edit distance is very similar to sequence comparison in bioinformatics, and </a:t>
            </a:r>
            <a:r>
              <a:rPr lang="en-US" sz="1200" kern="1200" dirty="0">
                <a:solidFill>
                  <a:schemeClr val="tx1"/>
                </a:solidFill>
                <a:effectLst/>
                <a:latin typeface="+mn-lt"/>
                <a:ea typeface="+mn-ea"/>
                <a:cs typeface="+mn-cs"/>
              </a:rPr>
              <a:t>research has been done to apply the Edit Distance algorithm to bioinformatics by making certain modifications.</a:t>
            </a:r>
          </a:p>
          <a:p>
            <a:r>
              <a:rPr lang="en-US" sz="1200" kern="1200" dirty="0">
                <a:solidFill>
                  <a:schemeClr val="tx1"/>
                </a:solidFill>
                <a:effectLst/>
                <a:latin typeface="+mn-lt"/>
                <a:ea typeface="+mn-ea"/>
                <a:cs typeface="+mn-cs"/>
              </a:rPr>
              <a:t>A very common method is using substitution matrices, or scoring matrices, which change the weight of substituting between different amino acids according to how likely they are to be aligned with each other. </a:t>
            </a:r>
          </a:p>
          <a:p>
            <a:r>
              <a:rPr lang="en-US" sz="1200" kern="1200" dirty="0">
                <a:solidFill>
                  <a:schemeClr val="tx1"/>
                </a:solidFill>
                <a:effectLst/>
                <a:latin typeface="+mn-lt"/>
                <a:ea typeface="+mn-ea"/>
                <a:cs typeface="+mn-cs"/>
              </a:rPr>
              <a:t>Research has been done to find suitable matrices to find similarities across evolutionary distances</a:t>
            </a:r>
            <a:r>
              <a:rPr lang="en-US" dirty="0">
                <a:effectLst/>
              </a:rPr>
              <a:t> </a:t>
            </a:r>
            <a:endParaRPr lang="en-US" dirty="0"/>
          </a:p>
        </p:txBody>
      </p:sp>
      <p:sp>
        <p:nvSpPr>
          <p:cNvPr id="4" name="Slide Number Placeholder 3"/>
          <p:cNvSpPr>
            <a:spLocks noGrp="1"/>
          </p:cNvSpPr>
          <p:nvPr>
            <p:ph type="sldNum" sz="quarter" idx="5"/>
          </p:nvPr>
        </p:nvSpPr>
        <p:spPr/>
        <p:txBody>
          <a:bodyPr/>
          <a:lstStyle/>
          <a:p>
            <a:fld id="{95397B16-5DD6-B745-B30D-3C1452DEC0F3}" type="slidenum">
              <a:rPr lang="en-US" smtClean="0"/>
              <a:t>2</a:t>
            </a:fld>
            <a:endParaRPr lang="en-US"/>
          </a:p>
        </p:txBody>
      </p:sp>
    </p:spTree>
    <p:extLst>
      <p:ext uri="{BB962C8B-B14F-4D97-AF65-F5344CB8AC3E}">
        <p14:creationId xmlns:p14="http://schemas.microsoft.com/office/powerpoint/2010/main" val="11819194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DNA replication, it is common for random errors to occur, and they may or may not affect the actual function of the protein. </a:t>
            </a:r>
          </a:p>
          <a:p>
            <a:r>
              <a:rPr lang="en-US" sz="1200" kern="1200" dirty="0">
                <a:solidFill>
                  <a:schemeClr val="tx1"/>
                </a:solidFill>
                <a:effectLst/>
                <a:latin typeface="+mn-lt"/>
                <a:ea typeface="+mn-ea"/>
                <a:cs typeface="+mn-cs"/>
              </a:rPr>
              <a:t>Thus, finding a single character difference between two sequences is not as significant as finding longer chains of differences, so it would make sense to decrease the distance when there are smaller chains of differences.</a:t>
            </a:r>
          </a:p>
          <a:p>
            <a:r>
              <a:rPr lang="en-US" sz="1200" kern="1200" dirty="0">
                <a:solidFill>
                  <a:schemeClr val="tx1"/>
                </a:solidFill>
                <a:effectLst/>
                <a:latin typeface="+mn-lt"/>
                <a:ea typeface="+mn-ea"/>
                <a:cs typeface="+mn-cs"/>
              </a:rPr>
              <a:t>A substitution matrix does not take into account this factor, so the idea behind this research project was to modify the Edit Distance algorithm from this angle instead. </a:t>
            </a:r>
          </a:p>
          <a:p>
            <a:r>
              <a:rPr lang="en-US" sz="1200" kern="1200" dirty="0">
                <a:solidFill>
                  <a:schemeClr val="tx1"/>
                </a:solidFill>
                <a:effectLst/>
                <a:latin typeface="+mn-lt"/>
                <a:ea typeface="+mn-ea"/>
                <a:cs typeface="+mn-cs"/>
              </a:rPr>
              <a:t>This research focuses on finding a mathematical function where given the number of consecutive edits, the function would give a factor to multiply the original distance by, and that cost is what is added to the total distance between the two sequences. This function is termed as a “cost function.” </a:t>
            </a:r>
          </a:p>
          <a:p>
            <a:r>
              <a:rPr lang="en-US" sz="1200" kern="1200" dirty="0">
                <a:solidFill>
                  <a:schemeClr val="tx1"/>
                </a:solidFill>
                <a:effectLst/>
                <a:latin typeface="+mn-lt"/>
                <a:ea typeface="+mn-ea"/>
                <a:cs typeface="+mn-cs"/>
              </a:rPr>
              <a:t>So this project aims to answer the following question: Are cost </a:t>
            </a:r>
            <a:r>
              <a:rPr lang="en-US" sz="1200" kern="1200">
                <a:solidFill>
                  <a:schemeClr val="tx1"/>
                </a:solidFill>
                <a:effectLst/>
                <a:latin typeface="+mn-lt"/>
                <a:ea typeface="+mn-ea"/>
                <a:cs typeface="+mn-cs"/>
              </a:rPr>
              <a:t>functions a </a:t>
            </a:r>
            <a:r>
              <a:rPr lang="en-US" sz="1200" kern="1200" dirty="0">
                <a:solidFill>
                  <a:schemeClr val="tx1"/>
                </a:solidFill>
                <a:effectLst/>
                <a:latin typeface="+mn-lt"/>
                <a:ea typeface="+mn-ea"/>
                <a:cs typeface="+mn-cs"/>
              </a:rPr>
              <a:t>viable alternative way to modify the edit distance algorithm for the purpose of sequence comparison? This is done by finding a suitable function and then testing to see if it gives results that match those of current bioinformatics tools.</a:t>
            </a:r>
            <a:r>
              <a:rPr lang="en-US" dirty="0">
                <a:effectLst/>
              </a:rPr>
              <a:t> </a:t>
            </a:r>
            <a:endParaRPr lang="en-US" dirty="0"/>
          </a:p>
        </p:txBody>
      </p:sp>
      <p:sp>
        <p:nvSpPr>
          <p:cNvPr id="4" name="Slide Number Placeholder 3"/>
          <p:cNvSpPr>
            <a:spLocks noGrp="1"/>
          </p:cNvSpPr>
          <p:nvPr>
            <p:ph type="sldNum" sz="quarter" idx="5"/>
          </p:nvPr>
        </p:nvSpPr>
        <p:spPr/>
        <p:txBody>
          <a:bodyPr/>
          <a:lstStyle/>
          <a:p>
            <a:fld id="{95397B16-5DD6-B745-B30D-3C1452DEC0F3}" type="slidenum">
              <a:rPr lang="en-US" smtClean="0"/>
              <a:t>3</a:t>
            </a:fld>
            <a:endParaRPr lang="en-US"/>
          </a:p>
        </p:txBody>
      </p:sp>
    </p:spTree>
    <p:extLst>
      <p:ext uri="{BB962C8B-B14F-4D97-AF65-F5344CB8AC3E}">
        <p14:creationId xmlns:p14="http://schemas.microsoft.com/office/powerpoint/2010/main" val="3973171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brief rundown of the process, first coronavirus sequences were run using the original edit distance algorithm and using the BLASTP tool on NCBI to compare the results. </a:t>
            </a:r>
          </a:p>
          <a:p>
            <a:r>
              <a:rPr lang="en-US" dirty="0"/>
              <a:t>The algorithm was then modified to add in the cost function, many different functions were tested, their results were compared, and the function shapes were tweaked until a function was found that gave results close to that of BLASTP</a:t>
            </a:r>
          </a:p>
          <a:p>
            <a:r>
              <a:rPr lang="en-US" dirty="0"/>
              <a:t>This modified Edit Distance algorithm was then run on many different SARS-CoV-2 sequences to see their distances, and those same sequences were run on a tool called MEGAX that draws phylogeny trees to show their relationships. This was to see if the modified algorithm produced fairly accurate results compared with real bioinformatics tools.</a:t>
            </a:r>
          </a:p>
        </p:txBody>
      </p:sp>
      <p:sp>
        <p:nvSpPr>
          <p:cNvPr id="4" name="Slide Number Placeholder 3"/>
          <p:cNvSpPr>
            <a:spLocks noGrp="1"/>
          </p:cNvSpPr>
          <p:nvPr>
            <p:ph type="sldNum" sz="quarter" idx="5"/>
          </p:nvPr>
        </p:nvSpPr>
        <p:spPr/>
        <p:txBody>
          <a:bodyPr/>
          <a:lstStyle/>
          <a:p>
            <a:fld id="{95397B16-5DD6-B745-B30D-3C1452DEC0F3}" type="slidenum">
              <a:rPr lang="en-US" smtClean="0"/>
              <a:t>4</a:t>
            </a:fld>
            <a:endParaRPr lang="en-US"/>
          </a:p>
        </p:txBody>
      </p:sp>
    </p:spTree>
    <p:extLst>
      <p:ext uri="{BB962C8B-B14F-4D97-AF65-F5344CB8AC3E}">
        <p14:creationId xmlns:p14="http://schemas.microsoft.com/office/powerpoint/2010/main" val="994283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major points of the results.</a:t>
            </a:r>
          </a:p>
          <a:p>
            <a:r>
              <a:rPr lang="en-US" dirty="0"/>
              <a:t>Firstly, a cost function that made the algorithm produce results that were close to those of BLASTP was able to be found, which showed that the idea of cost functions as a modification were plausible.</a:t>
            </a:r>
          </a:p>
          <a:p>
            <a:r>
              <a:rPr lang="en-US" dirty="0"/>
              <a:t>Then for the second round of tests to see if the modified algorithm still held up, the results matched those given by MEGAX using the Maximum Likelihood method, which demonstrates that the algorithm not only works but also is very similar to this method.</a:t>
            </a:r>
          </a:p>
          <a:p>
            <a:r>
              <a:rPr lang="en-US" dirty="0"/>
              <a:t>Thus, it was concluded that cost functions are a viable alternative approach to modifying the edit distance algorithm for bioinformatics sequence comparison, and that with more finetuning and perhaps further research, cost functions can become an accurate tool for applying the edit distance algorithm to bioinformatics.</a:t>
            </a:r>
          </a:p>
        </p:txBody>
      </p:sp>
      <p:sp>
        <p:nvSpPr>
          <p:cNvPr id="4" name="Slide Number Placeholder 3"/>
          <p:cNvSpPr>
            <a:spLocks noGrp="1"/>
          </p:cNvSpPr>
          <p:nvPr>
            <p:ph type="sldNum" sz="quarter" idx="5"/>
          </p:nvPr>
        </p:nvSpPr>
        <p:spPr/>
        <p:txBody>
          <a:bodyPr/>
          <a:lstStyle/>
          <a:p>
            <a:fld id="{95397B16-5DD6-B745-B30D-3C1452DEC0F3}" type="slidenum">
              <a:rPr lang="en-US" smtClean="0"/>
              <a:t>5</a:t>
            </a:fld>
            <a:endParaRPr lang="en-US"/>
          </a:p>
        </p:txBody>
      </p:sp>
    </p:spTree>
    <p:extLst>
      <p:ext uri="{BB962C8B-B14F-4D97-AF65-F5344CB8AC3E}">
        <p14:creationId xmlns:p14="http://schemas.microsoft.com/office/powerpoint/2010/main" val="985451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results provide a new perspective for modifications, as they show that considering the number of consecutive edits as a main factor yields fairly accurate results.</a:t>
            </a:r>
          </a:p>
          <a:p>
            <a:r>
              <a:rPr lang="en-US" dirty="0"/>
              <a:t>To apply these results, further research directions could be taken to develop the accuracy even further and make this an even more viable approach to making the edit distance algorithm applicable to bioinformatics.</a:t>
            </a:r>
          </a:p>
          <a:p>
            <a:r>
              <a:rPr lang="en-US" dirty="0"/>
              <a:t>These include finetuning the cost function even further, as there is still room for improvement when the results are compared to BLASTP.</a:t>
            </a:r>
          </a:p>
          <a:p>
            <a:r>
              <a:rPr lang="en-US" dirty="0"/>
              <a:t>Another is to combine with other factors because this research only considers the number of consecutive edits, which is an oversimplification of the complex biological factors. For example, combining substitution matrices with cost functions might produce more accurate results.</a:t>
            </a:r>
          </a:p>
          <a:p>
            <a:r>
              <a:rPr lang="en-US" dirty="0"/>
              <a:t>Finally, the edit distance algorithm here uses the </a:t>
            </a:r>
            <a:r>
              <a:rPr lang="en-US" dirty="0" err="1"/>
              <a:t>Levenshtein</a:t>
            </a:r>
            <a:r>
              <a:rPr lang="en-US" dirty="0"/>
              <a:t> distance, but other distances can also be considered. For example, the </a:t>
            </a:r>
            <a:r>
              <a:rPr lang="en-US" sz="1200" kern="1200" dirty="0" err="1">
                <a:solidFill>
                  <a:schemeClr val="tx1"/>
                </a:solidFill>
                <a:effectLst/>
                <a:latin typeface="+mn-lt"/>
                <a:ea typeface="+mn-ea"/>
                <a:cs typeface="+mn-cs"/>
              </a:rPr>
              <a:t>Damerau</a:t>
            </a:r>
            <a:r>
              <a:rPr lang="en-US" sz="1200" kern="1200" dirty="0">
                <a:solidFill>
                  <a:schemeClr val="tx1"/>
                </a:solidFill>
                <a:effectLst/>
                <a:latin typeface="+mn-lt"/>
                <a:ea typeface="+mn-ea"/>
                <a:cs typeface="+mn-cs"/>
              </a:rPr>
              <a:t>–</a:t>
            </a:r>
            <a:r>
              <a:rPr lang="en-US" sz="1200" kern="1200" dirty="0" err="1">
                <a:solidFill>
                  <a:schemeClr val="tx1"/>
                </a:solidFill>
                <a:effectLst/>
                <a:latin typeface="+mn-lt"/>
                <a:ea typeface="+mn-ea"/>
                <a:cs typeface="+mn-cs"/>
              </a:rPr>
              <a:t>Levenshtein</a:t>
            </a:r>
            <a:r>
              <a:rPr lang="en-US" sz="1200" kern="1200" dirty="0">
                <a:solidFill>
                  <a:schemeClr val="tx1"/>
                </a:solidFill>
                <a:effectLst/>
                <a:latin typeface="+mn-lt"/>
                <a:ea typeface="+mn-ea"/>
                <a:cs typeface="+mn-cs"/>
              </a:rPr>
              <a:t> distance is a modification where the transposition edit is added, and could be implemented to see if it gives more accurate results.</a:t>
            </a:r>
          </a:p>
          <a:p>
            <a:r>
              <a:rPr lang="en-US" sz="1200" kern="1200" dirty="0">
                <a:solidFill>
                  <a:schemeClr val="tx1"/>
                </a:solidFill>
                <a:effectLst/>
                <a:latin typeface="+mn-lt"/>
                <a:ea typeface="+mn-ea"/>
                <a:cs typeface="+mn-cs"/>
              </a:rPr>
              <a:t>In summary, this research found that using cost functions to modify the edit distance algorithm by considering the number of consecutive edits is a new, viable lens through which edit distance can be applied to bioinformatics with further study.</a:t>
            </a:r>
            <a:endParaRPr lang="en-US" dirty="0"/>
          </a:p>
        </p:txBody>
      </p:sp>
      <p:sp>
        <p:nvSpPr>
          <p:cNvPr id="4" name="Slide Number Placeholder 3"/>
          <p:cNvSpPr>
            <a:spLocks noGrp="1"/>
          </p:cNvSpPr>
          <p:nvPr>
            <p:ph type="sldNum" sz="quarter" idx="5"/>
          </p:nvPr>
        </p:nvSpPr>
        <p:spPr/>
        <p:txBody>
          <a:bodyPr/>
          <a:lstStyle/>
          <a:p>
            <a:fld id="{95397B16-5DD6-B745-B30D-3C1452DEC0F3}" type="slidenum">
              <a:rPr lang="en-US" smtClean="0"/>
              <a:t>6</a:t>
            </a:fld>
            <a:endParaRPr lang="en-US"/>
          </a:p>
        </p:txBody>
      </p:sp>
    </p:spTree>
    <p:extLst>
      <p:ext uri="{BB962C8B-B14F-4D97-AF65-F5344CB8AC3E}">
        <p14:creationId xmlns:p14="http://schemas.microsoft.com/office/powerpoint/2010/main" val="3904820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9257107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1846252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65491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3105685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96835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21781598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565806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11602579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1301569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B7B5A-8F59-C34B-8D6A-60FED4B2C330}" type="datetimeFigureOut">
              <a:rPr lang="en-US" smtClean="0"/>
              <a:t>1/4/21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1687163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DCB7B5A-8F59-C34B-8D6A-60FED4B2C330}" type="datetimeFigureOut">
              <a:rPr lang="en-US" smtClean="0"/>
              <a:t>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273903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DCB7B5A-8F59-C34B-8D6A-60FED4B2C330}" type="datetimeFigureOut">
              <a:rPr lang="en-US" smtClean="0"/>
              <a:t>1/4/21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52064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DCB7B5A-8F59-C34B-8D6A-60FED4B2C330}" type="datetimeFigureOut">
              <a:rPr lang="en-US" smtClean="0"/>
              <a:t>1/4/21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218206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CB7B5A-8F59-C34B-8D6A-60FED4B2C330}" type="datetimeFigureOut">
              <a:rPr lang="en-US" smtClean="0"/>
              <a:t>1/4/21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3661036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CB7B5A-8F59-C34B-8D6A-60FED4B2C330}" type="datetimeFigureOut">
              <a:rPr lang="en-US" smtClean="0"/>
              <a:t>1/4/21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DE2CF-A472-424C-8985-7ACDB1F76C30}" type="slidenum">
              <a:rPr lang="en-US" smtClean="0"/>
              <a:t>‹#›</a:t>
            </a:fld>
            <a:endParaRPr lang="en-US"/>
          </a:p>
        </p:txBody>
      </p:sp>
    </p:spTree>
    <p:extLst>
      <p:ext uri="{BB962C8B-B14F-4D97-AF65-F5344CB8AC3E}">
        <p14:creationId xmlns:p14="http://schemas.microsoft.com/office/powerpoint/2010/main" val="2317424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DE2CF-A472-424C-8985-7ACDB1F76C30}" type="slidenum">
              <a:rPr lang="en-US" smtClean="0"/>
              <a:t>‹#›</a:t>
            </a:fld>
            <a:endParaRPr lang="en-US"/>
          </a:p>
        </p:txBody>
      </p:sp>
      <p:sp>
        <p:nvSpPr>
          <p:cNvPr id="5" name="Date Placeholder 4"/>
          <p:cNvSpPr>
            <a:spLocks noGrp="1"/>
          </p:cNvSpPr>
          <p:nvPr>
            <p:ph type="dt" sz="half" idx="10"/>
          </p:nvPr>
        </p:nvSpPr>
        <p:spPr/>
        <p:txBody>
          <a:bodyPr/>
          <a:lstStyle/>
          <a:p>
            <a:fld id="{CDCB7B5A-8F59-C34B-8D6A-60FED4B2C330}" type="datetimeFigureOut">
              <a:rPr lang="en-US" smtClean="0"/>
              <a:t>1/4/21</a:t>
            </a:fld>
            <a:endParaRPr lang="en-US"/>
          </a:p>
        </p:txBody>
      </p:sp>
    </p:spTree>
    <p:extLst>
      <p:ext uri="{BB962C8B-B14F-4D97-AF65-F5344CB8AC3E}">
        <p14:creationId xmlns:p14="http://schemas.microsoft.com/office/powerpoint/2010/main" val="1727190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DCB7B5A-8F59-C34B-8D6A-60FED4B2C330}" type="datetimeFigureOut">
              <a:rPr lang="en-US" smtClean="0"/>
              <a:t>1/4/21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82DE2CF-A472-424C-8985-7ACDB1F76C30}" type="slidenum">
              <a:rPr lang="en-US" smtClean="0"/>
              <a:t>‹#›</a:t>
            </a:fld>
            <a:endParaRPr lang="en-US"/>
          </a:p>
        </p:txBody>
      </p:sp>
    </p:spTree>
    <p:extLst>
      <p:ext uri="{BB962C8B-B14F-4D97-AF65-F5344CB8AC3E}">
        <p14:creationId xmlns:p14="http://schemas.microsoft.com/office/powerpoint/2010/main" val="1966650300"/>
      </p:ext>
    </p:extLst>
  </p:cSld>
  <p:clrMap bg1="lt1" tx1="dk1" bg2="lt2" tx2="dk2" accent1="accent1" accent2="accent2" accent3="accent3" accent4="accent4" accent5="accent5" accent6="accent6" hlink="hlink" folHlink="folHlink"/>
  <p:sldLayoutIdLst>
    <p:sldLayoutId id="2147484029" r:id="rId1"/>
    <p:sldLayoutId id="2147484030" r:id="rId2"/>
    <p:sldLayoutId id="2147484031" r:id="rId3"/>
    <p:sldLayoutId id="2147484032" r:id="rId4"/>
    <p:sldLayoutId id="2147484033" r:id="rId5"/>
    <p:sldLayoutId id="2147484034" r:id="rId6"/>
    <p:sldLayoutId id="2147484035" r:id="rId7"/>
    <p:sldLayoutId id="2147484036" r:id="rId8"/>
    <p:sldLayoutId id="2147484037" r:id="rId9"/>
    <p:sldLayoutId id="2147484038" r:id="rId10"/>
    <p:sldLayoutId id="2147484039" r:id="rId11"/>
    <p:sldLayoutId id="2147484040" r:id="rId12"/>
    <p:sldLayoutId id="2147484041" r:id="rId13"/>
    <p:sldLayoutId id="2147484042" r:id="rId14"/>
    <p:sldLayoutId id="2147484043" r:id="rId15"/>
    <p:sldLayoutId id="214748404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223CB-C605-4846-876B-907546BC633D}"/>
              </a:ext>
            </a:extLst>
          </p:cNvPr>
          <p:cNvSpPr>
            <a:spLocks noGrp="1"/>
          </p:cNvSpPr>
          <p:nvPr>
            <p:ph type="ctrTitle"/>
          </p:nvPr>
        </p:nvSpPr>
        <p:spPr>
          <a:xfrm>
            <a:off x="1507067" y="2793154"/>
            <a:ext cx="7766936" cy="1646302"/>
          </a:xfrm>
        </p:spPr>
        <p:txBody>
          <a:bodyPr/>
          <a:lstStyle/>
          <a:p>
            <a:pPr algn="ctr"/>
            <a:r>
              <a:rPr lang="en-US" dirty="0"/>
              <a:t>Modified Edit Distance on Global SARS-CoV-2 Analysis</a:t>
            </a:r>
          </a:p>
        </p:txBody>
      </p:sp>
      <p:sp>
        <p:nvSpPr>
          <p:cNvPr id="3" name="Subtitle 2">
            <a:extLst>
              <a:ext uri="{FF2B5EF4-FFF2-40B4-BE49-F238E27FC236}">
                <a16:creationId xmlns:a16="http://schemas.microsoft.com/office/drawing/2014/main" id="{D05DC804-CF28-224F-A125-42F82F04178F}"/>
              </a:ext>
            </a:extLst>
          </p:cNvPr>
          <p:cNvSpPr>
            <a:spLocks noGrp="1"/>
          </p:cNvSpPr>
          <p:nvPr>
            <p:ph type="subTitle" idx="1"/>
          </p:nvPr>
        </p:nvSpPr>
        <p:spPr>
          <a:xfrm>
            <a:off x="1507067" y="4900117"/>
            <a:ext cx="7766936" cy="1096899"/>
          </a:xfrm>
        </p:spPr>
        <p:txBody>
          <a:bodyPr/>
          <a:lstStyle/>
          <a:p>
            <a:pPr algn="ctr"/>
            <a:r>
              <a:rPr lang="en-US" dirty="0"/>
              <a:t>Jenny Fan</a:t>
            </a:r>
          </a:p>
          <a:p>
            <a:pPr algn="ctr"/>
            <a:r>
              <a:rPr lang="en-US" dirty="0"/>
              <a:t>Princeton Day School</a:t>
            </a:r>
          </a:p>
        </p:txBody>
      </p:sp>
    </p:spTree>
    <p:extLst>
      <p:ext uri="{BB962C8B-B14F-4D97-AF65-F5344CB8AC3E}">
        <p14:creationId xmlns:p14="http://schemas.microsoft.com/office/powerpoint/2010/main" val="36962173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07F8-9D89-2745-A7BE-25974E2D08B7}"/>
              </a:ext>
            </a:extLst>
          </p:cNvPr>
          <p:cNvSpPr>
            <a:spLocks noGrp="1"/>
          </p:cNvSpPr>
          <p:nvPr>
            <p:ph type="title"/>
          </p:nvPr>
        </p:nvSpPr>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D13E5D0E-B55D-0042-A9E9-B020CA5DE6EE}"/>
              </a:ext>
            </a:extLst>
          </p:cNvPr>
          <p:cNvSpPr>
            <a:spLocks noGrp="1"/>
          </p:cNvSpPr>
          <p:nvPr>
            <p:ph idx="1"/>
          </p:nvPr>
        </p:nvSpPr>
        <p:spPr>
          <a:xfrm>
            <a:off x="677334" y="1930400"/>
            <a:ext cx="8596668" cy="3880773"/>
          </a:xfrm>
        </p:spPr>
        <p:txBody>
          <a:bodyPr>
            <a:normAutofit fontScale="92500" lnSpcReduction="20000"/>
          </a:bodyPr>
          <a:lstStyle/>
          <a:p>
            <a:pPr>
              <a:lnSpc>
                <a:spcPct val="220000"/>
              </a:lnSpc>
            </a:pPr>
            <a:r>
              <a:rPr lang="en-US" sz="2400" dirty="0"/>
              <a:t>Edit Distance</a:t>
            </a:r>
          </a:p>
          <a:p>
            <a:pPr lvl="1">
              <a:lnSpc>
                <a:spcPct val="220000"/>
              </a:lnSpc>
            </a:pPr>
            <a:r>
              <a:rPr lang="en-US" sz="2400" dirty="0" err="1"/>
              <a:t>Levenshtein</a:t>
            </a:r>
            <a:r>
              <a:rPr lang="en-US" sz="2400" dirty="0"/>
              <a:t> distance</a:t>
            </a:r>
          </a:p>
          <a:p>
            <a:pPr>
              <a:lnSpc>
                <a:spcPct val="220000"/>
              </a:lnSpc>
            </a:pPr>
            <a:r>
              <a:rPr lang="en-US" sz="2400" dirty="0"/>
              <a:t>Algorithm</a:t>
            </a:r>
          </a:p>
          <a:p>
            <a:pPr>
              <a:lnSpc>
                <a:spcPct val="220000"/>
              </a:lnSpc>
            </a:pPr>
            <a:r>
              <a:rPr lang="en-US" sz="2400" dirty="0"/>
              <a:t>Application to Bioinformatics</a:t>
            </a:r>
          </a:p>
          <a:p>
            <a:pPr>
              <a:lnSpc>
                <a:spcPct val="220000"/>
              </a:lnSpc>
            </a:pPr>
            <a:r>
              <a:rPr lang="en-US" sz="2400" dirty="0"/>
              <a:t>Substitution Matrix</a:t>
            </a:r>
          </a:p>
        </p:txBody>
      </p:sp>
    </p:spTree>
    <p:extLst>
      <p:ext uri="{BB962C8B-B14F-4D97-AF65-F5344CB8AC3E}">
        <p14:creationId xmlns:p14="http://schemas.microsoft.com/office/powerpoint/2010/main" val="4078061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07F8-9D89-2745-A7BE-25974E2D08B7}"/>
              </a:ext>
            </a:extLst>
          </p:cNvPr>
          <p:cNvSpPr>
            <a:spLocks noGrp="1"/>
          </p:cNvSpPr>
          <p:nvPr>
            <p:ph type="title"/>
          </p:nvPr>
        </p:nvSpPr>
        <p:spPr/>
        <p:txBody>
          <a:bodyPr>
            <a:normAutofit/>
          </a:bodyPr>
          <a:lstStyle/>
          <a:p>
            <a:r>
              <a:rPr lang="en-US" sz="4000" dirty="0"/>
              <a:t>Research</a:t>
            </a:r>
          </a:p>
        </p:txBody>
      </p:sp>
      <p:sp>
        <p:nvSpPr>
          <p:cNvPr id="3" name="Content Placeholder 2">
            <a:extLst>
              <a:ext uri="{FF2B5EF4-FFF2-40B4-BE49-F238E27FC236}">
                <a16:creationId xmlns:a16="http://schemas.microsoft.com/office/drawing/2014/main" id="{D13E5D0E-B55D-0042-A9E9-B020CA5DE6EE}"/>
              </a:ext>
            </a:extLst>
          </p:cNvPr>
          <p:cNvSpPr>
            <a:spLocks noGrp="1"/>
          </p:cNvSpPr>
          <p:nvPr>
            <p:ph idx="1"/>
          </p:nvPr>
        </p:nvSpPr>
        <p:spPr>
          <a:xfrm>
            <a:off x="677334" y="1930400"/>
            <a:ext cx="8596668" cy="3880773"/>
          </a:xfrm>
        </p:spPr>
        <p:txBody>
          <a:bodyPr>
            <a:normAutofit fontScale="92500" lnSpcReduction="10000"/>
          </a:bodyPr>
          <a:lstStyle/>
          <a:p>
            <a:pPr>
              <a:lnSpc>
                <a:spcPct val="220000"/>
              </a:lnSpc>
            </a:pPr>
            <a:r>
              <a:rPr lang="en-US" sz="2400" dirty="0"/>
              <a:t>Random errors</a:t>
            </a:r>
          </a:p>
          <a:p>
            <a:pPr>
              <a:lnSpc>
                <a:spcPct val="220000"/>
              </a:lnSpc>
            </a:pPr>
            <a:r>
              <a:rPr lang="en-US" sz="2400" dirty="0"/>
              <a:t>Cost Function</a:t>
            </a:r>
          </a:p>
          <a:p>
            <a:pPr>
              <a:lnSpc>
                <a:spcPct val="220000"/>
              </a:lnSpc>
            </a:pPr>
            <a:r>
              <a:rPr lang="en-US" sz="2400" dirty="0"/>
              <a:t>Research Question: Are cost functions a viable alternative way to modify Edit Distance for the purpose of sequence comparison? </a:t>
            </a:r>
          </a:p>
        </p:txBody>
      </p:sp>
    </p:spTree>
    <p:extLst>
      <p:ext uri="{BB962C8B-B14F-4D97-AF65-F5344CB8AC3E}">
        <p14:creationId xmlns:p14="http://schemas.microsoft.com/office/powerpoint/2010/main" val="2302643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07F8-9D89-2745-A7BE-25974E2D08B7}"/>
              </a:ext>
            </a:extLst>
          </p:cNvPr>
          <p:cNvSpPr>
            <a:spLocks noGrp="1"/>
          </p:cNvSpPr>
          <p:nvPr>
            <p:ph type="title"/>
          </p:nvPr>
        </p:nvSpPr>
        <p:spPr/>
        <p:txBody>
          <a:bodyPr>
            <a:normAutofit/>
          </a:bodyPr>
          <a:lstStyle/>
          <a:p>
            <a:r>
              <a:rPr lang="en-US" sz="4000" dirty="0"/>
              <a:t>Process</a:t>
            </a:r>
          </a:p>
        </p:txBody>
      </p:sp>
      <p:sp>
        <p:nvSpPr>
          <p:cNvPr id="3" name="Content Placeholder 2">
            <a:extLst>
              <a:ext uri="{FF2B5EF4-FFF2-40B4-BE49-F238E27FC236}">
                <a16:creationId xmlns:a16="http://schemas.microsoft.com/office/drawing/2014/main" id="{D13E5D0E-B55D-0042-A9E9-B020CA5DE6EE}"/>
              </a:ext>
            </a:extLst>
          </p:cNvPr>
          <p:cNvSpPr>
            <a:spLocks noGrp="1"/>
          </p:cNvSpPr>
          <p:nvPr>
            <p:ph idx="1"/>
          </p:nvPr>
        </p:nvSpPr>
        <p:spPr>
          <a:xfrm>
            <a:off x="677334" y="1930400"/>
            <a:ext cx="8596668" cy="3880773"/>
          </a:xfrm>
        </p:spPr>
        <p:txBody>
          <a:bodyPr>
            <a:normAutofit/>
          </a:bodyPr>
          <a:lstStyle/>
          <a:p>
            <a:pPr>
              <a:lnSpc>
                <a:spcPct val="220000"/>
              </a:lnSpc>
            </a:pPr>
            <a:r>
              <a:rPr lang="en-US" sz="2400" dirty="0"/>
              <a:t>Find cost function</a:t>
            </a:r>
          </a:p>
          <a:p>
            <a:pPr lvl="1">
              <a:lnSpc>
                <a:spcPct val="220000"/>
              </a:lnSpc>
            </a:pPr>
            <a:r>
              <a:rPr lang="en-US" sz="2000" dirty="0"/>
              <a:t>BLASTP</a:t>
            </a:r>
          </a:p>
          <a:p>
            <a:pPr>
              <a:lnSpc>
                <a:spcPct val="220000"/>
              </a:lnSpc>
            </a:pPr>
            <a:r>
              <a:rPr lang="en-US" sz="2400" dirty="0"/>
              <a:t>Test on SARS-CoV-2 sequences</a:t>
            </a:r>
          </a:p>
          <a:p>
            <a:pPr lvl="1">
              <a:lnSpc>
                <a:spcPct val="220000"/>
              </a:lnSpc>
            </a:pPr>
            <a:r>
              <a:rPr lang="en-US" sz="2000" dirty="0"/>
              <a:t>MEGAX</a:t>
            </a:r>
          </a:p>
        </p:txBody>
      </p:sp>
    </p:spTree>
    <p:extLst>
      <p:ext uri="{BB962C8B-B14F-4D97-AF65-F5344CB8AC3E}">
        <p14:creationId xmlns:p14="http://schemas.microsoft.com/office/powerpoint/2010/main" val="2093164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07F8-9D89-2745-A7BE-25974E2D08B7}"/>
              </a:ext>
            </a:extLst>
          </p:cNvPr>
          <p:cNvSpPr>
            <a:spLocks noGrp="1"/>
          </p:cNvSpPr>
          <p:nvPr>
            <p:ph type="title"/>
          </p:nvPr>
        </p:nvSpPr>
        <p:spPr/>
        <p:txBody>
          <a:bodyPr>
            <a:normAutofit/>
          </a:bodyPr>
          <a:lstStyle/>
          <a:p>
            <a:r>
              <a:rPr lang="en-US" sz="4000" dirty="0"/>
              <a:t>Results</a:t>
            </a:r>
          </a:p>
        </p:txBody>
      </p:sp>
      <p:sp>
        <p:nvSpPr>
          <p:cNvPr id="3" name="Content Placeholder 2">
            <a:extLst>
              <a:ext uri="{FF2B5EF4-FFF2-40B4-BE49-F238E27FC236}">
                <a16:creationId xmlns:a16="http://schemas.microsoft.com/office/drawing/2014/main" id="{D13E5D0E-B55D-0042-A9E9-B020CA5DE6EE}"/>
              </a:ext>
            </a:extLst>
          </p:cNvPr>
          <p:cNvSpPr>
            <a:spLocks noGrp="1"/>
          </p:cNvSpPr>
          <p:nvPr>
            <p:ph idx="1"/>
          </p:nvPr>
        </p:nvSpPr>
        <p:spPr>
          <a:xfrm>
            <a:off x="677334" y="1930400"/>
            <a:ext cx="8596668" cy="3880773"/>
          </a:xfrm>
        </p:spPr>
        <p:txBody>
          <a:bodyPr>
            <a:normAutofit/>
          </a:bodyPr>
          <a:lstStyle/>
          <a:p>
            <a:pPr>
              <a:lnSpc>
                <a:spcPct val="220000"/>
              </a:lnSpc>
            </a:pPr>
            <a:r>
              <a:rPr lang="en-US" sz="2400" dirty="0"/>
              <a:t>Matched BLASTP results</a:t>
            </a:r>
          </a:p>
          <a:p>
            <a:pPr>
              <a:lnSpc>
                <a:spcPct val="220000"/>
              </a:lnSpc>
            </a:pPr>
            <a:r>
              <a:rPr lang="en-US" sz="2400" dirty="0"/>
              <a:t>Matched MEGAX Maximum Likelihood Tree</a:t>
            </a:r>
          </a:p>
          <a:p>
            <a:pPr>
              <a:lnSpc>
                <a:spcPct val="220000"/>
              </a:lnSpc>
            </a:pPr>
            <a:r>
              <a:rPr lang="en-US" sz="2400" dirty="0"/>
              <a:t>Cost functions are viable alternative approach to modifying Edit Distance for sequence comparison</a:t>
            </a:r>
            <a:endParaRPr lang="en-US" sz="2000" dirty="0"/>
          </a:p>
        </p:txBody>
      </p:sp>
    </p:spTree>
    <p:extLst>
      <p:ext uri="{BB962C8B-B14F-4D97-AF65-F5344CB8AC3E}">
        <p14:creationId xmlns:p14="http://schemas.microsoft.com/office/powerpoint/2010/main" val="234045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E07F8-9D89-2745-A7BE-25974E2D08B7}"/>
              </a:ext>
            </a:extLst>
          </p:cNvPr>
          <p:cNvSpPr>
            <a:spLocks noGrp="1"/>
          </p:cNvSpPr>
          <p:nvPr>
            <p:ph type="title"/>
          </p:nvPr>
        </p:nvSpPr>
        <p:spPr/>
        <p:txBody>
          <a:bodyPr>
            <a:normAutofit/>
          </a:bodyPr>
          <a:lstStyle/>
          <a:p>
            <a:r>
              <a:rPr lang="en-US" sz="4000" dirty="0"/>
              <a:t>Applicability</a:t>
            </a:r>
          </a:p>
        </p:txBody>
      </p:sp>
      <p:sp>
        <p:nvSpPr>
          <p:cNvPr id="3" name="Content Placeholder 2">
            <a:extLst>
              <a:ext uri="{FF2B5EF4-FFF2-40B4-BE49-F238E27FC236}">
                <a16:creationId xmlns:a16="http://schemas.microsoft.com/office/drawing/2014/main" id="{D13E5D0E-B55D-0042-A9E9-B020CA5DE6EE}"/>
              </a:ext>
            </a:extLst>
          </p:cNvPr>
          <p:cNvSpPr>
            <a:spLocks noGrp="1"/>
          </p:cNvSpPr>
          <p:nvPr>
            <p:ph idx="1"/>
          </p:nvPr>
        </p:nvSpPr>
        <p:spPr>
          <a:xfrm>
            <a:off x="677334" y="1930400"/>
            <a:ext cx="8596668" cy="4705927"/>
          </a:xfrm>
        </p:spPr>
        <p:txBody>
          <a:bodyPr>
            <a:normAutofit/>
          </a:bodyPr>
          <a:lstStyle/>
          <a:p>
            <a:pPr>
              <a:lnSpc>
                <a:spcPct val="220000"/>
              </a:lnSpc>
            </a:pPr>
            <a:r>
              <a:rPr lang="en-US" sz="2400" dirty="0"/>
              <a:t>New perspective for modifications</a:t>
            </a:r>
          </a:p>
          <a:p>
            <a:pPr>
              <a:lnSpc>
                <a:spcPct val="220000"/>
              </a:lnSpc>
            </a:pPr>
            <a:r>
              <a:rPr lang="en-US" sz="2400" dirty="0"/>
              <a:t>Further Research</a:t>
            </a:r>
          </a:p>
          <a:p>
            <a:pPr lvl="1">
              <a:lnSpc>
                <a:spcPct val="220000"/>
              </a:lnSpc>
            </a:pPr>
            <a:r>
              <a:rPr lang="en-US" sz="2200" dirty="0"/>
              <a:t>Finetune cost function</a:t>
            </a:r>
          </a:p>
          <a:p>
            <a:pPr lvl="1">
              <a:lnSpc>
                <a:spcPct val="220000"/>
              </a:lnSpc>
            </a:pPr>
            <a:r>
              <a:rPr lang="en-US" sz="2200" dirty="0"/>
              <a:t>Combine with other factors</a:t>
            </a:r>
          </a:p>
          <a:p>
            <a:pPr lvl="1">
              <a:lnSpc>
                <a:spcPct val="220000"/>
              </a:lnSpc>
            </a:pPr>
            <a:r>
              <a:rPr lang="en-US" sz="2200" dirty="0"/>
              <a:t>Different distance</a:t>
            </a:r>
          </a:p>
          <a:p>
            <a:pPr>
              <a:lnSpc>
                <a:spcPct val="220000"/>
              </a:lnSpc>
            </a:pPr>
            <a:endParaRPr lang="en-US" sz="2000" dirty="0"/>
          </a:p>
        </p:txBody>
      </p:sp>
    </p:spTree>
    <p:extLst>
      <p:ext uri="{BB962C8B-B14F-4D97-AF65-F5344CB8AC3E}">
        <p14:creationId xmlns:p14="http://schemas.microsoft.com/office/powerpoint/2010/main" val="187668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2B5CD-04D2-1C4A-90E1-BA146A1EE647}"/>
              </a:ext>
            </a:extLst>
          </p:cNvPr>
          <p:cNvSpPr>
            <a:spLocks noGrp="1"/>
          </p:cNvSpPr>
          <p:nvPr>
            <p:ph type="title"/>
          </p:nvPr>
        </p:nvSpPr>
        <p:spPr/>
        <p:txBody>
          <a:bodyPr/>
          <a:lstStyle/>
          <a:p>
            <a:r>
              <a:rPr lang="en-US" dirty="0"/>
              <a:t>Acknowledgements</a:t>
            </a:r>
          </a:p>
        </p:txBody>
      </p:sp>
      <p:sp>
        <p:nvSpPr>
          <p:cNvPr id="3" name="Content Placeholder 2">
            <a:extLst>
              <a:ext uri="{FF2B5EF4-FFF2-40B4-BE49-F238E27FC236}">
                <a16:creationId xmlns:a16="http://schemas.microsoft.com/office/drawing/2014/main" id="{1C8B8B21-76E4-F643-9A78-35F14801DA1F}"/>
              </a:ext>
            </a:extLst>
          </p:cNvPr>
          <p:cNvSpPr>
            <a:spLocks noGrp="1"/>
          </p:cNvSpPr>
          <p:nvPr>
            <p:ph idx="1"/>
          </p:nvPr>
        </p:nvSpPr>
        <p:spPr/>
        <p:txBody>
          <a:bodyPr>
            <a:normAutofit/>
          </a:bodyPr>
          <a:lstStyle/>
          <a:p>
            <a:r>
              <a:rPr lang="en-US" sz="2400" dirty="0"/>
              <a:t>Dr. Andrew </a:t>
            </a:r>
            <a:r>
              <a:rPr lang="en-US" sz="2400" dirty="0" err="1"/>
              <a:t>Vershon</a:t>
            </a:r>
            <a:r>
              <a:rPr lang="en-US" sz="2400" dirty="0"/>
              <a:t> and Dr. Janet Mead at the Waksman Institute Summer Experience at Rutgers University</a:t>
            </a:r>
          </a:p>
          <a:p>
            <a:r>
              <a:rPr lang="en-US" sz="2400" dirty="0"/>
              <a:t>Dr. Matthew </a:t>
            </a:r>
            <a:r>
              <a:rPr lang="en-US" sz="2400" dirty="0" err="1"/>
              <a:t>Nielpielko</a:t>
            </a:r>
            <a:r>
              <a:rPr lang="en-US" sz="2400" dirty="0"/>
              <a:t> at the Group Summer Scholars Research Program at Kean University</a:t>
            </a:r>
          </a:p>
          <a:p>
            <a:r>
              <a:rPr lang="en-US" sz="2400" dirty="0"/>
              <a:t>Dr. Jeffrey Heinz at the Summer Youth Camp in Computational Linguistics at Stony Brook University</a:t>
            </a:r>
          </a:p>
        </p:txBody>
      </p:sp>
    </p:spTree>
    <p:extLst>
      <p:ext uri="{BB962C8B-B14F-4D97-AF65-F5344CB8AC3E}">
        <p14:creationId xmlns:p14="http://schemas.microsoft.com/office/powerpoint/2010/main" val="392534615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{3D31979B-627F-6944-93AC-A94D83A5D10B}tf10001060</Template>
  <TotalTime>1825</TotalTime>
  <Words>1058</Words>
  <Application>Microsoft Macintosh PowerPoint</Application>
  <PresentationFormat>Widescreen</PresentationFormat>
  <Paragraphs>65</Paragraphs>
  <Slides>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Trebuchet MS</vt:lpstr>
      <vt:lpstr>Wingdings 3</vt:lpstr>
      <vt:lpstr>Facet</vt:lpstr>
      <vt:lpstr>Modified Edit Distance on Global SARS-CoV-2 Analysis</vt:lpstr>
      <vt:lpstr>Background</vt:lpstr>
      <vt:lpstr>Research</vt:lpstr>
      <vt:lpstr>Process</vt:lpstr>
      <vt:lpstr>Results</vt:lpstr>
      <vt:lpstr>Applicability</vt:lpstr>
      <vt:lpstr>Acknowledgements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Modified Edit Distance on Global SARS-CoV-2 Analysis</dc:title>
  <dc:creator>Jenny Fan</dc:creator>
  <cp:lastModifiedBy>Jenny Fan</cp:lastModifiedBy>
  <cp:revision>22</cp:revision>
  <dcterms:created xsi:type="dcterms:W3CDTF">2021-01-02T21:44:30Z</dcterms:created>
  <dcterms:modified xsi:type="dcterms:W3CDTF">2021-01-04T17:05:04Z</dcterms:modified>
</cp:coreProperties>
</file>