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71" r:id="rId6"/>
    <p:sldId id="260" r:id="rId7"/>
    <p:sldId id="261" r:id="rId8"/>
    <p:sldId id="264" r:id="rId9"/>
    <p:sldId id="263" r:id="rId10"/>
    <p:sldId id="265" r:id="rId11"/>
    <p:sldId id="262" r:id="rId12"/>
    <p:sldId id="266" r:id="rId13"/>
    <p:sldId id="273" r:id="rId14"/>
    <p:sldId id="269" r:id="rId15"/>
    <p:sldId id="274" r:id="rId16"/>
    <p:sldId id="267" r:id="rId17"/>
    <p:sldId id="268" r:id="rId18"/>
    <p:sldId id="270" r:id="rId19"/>
    <p:sldId id="27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extLst>
      <p:ext uri="{19B8F6BF-5375-455C-9EA6-DF929625EA0E}">
        <p15:presenceInfo xmlns:p15="http://schemas.microsoft.com/office/powerpoint/2012/main" userId="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38" autoAdjust="0"/>
  </p:normalViewPr>
  <p:slideViewPr>
    <p:cSldViewPr snapToGrid="0">
      <p:cViewPr varScale="1">
        <p:scale>
          <a:sx n="82" d="100"/>
          <a:sy n="82" d="100"/>
        </p:scale>
        <p:origin x="69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11T10:55:17.095" idx="1">
    <p:pos x="10" y="10"/>
    <p:text>k</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D60F1-B6B2-455A-9F06-CBB7DFCA5699}" type="datetimeFigureOut">
              <a:rPr lang="zh-CN" altLang="en-US" smtClean="0"/>
              <a:t>2021/3/5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D706A-5C7F-48E0-9DF0-E3FE90015D17}" type="slidenum">
              <a:rPr lang="zh-CN" altLang="en-US" smtClean="0"/>
              <a:t>‹#›</a:t>
            </a:fld>
            <a:endParaRPr lang="zh-CN" altLang="en-US"/>
          </a:p>
        </p:txBody>
      </p:sp>
    </p:spTree>
    <p:extLst>
      <p:ext uri="{BB962C8B-B14F-4D97-AF65-F5344CB8AC3E}">
        <p14:creationId xmlns:p14="http://schemas.microsoft.com/office/powerpoint/2010/main" val="2698931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pictures</a:t>
            </a:r>
            <a:endParaRPr lang="zh-CN" altLang="en-US" dirty="0"/>
          </a:p>
        </p:txBody>
      </p:sp>
      <p:sp>
        <p:nvSpPr>
          <p:cNvPr id="4" name="灯片编号占位符 3"/>
          <p:cNvSpPr>
            <a:spLocks noGrp="1"/>
          </p:cNvSpPr>
          <p:nvPr>
            <p:ph type="sldNum" sz="quarter" idx="5"/>
          </p:nvPr>
        </p:nvSpPr>
        <p:spPr/>
        <p:txBody>
          <a:bodyPr/>
          <a:lstStyle/>
          <a:p>
            <a:fld id="{3ABD706A-5C7F-48E0-9DF0-E3FE90015D17}" type="slidenum">
              <a:rPr lang="zh-CN" altLang="en-US" smtClean="0"/>
              <a:t>4</a:t>
            </a:fld>
            <a:endParaRPr lang="zh-CN" altLang="en-US"/>
          </a:p>
        </p:txBody>
      </p:sp>
    </p:spTree>
    <p:extLst>
      <p:ext uri="{BB962C8B-B14F-4D97-AF65-F5344CB8AC3E}">
        <p14:creationId xmlns:p14="http://schemas.microsoft.com/office/powerpoint/2010/main" val="2348255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Improve:</a:t>
            </a:r>
            <a:r>
              <a:rPr lang="zh-CN" altLang="en-US" dirty="0"/>
              <a:t> </a:t>
            </a:r>
            <a:endParaRPr lang="en-US" altLang="zh-CN" dirty="0"/>
          </a:p>
          <a:p>
            <a:r>
              <a:rPr lang="en-US" altLang="zh-CN" dirty="0"/>
              <a:t>Text alignment, size of pictures, chocolate</a:t>
            </a:r>
          </a:p>
        </p:txBody>
      </p:sp>
      <p:sp>
        <p:nvSpPr>
          <p:cNvPr id="4" name="灯片编号占位符 3"/>
          <p:cNvSpPr>
            <a:spLocks noGrp="1"/>
          </p:cNvSpPr>
          <p:nvPr>
            <p:ph type="sldNum" sz="quarter" idx="5"/>
          </p:nvPr>
        </p:nvSpPr>
        <p:spPr/>
        <p:txBody>
          <a:bodyPr/>
          <a:lstStyle/>
          <a:p>
            <a:fld id="{3ABD706A-5C7F-48E0-9DF0-E3FE90015D17}" type="slidenum">
              <a:rPr lang="zh-CN" altLang="en-US" smtClean="0"/>
              <a:t>18</a:t>
            </a:fld>
            <a:endParaRPr lang="zh-CN" altLang="en-US"/>
          </a:p>
        </p:txBody>
      </p:sp>
    </p:spTree>
    <p:extLst>
      <p:ext uri="{BB962C8B-B14F-4D97-AF65-F5344CB8AC3E}">
        <p14:creationId xmlns:p14="http://schemas.microsoft.com/office/powerpoint/2010/main" val="417680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Elaborates, pictures expensive while useless</a:t>
            </a:r>
            <a:endParaRPr lang="zh-CN" altLang="en-US" dirty="0"/>
          </a:p>
        </p:txBody>
      </p:sp>
      <p:sp>
        <p:nvSpPr>
          <p:cNvPr id="4" name="灯片编号占位符 3"/>
          <p:cNvSpPr>
            <a:spLocks noGrp="1"/>
          </p:cNvSpPr>
          <p:nvPr>
            <p:ph type="sldNum" sz="quarter" idx="5"/>
          </p:nvPr>
        </p:nvSpPr>
        <p:spPr/>
        <p:txBody>
          <a:bodyPr/>
          <a:lstStyle/>
          <a:p>
            <a:fld id="{3ABD706A-5C7F-48E0-9DF0-E3FE90015D17}" type="slidenum">
              <a:rPr lang="zh-CN" altLang="en-US" smtClean="0"/>
              <a:t>5</a:t>
            </a:fld>
            <a:endParaRPr lang="zh-CN" altLang="en-US"/>
          </a:p>
        </p:txBody>
      </p:sp>
    </p:spTree>
    <p:extLst>
      <p:ext uri="{BB962C8B-B14F-4D97-AF65-F5344CB8AC3E}">
        <p14:creationId xmlns:p14="http://schemas.microsoft.com/office/powerpoint/2010/main" val="1539285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Learning curve, reduce redundant work, complex chocolate production accessible for everyone </a:t>
            </a:r>
            <a:endParaRPr lang="zh-CN" altLang="en-US" dirty="0"/>
          </a:p>
        </p:txBody>
      </p:sp>
      <p:sp>
        <p:nvSpPr>
          <p:cNvPr id="4" name="灯片编号占位符 3"/>
          <p:cNvSpPr>
            <a:spLocks noGrp="1"/>
          </p:cNvSpPr>
          <p:nvPr>
            <p:ph type="sldNum" sz="quarter" idx="5"/>
          </p:nvPr>
        </p:nvSpPr>
        <p:spPr/>
        <p:txBody>
          <a:bodyPr/>
          <a:lstStyle/>
          <a:p>
            <a:fld id="{3ABD706A-5C7F-48E0-9DF0-E3FE90015D17}" type="slidenum">
              <a:rPr lang="zh-CN" altLang="en-US" smtClean="0"/>
              <a:t>6</a:t>
            </a:fld>
            <a:endParaRPr lang="zh-CN" altLang="en-US"/>
          </a:p>
        </p:txBody>
      </p:sp>
    </p:spTree>
    <p:extLst>
      <p:ext uri="{BB962C8B-B14F-4D97-AF65-F5344CB8AC3E}">
        <p14:creationId xmlns:p14="http://schemas.microsoft.com/office/powerpoint/2010/main" val="3996458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Tempering process as pictures</a:t>
            </a:r>
            <a:endParaRPr lang="zh-CN" altLang="en-US" dirty="0"/>
          </a:p>
        </p:txBody>
      </p:sp>
      <p:sp>
        <p:nvSpPr>
          <p:cNvPr id="4" name="灯片编号占位符 3"/>
          <p:cNvSpPr>
            <a:spLocks noGrp="1"/>
          </p:cNvSpPr>
          <p:nvPr>
            <p:ph type="sldNum" sz="quarter" idx="5"/>
          </p:nvPr>
        </p:nvSpPr>
        <p:spPr/>
        <p:txBody>
          <a:bodyPr/>
          <a:lstStyle/>
          <a:p>
            <a:fld id="{3ABD706A-5C7F-48E0-9DF0-E3FE90015D17}" type="slidenum">
              <a:rPr lang="zh-CN" altLang="en-US" smtClean="0"/>
              <a:t>7</a:t>
            </a:fld>
            <a:endParaRPr lang="zh-CN" altLang="en-US"/>
          </a:p>
        </p:txBody>
      </p:sp>
    </p:spTree>
    <p:extLst>
      <p:ext uri="{BB962C8B-B14F-4D97-AF65-F5344CB8AC3E}">
        <p14:creationId xmlns:p14="http://schemas.microsoft.com/office/powerpoint/2010/main" val="2957065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Picture larger, highlight extrusion system</a:t>
            </a:r>
            <a:endParaRPr lang="zh-CN" altLang="en-US" dirty="0"/>
          </a:p>
        </p:txBody>
      </p:sp>
      <p:sp>
        <p:nvSpPr>
          <p:cNvPr id="4" name="灯片编号占位符 3"/>
          <p:cNvSpPr>
            <a:spLocks noGrp="1"/>
          </p:cNvSpPr>
          <p:nvPr>
            <p:ph type="sldNum" sz="quarter" idx="5"/>
          </p:nvPr>
        </p:nvSpPr>
        <p:spPr/>
        <p:txBody>
          <a:bodyPr/>
          <a:lstStyle/>
          <a:p>
            <a:fld id="{3ABD706A-5C7F-48E0-9DF0-E3FE90015D17}" type="slidenum">
              <a:rPr lang="zh-CN" altLang="en-US" smtClean="0"/>
              <a:t>11</a:t>
            </a:fld>
            <a:endParaRPr lang="zh-CN" altLang="en-US"/>
          </a:p>
        </p:txBody>
      </p:sp>
    </p:spTree>
    <p:extLst>
      <p:ext uri="{BB962C8B-B14F-4D97-AF65-F5344CB8AC3E}">
        <p14:creationId xmlns:p14="http://schemas.microsoft.com/office/powerpoint/2010/main" val="62134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Title,</a:t>
            </a:r>
            <a:endParaRPr lang="zh-CN" altLang="en-US" dirty="0"/>
          </a:p>
        </p:txBody>
      </p:sp>
      <p:sp>
        <p:nvSpPr>
          <p:cNvPr id="4" name="灯片编号占位符 3"/>
          <p:cNvSpPr>
            <a:spLocks noGrp="1"/>
          </p:cNvSpPr>
          <p:nvPr>
            <p:ph type="sldNum" sz="quarter" idx="5"/>
          </p:nvPr>
        </p:nvSpPr>
        <p:spPr/>
        <p:txBody>
          <a:bodyPr/>
          <a:lstStyle/>
          <a:p>
            <a:fld id="{3ABD706A-5C7F-48E0-9DF0-E3FE90015D17}" type="slidenum">
              <a:rPr lang="zh-CN" altLang="en-US" smtClean="0"/>
              <a:t>12</a:t>
            </a:fld>
            <a:endParaRPr lang="zh-CN" altLang="en-US"/>
          </a:p>
        </p:txBody>
      </p:sp>
    </p:spTree>
    <p:extLst>
      <p:ext uri="{BB962C8B-B14F-4D97-AF65-F5344CB8AC3E}">
        <p14:creationId xmlns:p14="http://schemas.microsoft.com/office/powerpoint/2010/main" val="1994742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clearer</a:t>
            </a:r>
            <a:endParaRPr lang="zh-CN" altLang="en-US" dirty="0"/>
          </a:p>
        </p:txBody>
      </p:sp>
      <p:sp>
        <p:nvSpPr>
          <p:cNvPr id="4" name="灯片编号占位符 3"/>
          <p:cNvSpPr>
            <a:spLocks noGrp="1"/>
          </p:cNvSpPr>
          <p:nvPr>
            <p:ph type="sldNum" sz="quarter" idx="5"/>
          </p:nvPr>
        </p:nvSpPr>
        <p:spPr/>
        <p:txBody>
          <a:bodyPr/>
          <a:lstStyle/>
          <a:p>
            <a:fld id="{3ABD706A-5C7F-48E0-9DF0-E3FE90015D17}" type="slidenum">
              <a:rPr lang="zh-CN" altLang="en-US" smtClean="0"/>
              <a:t>14</a:t>
            </a:fld>
            <a:endParaRPr lang="zh-CN" altLang="en-US"/>
          </a:p>
        </p:txBody>
      </p:sp>
    </p:spTree>
    <p:extLst>
      <p:ext uri="{BB962C8B-B14F-4D97-AF65-F5344CB8AC3E}">
        <p14:creationId xmlns:p14="http://schemas.microsoft.com/office/powerpoint/2010/main" val="1320380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names</a:t>
            </a:r>
            <a:endParaRPr lang="zh-CN" altLang="en-US" dirty="0"/>
          </a:p>
        </p:txBody>
      </p:sp>
      <p:sp>
        <p:nvSpPr>
          <p:cNvPr id="4" name="灯片编号占位符 3"/>
          <p:cNvSpPr>
            <a:spLocks noGrp="1"/>
          </p:cNvSpPr>
          <p:nvPr>
            <p:ph type="sldNum" sz="quarter" idx="5"/>
          </p:nvPr>
        </p:nvSpPr>
        <p:spPr/>
        <p:txBody>
          <a:bodyPr/>
          <a:lstStyle/>
          <a:p>
            <a:fld id="{3ABD706A-5C7F-48E0-9DF0-E3FE90015D17}" type="slidenum">
              <a:rPr lang="zh-CN" altLang="en-US" smtClean="0"/>
              <a:t>16</a:t>
            </a:fld>
            <a:endParaRPr lang="zh-CN" altLang="en-US"/>
          </a:p>
        </p:txBody>
      </p:sp>
    </p:spTree>
    <p:extLst>
      <p:ext uri="{BB962C8B-B14F-4D97-AF65-F5344CB8AC3E}">
        <p14:creationId xmlns:p14="http://schemas.microsoft.com/office/powerpoint/2010/main" val="3669196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dates</a:t>
            </a:r>
            <a:endParaRPr lang="zh-CN" altLang="en-US" dirty="0"/>
          </a:p>
        </p:txBody>
      </p:sp>
      <p:sp>
        <p:nvSpPr>
          <p:cNvPr id="4" name="灯片编号占位符 3"/>
          <p:cNvSpPr>
            <a:spLocks noGrp="1"/>
          </p:cNvSpPr>
          <p:nvPr>
            <p:ph type="sldNum" sz="quarter" idx="5"/>
          </p:nvPr>
        </p:nvSpPr>
        <p:spPr/>
        <p:txBody>
          <a:bodyPr/>
          <a:lstStyle/>
          <a:p>
            <a:fld id="{3ABD706A-5C7F-48E0-9DF0-E3FE90015D17}" type="slidenum">
              <a:rPr lang="zh-CN" altLang="en-US" smtClean="0"/>
              <a:t>17</a:t>
            </a:fld>
            <a:endParaRPr lang="zh-CN" altLang="en-US"/>
          </a:p>
        </p:txBody>
      </p:sp>
    </p:spTree>
    <p:extLst>
      <p:ext uri="{BB962C8B-B14F-4D97-AF65-F5344CB8AC3E}">
        <p14:creationId xmlns:p14="http://schemas.microsoft.com/office/powerpoint/2010/main" val="264070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548E0D-7BFC-4ACF-BB52-8036905CCEE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0952932-7438-4495-8B63-DDA3B574DE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40E107E-21DF-4F68-BFEC-72D562101F4D}"/>
              </a:ext>
            </a:extLst>
          </p:cNvPr>
          <p:cNvSpPr>
            <a:spLocks noGrp="1"/>
          </p:cNvSpPr>
          <p:nvPr>
            <p:ph type="dt" sz="half" idx="10"/>
          </p:nvPr>
        </p:nvSpPr>
        <p:spPr/>
        <p:txBody>
          <a:bodyPr/>
          <a:lstStyle/>
          <a:p>
            <a:fld id="{29BB8A4F-8DA2-4142-ABD5-59225195AEE5}" type="datetimeFigureOut">
              <a:rPr lang="zh-CN" altLang="en-US" smtClean="0"/>
              <a:t>2021/3/5</a:t>
            </a:fld>
            <a:endParaRPr lang="zh-CN" altLang="en-US"/>
          </a:p>
        </p:txBody>
      </p:sp>
      <p:sp>
        <p:nvSpPr>
          <p:cNvPr id="5" name="页脚占位符 4">
            <a:extLst>
              <a:ext uri="{FF2B5EF4-FFF2-40B4-BE49-F238E27FC236}">
                <a16:creationId xmlns:a16="http://schemas.microsoft.com/office/drawing/2014/main" id="{3547C404-4313-4B35-AFDB-8CEB85B8F6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B9A92DF-0A99-45E2-98D8-357EAF6B28AE}"/>
              </a:ext>
            </a:extLst>
          </p:cNvPr>
          <p:cNvSpPr>
            <a:spLocks noGrp="1"/>
          </p:cNvSpPr>
          <p:nvPr>
            <p:ph type="sldNum" sz="quarter" idx="12"/>
          </p:nvPr>
        </p:nvSpPr>
        <p:spPr/>
        <p:txBody>
          <a:bodyPr/>
          <a:lstStyle/>
          <a:p>
            <a:fld id="{BA8B1E28-BDBD-4027-A819-6D3AC089D211}" type="slidenum">
              <a:rPr lang="zh-CN" altLang="en-US" smtClean="0"/>
              <a:t>‹#›</a:t>
            </a:fld>
            <a:endParaRPr lang="zh-CN" altLang="en-US"/>
          </a:p>
        </p:txBody>
      </p:sp>
    </p:spTree>
    <p:extLst>
      <p:ext uri="{BB962C8B-B14F-4D97-AF65-F5344CB8AC3E}">
        <p14:creationId xmlns:p14="http://schemas.microsoft.com/office/powerpoint/2010/main" val="26548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FCB357-F8DB-4A37-9A43-3AF87E537E6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578A1D-EC19-49B9-A92D-284A7FED927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EB93C2A-CFD1-49BD-9933-C3B1766957D5}"/>
              </a:ext>
            </a:extLst>
          </p:cNvPr>
          <p:cNvSpPr>
            <a:spLocks noGrp="1"/>
          </p:cNvSpPr>
          <p:nvPr>
            <p:ph type="dt" sz="half" idx="10"/>
          </p:nvPr>
        </p:nvSpPr>
        <p:spPr/>
        <p:txBody>
          <a:bodyPr/>
          <a:lstStyle/>
          <a:p>
            <a:fld id="{29BB8A4F-8DA2-4142-ABD5-59225195AEE5}" type="datetimeFigureOut">
              <a:rPr lang="zh-CN" altLang="en-US" smtClean="0"/>
              <a:t>2021/3/5</a:t>
            </a:fld>
            <a:endParaRPr lang="zh-CN" altLang="en-US"/>
          </a:p>
        </p:txBody>
      </p:sp>
      <p:sp>
        <p:nvSpPr>
          <p:cNvPr id="5" name="页脚占位符 4">
            <a:extLst>
              <a:ext uri="{FF2B5EF4-FFF2-40B4-BE49-F238E27FC236}">
                <a16:creationId xmlns:a16="http://schemas.microsoft.com/office/drawing/2014/main" id="{009610FF-B903-4D8A-83AA-41E2E4175EB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57E812-CBC0-4DFF-B56D-27E85536ABB6}"/>
              </a:ext>
            </a:extLst>
          </p:cNvPr>
          <p:cNvSpPr>
            <a:spLocks noGrp="1"/>
          </p:cNvSpPr>
          <p:nvPr>
            <p:ph type="sldNum" sz="quarter" idx="12"/>
          </p:nvPr>
        </p:nvSpPr>
        <p:spPr/>
        <p:txBody>
          <a:bodyPr/>
          <a:lstStyle/>
          <a:p>
            <a:fld id="{BA8B1E28-BDBD-4027-A819-6D3AC089D211}" type="slidenum">
              <a:rPr lang="zh-CN" altLang="en-US" smtClean="0"/>
              <a:t>‹#›</a:t>
            </a:fld>
            <a:endParaRPr lang="zh-CN" altLang="en-US"/>
          </a:p>
        </p:txBody>
      </p:sp>
    </p:spTree>
    <p:extLst>
      <p:ext uri="{BB962C8B-B14F-4D97-AF65-F5344CB8AC3E}">
        <p14:creationId xmlns:p14="http://schemas.microsoft.com/office/powerpoint/2010/main" val="331818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1F1B0E3-B92F-4ACF-805E-F362D67C6E7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FE6FCC7-ACFB-4C7B-AC8D-E1167830112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64B36F1-E605-4255-A705-C079069D2B6C}"/>
              </a:ext>
            </a:extLst>
          </p:cNvPr>
          <p:cNvSpPr>
            <a:spLocks noGrp="1"/>
          </p:cNvSpPr>
          <p:nvPr>
            <p:ph type="dt" sz="half" idx="10"/>
          </p:nvPr>
        </p:nvSpPr>
        <p:spPr/>
        <p:txBody>
          <a:bodyPr/>
          <a:lstStyle/>
          <a:p>
            <a:fld id="{29BB8A4F-8DA2-4142-ABD5-59225195AEE5}" type="datetimeFigureOut">
              <a:rPr lang="zh-CN" altLang="en-US" smtClean="0"/>
              <a:t>2021/3/5</a:t>
            </a:fld>
            <a:endParaRPr lang="zh-CN" altLang="en-US"/>
          </a:p>
        </p:txBody>
      </p:sp>
      <p:sp>
        <p:nvSpPr>
          <p:cNvPr id="5" name="页脚占位符 4">
            <a:extLst>
              <a:ext uri="{FF2B5EF4-FFF2-40B4-BE49-F238E27FC236}">
                <a16:creationId xmlns:a16="http://schemas.microsoft.com/office/drawing/2014/main" id="{D867934B-1506-4F34-9EFB-DA59217B01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D3BDB0-E46E-48CA-869C-4F3636943FD1}"/>
              </a:ext>
            </a:extLst>
          </p:cNvPr>
          <p:cNvSpPr>
            <a:spLocks noGrp="1"/>
          </p:cNvSpPr>
          <p:nvPr>
            <p:ph type="sldNum" sz="quarter" idx="12"/>
          </p:nvPr>
        </p:nvSpPr>
        <p:spPr/>
        <p:txBody>
          <a:bodyPr/>
          <a:lstStyle/>
          <a:p>
            <a:fld id="{BA8B1E28-BDBD-4027-A819-6D3AC089D211}" type="slidenum">
              <a:rPr lang="zh-CN" altLang="en-US" smtClean="0"/>
              <a:t>‹#›</a:t>
            </a:fld>
            <a:endParaRPr lang="zh-CN" altLang="en-US"/>
          </a:p>
        </p:txBody>
      </p:sp>
    </p:spTree>
    <p:extLst>
      <p:ext uri="{BB962C8B-B14F-4D97-AF65-F5344CB8AC3E}">
        <p14:creationId xmlns:p14="http://schemas.microsoft.com/office/powerpoint/2010/main" val="298229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F49924-23CB-4931-BDB5-9AF2FCD4AF7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6CB9D82-4CA2-413A-AC89-CEEF0DB17EF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12239-0A92-4C98-8F02-252AFDAD61F8}"/>
              </a:ext>
            </a:extLst>
          </p:cNvPr>
          <p:cNvSpPr>
            <a:spLocks noGrp="1"/>
          </p:cNvSpPr>
          <p:nvPr>
            <p:ph type="dt" sz="half" idx="10"/>
          </p:nvPr>
        </p:nvSpPr>
        <p:spPr/>
        <p:txBody>
          <a:bodyPr/>
          <a:lstStyle/>
          <a:p>
            <a:fld id="{29BB8A4F-8DA2-4142-ABD5-59225195AEE5}" type="datetimeFigureOut">
              <a:rPr lang="zh-CN" altLang="en-US" smtClean="0"/>
              <a:t>2021/3/5</a:t>
            </a:fld>
            <a:endParaRPr lang="zh-CN" altLang="en-US"/>
          </a:p>
        </p:txBody>
      </p:sp>
      <p:sp>
        <p:nvSpPr>
          <p:cNvPr id="5" name="页脚占位符 4">
            <a:extLst>
              <a:ext uri="{FF2B5EF4-FFF2-40B4-BE49-F238E27FC236}">
                <a16:creationId xmlns:a16="http://schemas.microsoft.com/office/drawing/2014/main" id="{EAEF7122-70C2-400A-B255-0247328AC7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4B444B4-B550-4056-BBB7-90A560464D7F}"/>
              </a:ext>
            </a:extLst>
          </p:cNvPr>
          <p:cNvSpPr>
            <a:spLocks noGrp="1"/>
          </p:cNvSpPr>
          <p:nvPr>
            <p:ph type="sldNum" sz="quarter" idx="12"/>
          </p:nvPr>
        </p:nvSpPr>
        <p:spPr/>
        <p:txBody>
          <a:bodyPr/>
          <a:lstStyle/>
          <a:p>
            <a:fld id="{BA8B1E28-BDBD-4027-A819-6D3AC089D211}" type="slidenum">
              <a:rPr lang="zh-CN" altLang="en-US" smtClean="0"/>
              <a:t>‹#›</a:t>
            </a:fld>
            <a:endParaRPr lang="zh-CN" altLang="en-US"/>
          </a:p>
        </p:txBody>
      </p:sp>
    </p:spTree>
    <p:extLst>
      <p:ext uri="{BB962C8B-B14F-4D97-AF65-F5344CB8AC3E}">
        <p14:creationId xmlns:p14="http://schemas.microsoft.com/office/powerpoint/2010/main" val="428497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05DFD0-02F5-429A-B74C-CEDF7CB331B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1988DA-A78F-45ED-A919-A378A9C9F6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E90BC4A-4DA5-41BD-8777-318531FD9921}"/>
              </a:ext>
            </a:extLst>
          </p:cNvPr>
          <p:cNvSpPr>
            <a:spLocks noGrp="1"/>
          </p:cNvSpPr>
          <p:nvPr>
            <p:ph type="dt" sz="half" idx="10"/>
          </p:nvPr>
        </p:nvSpPr>
        <p:spPr/>
        <p:txBody>
          <a:bodyPr/>
          <a:lstStyle/>
          <a:p>
            <a:fld id="{29BB8A4F-8DA2-4142-ABD5-59225195AEE5}" type="datetimeFigureOut">
              <a:rPr lang="zh-CN" altLang="en-US" smtClean="0"/>
              <a:t>2021/3/5</a:t>
            </a:fld>
            <a:endParaRPr lang="zh-CN" altLang="en-US"/>
          </a:p>
        </p:txBody>
      </p:sp>
      <p:sp>
        <p:nvSpPr>
          <p:cNvPr id="5" name="页脚占位符 4">
            <a:extLst>
              <a:ext uri="{FF2B5EF4-FFF2-40B4-BE49-F238E27FC236}">
                <a16:creationId xmlns:a16="http://schemas.microsoft.com/office/drawing/2014/main" id="{5BF25ED4-D887-40DE-B93F-57B7635F3E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3C3B7EF-29EC-4784-885D-394B0098A805}"/>
              </a:ext>
            </a:extLst>
          </p:cNvPr>
          <p:cNvSpPr>
            <a:spLocks noGrp="1"/>
          </p:cNvSpPr>
          <p:nvPr>
            <p:ph type="sldNum" sz="quarter" idx="12"/>
          </p:nvPr>
        </p:nvSpPr>
        <p:spPr/>
        <p:txBody>
          <a:bodyPr/>
          <a:lstStyle/>
          <a:p>
            <a:fld id="{BA8B1E28-BDBD-4027-A819-6D3AC089D211}" type="slidenum">
              <a:rPr lang="zh-CN" altLang="en-US" smtClean="0"/>
              <a:t>‹#›</a:t>
            </a:fld>
            <a:endParaRPr lang="zh-CN" altLang="en-US"/>
          </a:p>
        </p:txBody>
      </p:sp>
    </p:spTree>
    <p:extLst>
      <p:ext uri="{BB962C8B-B14F-4D97-AF65-F5344CB8AC3E}">
        <p14:creationId xmlns:p14="http://schemas.microsoft.com/office/powerpoint/2010/main" val="61982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045967-E115-4C2F-BB16-D0A75FC8497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1D71CA6-B68B-4C0F-A167-E7037B68A65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BCB8F57-3F2A-4FA6-B68D-529ED3117C1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A916935-2128-48F5-935A-87AA2F5ECDD1}"/>
              </a:ext>
            </a:extLst>
          </p:cNvPr>
          <p:cNvSpPr>
            <a:spLocks noGrp="1"/>
          </p:cNvSpPr>
          <p:nvPr>
            <p:ph type="dt" sz="half" idx="10"/>
          </p:nvPr>
        </p:nvSpPr>
        <p:spPr/>
        <p:txBody>
          <a:bodyPr/>
          <a:lstStyle/>
          <a:p>
            <a:fld id="{29BB8A4F-8DA2-4142-ABD5-59225195AEE5}" type="datetimeFigureOut">
              <a:rPr lang="zh-CN" altLang="en-US" smtClean="0"/>
              <a:t>2021/3/5</a:t>
            </a:fld>
            <a:endParaRPr lang="zh-CN" altLang="en-US"/>
          </a:p>
        </p:txBody>
      </p:sp>
      <p:sp>
        <p:nvSpPr>
          <p:cNvPr id="6" name="页脚占位符 5">
            <a:extLst>
              <a:ext uri="{FF2B5EF4-FFF2-40B4-BE49-F238E27FC236}">
                <a16:creationId xmlns:a16="http://schemas.microsoft.com/office/drawing/2014/main" id="{75C42826-E942-49FF-8B98-83AEA027EE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E287FB1-FB54-4AD0-BA0E-5381D761D7AC}"/>
              </a:ext>
            </a:extLst>
          </p:cNvPr>
          <p:cNvSpPr>
            <a:spLocks noGrp="1"/>
          </p:cNvSpPr>
          <p:nvPr>
            <p:ph type="sldNum" sz="quarter" idx="12"/>
          </p:nvPr>
        </p:nvSpPr>
        <p:spPr/>
        <p:txBody>
          <a:bodyPr/>
          <a:lstStyle/>
          <a:p>
            <a:fld id="{BA8B1E28-BDBD-4027-A819-6D3AC089D211}" type="slidenum">
              <a:rPr lang="zh-CN" altLang="en-US" smtClean="0"/>
              <a:t>‹#›</a:t>
            </a:fld>
            <a:endParaRPr lang="zh-CN" altLang="en-US"/>
          </a:p>
        </p:txBody>
      </p:sp>
    </p:spTree>
    <p:extLst>
      <p:ext uri="{BB962C8B-B14F-4D97-AF65-F5344CB8AC3E}">
        <p14:creationId xmlns:p14="http://schemas.microsoft.com/office/powerpoint/2010/main" val="205989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6561B1-57C8-485D-B3CD-F2D240166E6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B220724-1F27-4587-9C4D-0229478CC5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062241C-AEC2-40DC-A89D-14C7E03D34E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CFD90B5-FCED-4ECA-9214-804DEA1F7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2212059-04B9-4F14-8507-91CF376BEC0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C120578-C1AA-4815-BEBF-CC6DC86194DF}"/>
              </a:ext>
            </a:extLst>
          </p:cNvPr>
          <p:cNvSpPr>
            <a:spLocks noGrp="1"/>
          </p:cNvSpPr>
          <p:nvPr>
            <p:ph type="dt" sz="half" idx="10"/>
          </p:nvPr>
        </p:nvSpPr>
        <p:spPr/>
        <p:txBody>
          <a:bodyPr/>
          <a:lstStyle/>
          <a:p>
            <a:fld id="{29BB8A4F-8DA2-4142-ABD5-59225195AEE5}" type="datetimeFigureOut">
              <a:rPr lang="zh-CN" altLang="en-US" smtClean="0"/>
              <a:t>2021/3/5</a:t>
            </a:fld>
            <a:endParaRPr lang="zh-CN" altLang="en-US"/>
          </a:p>
        </p:txBody>
      </p:sp>
      <p:sp>
        <p:nvSpPr>
          <p:cNvPr id="8" name="页脚占位符 7">
            <a:extLst>
              <a:ext uri="{FF2B5EF4-FFF2-40B4-BE49-F238E27FC236}">
                <a16:creationId xmlns:a16="http://schemas.microsoft.com/office/drawing/2014/main" id="{3054F0B7-E02F-4AAF-B1A7-65E3C47C67E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E149598-96BA-48DC-8764-BC300D26314C}"/>
              </a:ext>
            </a:extLst>
          </p:cNvPr>
          <p:cNvSpPr>
            <a:spLocks noGrp="1"/>
          </p:cNvSpPr>
          <p:nvPr>
            <p:ph type="sldNum" sz="quarter" idx="12"/>
          </p:nvPr>
        </p:nvSpPr>
        <p:spPr/>
        <p:txBody>
          <a:bodyPr/>
          <a:lstStyle/>
          <a:p>
            <a:fld id="{BA8B1E28-BDBD-4027-A819-6D3AC089D211}" type="slidenum">
              <a:rPr lang="zh-CN" altLang="en-US" smtClean="0"/>
              <a:t>‹#›</a:t>
            </a:fld>
            <a:endParaRPr lang="zh-CN" altLang="en-US"/>
          </a:p>
        </p:txBody>
      </p:sp>
    </p:spTree>
    <p:extLst>
      <p:ext uri="{BB962C8B-B14F-4D97-AF65-F5344CB8AC3E}">
        <p14:creationId xmlns:p14="http://schemas.microsoft.com/office/powerpoint/2010/main" val="208156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511B92-D4B5-44AE-87E0-6373019536B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DE9EB55-AC22-494D-B653-1A32F3295E7B}"/>
              </a:ext>
            </a:extLst>
          </p:cNvPr>
          <p:cNvSpPr>
            <a:spLocks noGrp="1"/>
          </p:cNvSpPr>
          <p:nvPr>
            <p:ph type="dt" sz="half" idx="10"/>
          </p:nvPr>
        </p:nvSpPr>
        <p:spPr/>
        <p:txBody>
          <a:bodyPr/>
          <a:lstStyle/>
          <a:p>
            <a:fld id="{29BB8A4F-8DA2-4142-ABD5-59225195AEE5}" type="datetimeFigureOut">
              <a:rPr lang="zh-CN" altLang="en-US" smtClean="0"/>
              <a:t>2021/3/5</a:t>
            </a:fld>
            <a:endParaRPr lang="zh-CN" altLang="en-US"/>
          </a:p>
        </p:txBody>
      </p:sp>
      <p:sp>
        <p:nvSpPr>
          <p:cNvPr id="4" name="页脚占位符 3">
            <a:extLst>
              <a:ext uri="{FF2B5EF4-FFF2-40B4-BE49-F238E27FC236}">
                <a16:creationId xmlns:a16="http://schemas.microsoft.com/office/drawing/2014/main" id="{8408C16E-FA69-4EE4-B53E-5DE2A12B947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7D35B88-0CB4-4DDC-9B3C-DB2B1F527F8A}"/>
              </a:ext>
            </a:extLst>
          </p:cNvPr>
          <p:cNvSpPr>
            <a:spLocks noGrp="1"/>
          </p:cNvSpPr>
          <p:nvPr>
            <p:ph type="sldNum" sz="quarter" idx="12"/>
          </p:nvPr>
        </p:nvSpPr>
        <p:spPr/>
        <p:txBody>
          <a:bodyPr/>
          <a:lstStyle/>
          <a:p>
            <a:fld id="{BA8B1E28-BDBD-4027-A819-6D3AC089D211}" type="slidenum">
              <a:rPr lang="zh-CN" altLang="en-US" smtClean="0"/>
              <a:t>‹#›</a:t>
            </a:fld>
            <a:endParaRPr lang="zh-CN" altLang="en-US"/>
          </a:p>
        </p:txBody>
      </p:sp>
    </p:spTree>
    <p:extLst>
      <p:ext uri="{BB962C8B-B14F-4D97-AF65-F5344CB8AC3E}">
        <p14:creationId xmlns:p14="http://schemas.microsoft.com/office/powerpoint/2010/main" val="2712361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49FD3A2-F08E-48AE-AF91-52664D0B065D}"/>
              </a:ext>
            </a:extLst>
          </p:cNvPr>
          <p:cNvSpPr>
            <a:spLocks noGrp="1"/>
          </p:cNvSpPr>
          <p:nvPr>
            <p:ph type="dt" sz="half" idx="10"/>
          </p:nvPr>
        </p:nvSpPr>
        <p:spPr/>
        <p:txBody>
          <a:bodyPr/>
          <a:lstStyle/>
          <a:p>
            <a:fld id="{29BB8A4F-8DA2-4142-ABD5-59225195AEE5}" type="datetimeFigureOut">
              <a:rPr lang="zh-CN" altLang="en-US" smtClean="0"/>
              <a:t>2021/3/5</a:t>
            </a:fld>
            <a:endParaRPr lang="zh-CN" altLang="en-US"/>
          </a:p>
        </p:txBody>
      </p:sp>
      <p:sp>
        <p:nvSpPr>
          <p:cNvPr id="3" name="页脚占位符 2">
            <a:extLst>
              <a:ext uri="{FF2B5EF4-FFF2-40B4-BE49-F238E27FC236}">
                <a16:creationId xmlns:a16="http://schemas.microsoft.com/office/drawing/2014/main" id="{A2241C8A-E205-4A9A-B71F-FF91ED5D96F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27D994F-B6E3-4E35-9F19-EF5675933D5D}"/>
              </a:ext>
            </a:extLst>
          </p:cNvPr>
          <p:cNvSpPr>
            <a:spLocks noGrp="1"/>
          </p:cNvSpPr>
          <p:nvPr>
            <p:ph type="sldNum" sz="quarter" idx="12"/>
          </p:nvPr>
        </p:nvSpPr>
        <p:spPr/>
        <p:txBody>
          <a:bodyPr/>
          <a:lstStyle/>
          <a:p>
            <a:fld id="{BA8B1E28-BDBD-4027-A819-6D3AC089D211}" type="slidenum">
              <a:rPr lang="zh-CN" altLang="en-US" smtClean="0"/>
              <a:t>‹#›</a:t>
            </a:fld>
            <a:endParaRPr lang="zh-CN" altLang="en-US"/>
          </a:p>
        </p:txBody>
      </p:sp>
    </p:spTree>
    <p:extLst>
      <p:ext uri="{BB962C8B-B14F-4D97-AF65-F5344CB8AC3E}">
        <p14:creationId xmlns:p14="http://schemas.microsoft.com/office/powerpoint/2010/main" val="122502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01B842-4C49-4D29-974F-DCFEC1694B5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BBAA39A-E707-4F5E-9EAC-3BAFCBD7F7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73EA98E-1FF8-4A7F-9294-B8A2210B8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DAA05A-EF54-4D59-856B-9CF4378E93B6}"/>
              </a:ext>
            </a:extLst>
          </p:cNvPr>
          <p:cNvSpPr>
            <a:spLocks noGrp="1"/>
          </p:cNvSpPr>
          <p:nvPr>
            <p:ph type="dt" sz="half" idx="10"/>
          </p:nvPr>
        </p:nvSpPr>
        <p:spPr/>
        <p:txBody>
          <a:bodyPr/>
          <a:lstStyle/>
          <a:p>
            <a:fld id="{29BB8A4F-8DA2-4142-ABD5-59225195AEE5}" type="datetimeFigureOut">
              <a:rPr lang="zh-CN" altLang="en-US" smtClean="0"/>
              <a:t>2021/3/5</a:t>
            </a:fld>
            <a:endParaRPr lang="zh-CN" altLang="en-US"/>
          </a:p>
        </p:txBody>
      </p:sp>
      <p:sp>
        <p:nvSpPr>
          <p:cNvPr id="6" name="页脚占位符 5">
            <a:extLst>
              <a:ext uri="{FF2B5EF4-FFF2-40B4-BE49-F238E27FC236}">
                <a16:creationId xmlns:a16="http://schemas.microsoft.com/office/drawing/2014/main" id="{75BC0C21-A130-4897-BCB5-C579804374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51E89D4-78DB-4ADD-B8AA-A4ECD384F374}"/>
              </a:ext>
            </a:extLst>
          </p:cNvPr>
          <p:cNvSpPr>
            <a:spLocks noGrp="1"/>
          </p:cNvSpPr>
          <p:nvPr>
            <p:ph type="sldNum" sz="quarter" idx="12"/>
          </p:nvPr>
        </p:nvSpPr>
        <p:spPr/>
        <p:txBody>
          <a:bodyPr/>
          <a:lstStyle/>
          <a:p>
            <a:fld id="{BA8B1E28-BDBD-4027-A819-6D3AC089D211}" type="slidenum">
              <a:rPr lang="zh-CN" altLang="en-US" smtClean="0"/>
              <a:t>‹#›</a:t>
            </a:fld>
            <a:endParaRPr lang="zh-CN" altLang="en-US"/>
          </a:p>
        </p:txBody>
      </p:sp>
    </p:spTree>
    <p:extLst>
      <p:ext uri="{BB962C8B-B14F-4D97-AF65-F5344CB8AC3E}">
        <p14:creationId xmlns:p14="http://schemas.microsoft.com/office/powerpoint/2010/main" val="81897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0B0FFC-5CFA-4026-BD45-715508E495F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9878955-3934-4D3C-BAC9-025C5C648C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8157E57-788E-4EF3-BD5E-0E204442E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DCB7B00-BE0F-4CB7-9FD3-7ECF66534A9C}"/>
              </a:ext>
            </a:extLst>
          </p:cNvPr>
          <p:cNvSpPr>
            <a:spLocks noGrp="1"/>
          </p:cNvSpPr>
          <p:nvPr>
            <p:ph type="dt" sz="half" idx="10"/>
          </p:nvPr>
        </p:nvSpPr>
        <p:spPr/>
        <p:txBody>
          <a:bodyPr/>
          <a:lstStyle/>
          <a:p>
            <a:fld id="{29BB8A4F-8DA2-4142-ABD5-59225195AEE5}" type="datetimeFigureOut">
              <a:rPr lang="zh-CN" altLang="en-US" smtClean="0"/>
              <a:t>2021/3/5</a:t>
            </a:fld>
            <a:endParaRPr lang="zh-CN" altLang="en-US"/>
          </a:p>
        </p:txBody>
      </p:sp>
      <p:sp>
        <p:nvSpPr>
          <p:cNvPr id="6" name="页脚占位符 5">
            <a:extLst>
              <a:ext uri="{FF2B5EF4-FFF2-40B4-BE49-F238E27FC236}">
                <a16:creationId xmlns:a16="http://schemas.microsoft.com/office/drawing/2014/main" id="{AC74A990-6982-45F8-B0A6-30C96973F6A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3D04C5A-2468-411E-B5BE-660F11DC45EC}"/>
              </a:ext>
            </a:extLst>
          </p:cNvPr>
          <p:cNvSpPr>
            <a:spLocks noGrp="1"/>
          </p:cNvSpPr>
          <p:nvPr>
            <p:ph type="sldNum" sz="quarter" idx="12"/>
          </p:nvPr>
        </p:nvSpPr>
        <p:spPr/>
        <p:txBody>
          <a:bodyPr/>
          <a:lstStyle/>
          <a:p>
            <a:fld id="{BA8B1E28-BDBD-4027-A819-6D3AC089D211}" type="slidenum">
              <a:rPr lang="zh-CN" altLang="en-US" smtClean="0"/>
              <a:t>‹#›</a:t>
            </a:fld>
            <a:endParaRPr lang="zh-CN" altLang="en-US"/>
          </a:p>
        </p:txBody>
      </p:sp>
    </p:spTree>
    <p:extLst>
      <p:ext uri="{BB962C8B-B14F-4D97-AF65-F5344CB8AC3E}">
        <p14:creationId xmlns:p14="http://schemas.microsoft.com/office/powerpoint/2010/main" val="266095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4432BC-93D3-423E-9768-A1BD949204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DEB8CAF-B20D-47D8-A651-22EC019219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A6F2DE-AA3B-409B-B8F4-EACA42DCD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B8A4F-8DA2-4142-ABD5-59225195AEE5}" type="datetimeFigureOut">
              <a:rPr lang="zh-CN" altLang="en-US" smtClean="0"/>
              <a:t>2021/3/5</a:t>
            </a:fld>
            <a:endParaRPr lang="zh-CN" altLang="en-US"/>
          </a:p>
        </p:txBody>
      </p:sp>
      <p:sp>
        <p:nvSpPr>
          <p:cNvPr id="5" name="页脚占位符 4">
            <a:extLst>
              <a:ext uri="{FF2B5EF4-FFF2-40B4-BE49-F238E27FC236}">
                <a16:creationId xmlns:a16="http://schemas.microsoft.com/office/drawing/2014/main" id="{73B5FF2B-6F7C-4D14-AAA3-C9E992D94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9D65004-77CC-488E-89C1-1B64B9BDEE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B1E28-BDBD-4027-A819-6D3AC089D211}" type="slidenum">
              <a:rPr lang="zh-CN" altLang="en-US" smtClean="0"/>
              <a:t>‹#›</a:t>
            </a:fld>
            <a:endParaRPr lang="zh-CN" altLang="en-US"/>
          </a:p>
        </p:txBody>
      </p:sp>
    </p:spTree>
    <p:extLst>
      <p:ext uri="{BB962C8B-B14F-4D97-AF65-F5344CB8AC3E}">
        <p14:creationId xmlns:p14="http://schemas.microsoft.com/office/powerpoint/2010/main" val="1432713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45728B-A3A3-4EF7-8915-1B14C468B71F}"/>
              </a:ext>
            </a:extLst>
          </p:cNvPr>
          <p:cNvSpPr>
            <a:spLocks noGrp="1"/>
          </p:cNvSpPr>
          <p:nvPr>
            <p:ph type="ctrTitle"/>
          </p:nvPr>
        </p:nvSpPr>
        <p:spPr/>
        <p:txBody>
          <a:bodyPr>
            <a:normAutofit fontScale="90000"/>
          </a:bodyPr>
          <a:lstStyle/>
          <a:p>
            <a:r>
              <a:rPr lang="en-US" altLang="zh-CN" dirty="0"/>
              <a:t>Designing the Extrusion System of Chocolate 3D printer</a:t>
            </a:r>
            <a:endParaRPr lang="zh-CN" altLang="en-US" dirty="0"/>
          </a:p>
        </p:txBody>
      </p:sp>
      <p:sp>
        <p:nvSpPr>
          <p:cNvPr id="3" name="副标题 2">
            <a:extLst>
              <a:ext uri="{FF2B5EF4-FFF2-40B4-BE49-F238E27FC236}">
                <a16:creationId xmlns:a16="http://schemas.microsoft.com/office/drawing/2014/main" id="{0AD32C40-CE77-40D8-B664-1805E214E06C}"/>
              </a:ext>
            </a:extLst>
          </p:cNvPr>
          <p:cNvSpPr>
            <a:spLocks noGrp="1"/>
          </p:cNvSpPr>
          <p:nvPr>
            <p:ph type="subTitle" idx="1"/>
          </p:nvPr>
        </p:nvSpPr>
        <p:spPr/>
        <p:txBody>
          <a:bodyPr/>
          <a:lstStyle/>
          <a:p>
            <a:pPr algn="r"/>
            <a:r>
              <a:rPr lang="en-US" altLang="zh-CN" dirty="0" err="1"/>
              <a:t>Hongyi</a:t>
            </a:r>
            <a:r>
              <a:rPr lang="en-US" altLang="zh-CN" dirty="0"/>
              <a:t> Jiang, Adam Kemp, Applied Engineering Research</a:t>
            </a:r>
            <a:endParaRPr lang="zh-CN" altLang="en-US" dirty="0"/>
          </a:p>
        </p:txBody>
      </p:sp>
    </p:spTree>
    <p:extLst>
      <p:ext uri="{BB962C8B-B14F-4D97-AF65-F5344CB8AC3E}">
        <p14:creationId xmlns:p14="http://schemas.microsoft.com/office/powerpoint/2010/main" val="3793415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95D5FE-9E21-4512-8599-F65602256D39}"/>
              </a:ext>
            </a:extLst>
          </p:cNvPr>
          <p:cNvSpPr>
            <a:spLocks noGrp="1"/>
          </p:cNvSpPr>
          <p:nvPr>
            <p:ph type="title"/>
          </p:nvPr>
        </p:nvSpPr>
        <p:spPr/>
        <p:txBody>
          <a:bodyPr/>
          <a:lstStyle/>
          <a:p>
            <a:r>
              <a:rPr lang="en-US" altLang="zh-CN" dirty="0"/>
              <a:t>Research Approach</a:t>
            </a:r>
            <a:endParaRPr lang="zh-CN" altLang="en-US" dirty="0"/>
          </a:p>
        </p:txBody>
      </p:sp>
      <p:sp>
        <p:nvSpPr>
          <p:cNvPr id="3" name="内容占位符 2">
            <a:extLst>
              <a:ext uri="{FF2B5EF4-FFF2-40B4-BE49-F238E27FC236}">
                <a16:creationId xmlns:a16="http://schemas.microsoft.com/office/drawing/2014/main" id="{B5C1ED79-82C9-4A40-AB1E-B38758AF9B8C}"/>
              </a:ext>
            </a:extLst>
          </p:cNvPr>
          <p:cNvSpPr>
            <a:spLocks noGrp="1"/>
          </p:cNvSpPr>
          <p:nvPr>
            <p:ph idx="1"/>
          </p:nvPr>
        </p:nvSpPr>
        <p:spPr/>
        <p:txBody>
          <a:bodyPr/>
          <a:lstStyle/>
          <a:p>
            <a:endParaRPr lang="zh-CN" altLang="en-US" dirty="0"/>
          </a:p>
        </p:txBody>
      </p:sp>
      <p:pic>
        <p:nvPicPr>
          <p:cNvPr id="5" name="图片 4">
            <a:extLst>
              <a:ext uri="{FF2B5EF4-FFF2-40B4-BE49-F238E27FC236}">
                <a16:creationId xmlns:a16="http://schemas.microsoft.com/office/drawing/2014/main" id="{EEF6BB2E-B71A-4A0B-8274-981B4932FD9B}"/>
              </a:ext>
            </a:extLst>
          </p:cNvPr>
          <p:cNvPicPr>
            <a:picLocks noChangeAspect="1"/>
          </p:cNvPicPr>
          <p:nvPr/>
        </p:nvPicPr>
        <p:blipFill>
          <a:blip r:embed="rId2"/>
          <a:stretch>
            <a:fillRect/>
          </a:stretch>
        </p:blipFill>
        <p:spPr>
          <a:xfrm>
            <a:off x="1014543" y="3076636"/>
            <a:ext cx="10162913" cy="1194920"/>
          </a:xfrm>
          <a:prstGeom prst="rect">
            <a:avLst/>
          </a:prstGeom>
        </p:spPr>
      </p:pic>
      <p:sp>
        <p:nvSpPr>
          <p:cNvPr id="4" name="箭头: 右 3">
            <a:extLst>
              <a:ext uri="{FF2B5EF4-FFF2-40B4-BE49-F238E27FC236}">
                <a16:creationId xmlns:a16="http://schemas.microsoft.com/office/drawing/2014/main" id="{95159547-8B10-42E7-9E1E-298868317A36}"/>
              </a:ext>
            </a:extLst>
          </p:cNvPr>
          <p:cNvSpPr/>
          <p:nvPr/>
        </p:nvSpPr>
        <p:spPr>
          <a:xfrm>
            <a:off x="3252248" y="3290560"/>
            <a:ext cx="405353" cy="767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箭头: 右 5">
            <a:extLst>
              <a:ext uri="{FF2B5EF4-FFF2-40B4-BE49-F238E27FC236}">
                <a16:creationId xmlns:a16="http://schemas.microsoft.com/office/drawing/2014/main" id="{6F07948E-2FA5-4A78-8EF6-DF0E3BC62E6B}"/>
              </a:ext>
            </a:extLst>
          </p:cNvPr>
          <p:cNvSpPr/>
          <p:nvPr/>
        </p:nvSpPr>
        <p:spPr>
          <a:xfrm>
            <a:off x="6058293" y="3290560"/>
            <a:ext cx="405353" cy="767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箭头: 右 6">
            <a:extLst>
              <a:ext uri="{FF2B5EF4-FFF2-40B4-BE49-F238E27FC236}">
                <a16:creationId xmlns:a16="http://schemas.microsoft.com/office/drawing/2014/main" id="{FF093D49-2406-49A4-987D-D4BA3FDB024D}"/>
              </a:ext>
            </a:extLst>
          </p:cNvPr>
          <p:cNvSpPr/>
          <p:nvPr/>
        </p:nvSpPr>
        <p:spPr>
          <a:xfrm>
            <a:off x="8661661" y="3316482"/>
            <a:ext cx="405353" cy="767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7633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95D5FE-9E21-4512-8599-F65602256D39}"/>
              </a:ext>
            </a:extLst>
          </p:cNvPr>
          <p:cNvSpPr>
            <a:spLocks noGrp="1"/>
          </p:cNvSpPr>
          <p:nvPr>
            <p:ph type="title"/>
          </p:nvPr>
        </p:nvSpPr>
        <p:spPr/>
        <p:txBody>
          <a:bodyPr/>
          <a:lstStyle/>
          <a:p>
            <a:r>
              <a:rPr lang="en-US" altLang="zh-CN" dirty="0"/>
              <a:t>Research Approach</a:t>
            </a:r>
            <a:endParaRPr lang="zh-CN" altLang="en-US" dirty="0"/>
          </a:p>
        </p:txBody>
      </p:sp>
      <p:pic>
        <p:nvPicPr>
          <p:cNvPr id="6" name="内容占位符 5">
            <a:extLst>
              <a:ext uri="{FF2B5EF4-FFF2-40B4-BE49-F238E27FC236}">
                <a16:creationId xmlns:a16="http://schemas.microsoft.com/office/drawing/2014/main" id="{0EF30D7B-A83F-4EE7-A7DC-3AA64864DBDD}"/>
              </a:ext>
            </a:extLst>
          </p:cNvPr>
          <p:cNvPicPr>
            <a:picLocks noGrp="1" noChangeAspect="1"/>
          </p:cNvPicPr>
          <p:nvPr>
            <p:ph idx="1"/>
          </p:nvPr>
        </p:nvPicPr>
        <p:blipFill>
          <a:blip r:embed="rId3"/>
          <a:stretch>
            <a:fillRect/>
          </a:stretch>
        </p:blipFill>
        <p:spPr>
          <a:xfrm>
            <a:off x="1645440" y="1597991"/>
            <a:ext cx="4524033" cy="4524033"/>
          </a:xfrm>
          <a:prstGeom prst="rect">
            <a:avLst/>
          </a:prstGeom>
        </p:spPr>
      </p:pic>
      <p:sp>
        <p:nvSpPr>
          <p:cNvPr id="8" name="标题 1">
            <a:extLst>
              <a:ext uri="{FF2B5EF4-FFF2-40B4-BE49-F238E27FC236}">
                <a16:creationId xmlns:a16="http://schemas.microsoft.com/office/drawing/2014/main" id="{423FF123-315F-4182-90FA-0910D0C74EA8}"/>
              </a:ext>
            </a:extLst>
          </p:cNvPr>
          <p:cNvSpPr txBox="1">
            <a:spLocks/>
          </p:cNvSpPr>
          <p:nvPr/>
        </p:nvSpPr>
        <p:spPr>
          <a:xfrm>
            <a:off x="6328756" y="1659473"/>
            <a:ext cx="5110853" cy="890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t>Fused deposition modeling</a:t>
            </a:r>
          </a:p>
        </p:txBody>
      </p:sp>
      <p:sp>
        <p:nvSpPr>
          <p:cNvPr id="3" name="图文框 2">
            <a:extLst>
              <a:ext uri="{FF2B5EF4-FFF2-40B4-BE49-F238E27FC236}">
                <a16:creationId xmlns:a16="http://schemas.microsoft.com/office/drawing/2014/main" id="{1EB322DA-9CCD-4BCF-9CD9-5D6C9D8A969C}"/>
              </a:ext>
            </a:extLst>
          </p:cNvPr>
          <p:cNvSpPr/>
          <p:nvPr/>
        </p:nvSpPr>
        <p:spPr>
          <a:xfrm>
            <a:off x="3256512" y="2168074"/>
            <a:ext cx="1145894" cy="1325563"/>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图文框 3">
            <a:extLst>
              <a:ext uri="{FF2B5EF4-FFF2-40B4-BE49-F238E27FC236}">
                <a16:creationId xmlns:a16="http://schemas.microsoft.com/office/drawing/2014/main" id="{DF3CBD7A-6116-4190-A7E9-034689799B6C}"/>
              </a:ext>
            </a:extLst>
          </p:cNvPr>
          <p:cNvSpPr/>
          <p:nvPr/>
        </p:nvSpPr>
        <p:spPr>
          <a:xfrm>
            <a:off x="2558005" y="1608881"/>
            <a:ext cx="2870522" cy="4190035"/>
          </a:xfrm>
          <a:prstGeom prst="frame">
            <a:avLst>
              <a:gd name="adj1" fmla="val 18952"/>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87BC73AC-E282-4969-91B0-786768323750}"/>
              </a:ext>
            </a:extLst>
          </p:cNvPr>
          <p:cNvPicPr>
            <a:picLocks noChangeAspect="1"/>
          </p:cNvPicPr>
          <p:nvPr/>
        </p:nvPicPr>
        <p:blipFill>
          <a:blip r:embed="rId4"/>
          <a:stretch>
            <a:fillRect/>
          </a:stretch>
        </p:blipFill>
        <p:spPr>
          <a:xfrm>
            <a:off x="6341092" y="3195570"/>
            <a:ext cx="4690713" cy="2603346"/>
          </a:xfrm>
          <a:prstGeom prst="rect">
            <a:avLst/>
          </a:prstGeom>
        </p:spPr>
      </p:pic>
    </p:spTree>
    <p:extLst>
      <p:ext uri="{BB962C8B-B14F-4D97-AF65-F5344CB8AC3E}">
        <p14:creationId xmlns:p14="http://schemas.microsoft.com/office/powerpoint/2010/main" val="184213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7A61EA-B22B-405E-86B6-604C12FAE2CA}"/>
              </a:ext>
            </a:extLst>
          </p:cNvPr>
          <p:cNvSpPr>
            <a:spLocks noGrp="1"/>
          </p:cNvSpPr>
          <p:nvPr>
            <p:ph type="title"/>
          </p:nvPr>
        </p:nvSpPr>
        <p:spPr/>
        <p:txBody>
          <a:bodyPr/>
          <a:lstStyle/>
          <a:p>
            <a:r>
              <a:rPr lang="en-US" altLang="zh-CN" dirty="0"/>
              <a:t>Research Approach</a:t>
            </a:r>
            <a:endParaRPr lang="zh-CN" altLang="en-US" dirty="0"/>
          </a:p>
        </p:txBody>
      </p:sp>
      <p:pic>
        <p:nvPicPr>
          <p:cNvPr id="4" name="内容占位符 3">
            <a:extLst>
              <a:ext uri="{FF2B5EF4-FFF2-40B4-BE49-F238E27FC236}">
                <a16:creationId xmlns:a16="http://schemas.microsoft.com/office/drawing/2014/main" id="{F2F3BE86-3609-4349-AD88-BF5D836329B1}"/>
              </a:ext>
            </a:extLst>
          </p:cNvPr>
          <p:cNvPicPr>
            <a:picLocks noGrp="1" noChangeAspect="1"/>
          </p:cNvPicPr>
          <p:nvPr>
            <p:ph idx="1"/>
          </p:nvPr>
        </p:nvPicPr>
        <p:blipFill>
          <a:blip r:embed="rId3"/>
          <a:stretch>
            <a:fillRect/>
          </a:stretch>
        </p:blipFill>
        <p:spPr>
          <a:xfrm>
            <a:off x="1392735" y="1846595"/>
            <a:ext cx="2936842" cy="3933271"/>
          </a:xfrm>
          <a:prstGeom prst="rect">
            <a:avLst/>
          </a:prstGeom>
        </p:spPr>
      </p:pic>
      <p:pic>
        <p:nvPicPr>
          <p:cNvPr id="7" name="图片 6">
            <a:extLst>
              <a:ext uri="{FF2B5EF4-FFF2-40B4-BE49-F238E27FC236}">
                <a16:creationId xmlns:a16="http://schemas.microsoft.com/office/drawing/2014/main" id="{E5A8FD35-0596-4D00-95AE-939A56BA2D59}"/>
              </a:ext>
            </a:extLst>
          </p:cNvPr>
          <p:cNvPicPr>
            <a:picLocks noChangeAspect="1"/>
          </p:cNvPicPr>
          <p:nvPr/>
        </p:nvPicPr>
        <p:blipFill>
          <a:blip r:embed="rId4"/>
          <a:stretch>
            <a:fillRect/>
          </a:stretch>
        </p:blipFill>
        <p:spPr>
          <a:xfrm>
            <a:off x="5773356" y="1591662"/>
            <a:ext cx="5126694" cy="4443135"/>
          </a:xfrm>
          <a:prstGeom prst="rect">
            <a:avLst/>
          </a:prstGeom>
        </p:spPr>
      </p:pic>
    </p:spTree>
    <p:extLst>
      <p:ext uri="{BB962C8B-B14F-4D97-AF65-F5344CB8AC3E}">
        <p14:creationId xmlns:p14="http://schemas.microsoft.com/office/powerpoint/2010/main" val="1157104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908156-7991-4DCC-B26F-955BF336A8EA}"/>
              </a:ext>
            </a:extLst>
          </p:cNvPr>
          <p:cNvSpPr>
            <a:spLocks noGrp="1"/>
          </p:cNvSpPr>
          <p:nvPr>
            <p:ph type="title"/>
          </p:nvPr>
        </p:nvSpPr>
        <p:spPr/>
        <p:txBody>
          <a:bodyPr/>
          <a:lstStyle/>
          <a:p>
            <a:r>
              <a:rPr lang="en-US" altLang="zh-CN" dirty="0"/>
              <a:t>Tempering process</a:t>
            </a:r>
            <a:endParaRPr lang="zh-CN" altLang="en-US" dirty="0"/>
          </a:p>
        </p:txBody>
      </p:sp>
      <p:pic>
        <p:nvPicPr>
          <p:cNvPr id="5" name="内容占位符 4">
            <a:extLst>
              <a:ext uri="{FF2B5EF4-FFF2-40B4-BE49-F238E27FC236}">
                <a16:creationId xmlns:a16="http://schemas.microsoft.com/office/drawing/2014/main" id="{8561F4D4-5E5D-4CB4-A7E1-FB20134BE4CA}"/>
              </a:ext>
            </a:extLst>
          </p:cNvPr>
          <p:cNvPicPr>
            <a:picLocks noGrp="1" noChangeAspect="1"/>
          </p:cNvPicPr>
          <p:nvPr>
            <p:ph idx="1"/>
          </p:nvPr>
        </p:nvPicPr>
        <p:blipFill>
          <a:blip r:embed="rId2"/>
          <a:stretch>
            <a:fillRect/>
          </a:stretch>
        </p:blipFill>
        <p:spPr>
          <a:xfrm>
            <a:off x="838200" y="1828800"/>
            <a:ext cx="4881816" cy="3768762"/>
          </a:xfrm>
          <a:prstGeom prst="rect">
            <a:avLst/>
          </a:prstGeom>
        </p:spPr>
      </p:pic>
      <p:graphicFrame>
        <p:nvGraphicFramePr>
          <p:cNvPr id="6" name="表格 5">
            <a:extLst>
              <a:ext uri="{FF2B5EF4-FFF2-40B4-BE49-F238E27FC236}">
                <a16:creationId xmlns:a16="http://schemas.microsoft.com/office/drawing/2014/main" id="{AACEE64B-C872-471A-897A-DEAAF418A2AE}"/>
              </a:ext>
            </a:extLst>
          </p:cNvPr>
          <p:cNvGraphicFramePr>
            <a:graphicFrameLocks noGrp="1"/>
          </p:cNvGraphicFramePr>
          <p:nvPr>
            <p:extLst>
              <p:ext uri="{D42A27DB-BD31-4B8C-83A1-F6EECF244321}">
                <p14:modId xmlns:p14="http://schemas.microsoft.com/office/powerpoint/2010/main" val="2064747040"/>
              </p:ext>
            </p:extLst>
          </p:nvPr>
        </p:nvGraphicFramePr>
        <p:xfrm>
          <a:off x="6096000" y="1533786"/>
          <a:ext cx="5873202" cy="4810986"/>
        </p:xfrm>
        <a:graphic>
          <a:graphicData uri="http://schemas.openxmlformats.org/drawingml/2006/table">
            <a:tbl>
              <a:tblPr/>
              <a:tblGrid>
                <a:gridCol w="991114">
                  <a:extLst>
                    <a:ext uri="{9D8B030D-6E8A-4147-A177-3AD203B41FA5}">
                      <a16:colId xmlns:a16="http://schemas.microsoft.com/office/drawing/2014/main" val="4103217159"/>
                    </a:ext>
                  </a:extLst>
                </a:gridCol>
                <a:gridCol w="2440460">
                  <a:extLst>
                    <a:ext uri="{9D8B030D-6E8A-4147-A177-3AD203B41FA5}">
                      <a16:colId xmlns:a16="http://schemas.microsoft.com/office/drawing/2014/main" val="3549145529"/>
                    </a:ext>
                  </a:extLst>
                </a:gridCol>
                <a:gridCol w="2441628">
                  <a:extLst>
                    <a:ext uri="{9D8B030D-6E8A-4147-A177-3AD203B41FA5}">
                      <a16:colId xmlns:a16="http://schemas.microsoft.com/office/drawing/2014/main" val="19493729"/>
                    </a:ext>
                  </a:extLst>
                </a:gridCol>
              </a:tblGrid>
              <a:tr h="563705">
                <a:tc>
                  <a:txBody>
                    <a:bodyPr/>
                    <a:lstStyle/>
                    <a:p>
                      <a:r>
                        <a:rPr lang="en-US" dirty="0">
                          <a:effectLst/>
                        </a:rPr>
                        <a:t>Crystal</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Melting point</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Characteristic</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05710479"/>
                  </a:ext>
                </a:extLst>
              </a:tr>
              <a:tr h="590353">
                <a:tc>
                  <a:txBody>
                    <a:bodyPr/>
                    <a:lstStyle/>
                    <a:p>
                      <a:r>
                        <a:rPr lang="en-US" dirty="0">
                          <a:effectLst/>
                        </a:rPr>
                        <a:t>I</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17 °C (63 °F)</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Soft, crumbly, melts too easily</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411604146"/>
                  </a:ext>
                </a:extLst>
              </a:tr>
              <a:tr h="590353">
                <a:tc>
                  <a:txBody>
                    <a:bodyPr/>
                    <a:lstStyle/>
                    <a:p>
                      <a:r>
                        <a:rPr lang="en-US" dirty="0">
                          <a:effectLst/>
                        </a:rPr>
                        <a:t>II</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21 °C (70 °F)</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Soft, crumbly, melts too easily</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39925315"/>
                  </a:ext>
                </a:extLst>
              </a:tr>
              <a:tr h="590353">
                <a:tc>
                  <a:txBody>
                    <a:bodyPr/>
                    <a:lstStyle/>
                    <a:p>
                      <a:r>
                        <a:rPr lang="en-US">
                          <a:effectLst/>
                        </a:rPr>
                        <a:t>III</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26 °C (79 °F)</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Firm, poor snap, melts too easily</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193646219"/>
                  </a:ext>
                </a:extLst>
              </a:tr>
              <a:tr h="590353">
                <a:tc>
                  <a:txBody>
                    <a:bodyPr/>
                    <a:lstStyle/>
                    <a:p>
                      <a:r>
                        <a:rPr lang="en-US">
                          <a:effectLst/>
                        </a:rPr>
                        <a:t>IV</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28 °C (82 °F)</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Firm, good snap, melts too easily</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366619264"/>
                  </a:ext>
                </a:extLst>
              </a:tr>
              <a:tr h="1046881">
                <a:tc>
                  <a:txBody>
                    <a:bodyPr/>
                    <a:lstStyle/>
                    <a:p>
                      <a:r>
                        <a:rPr lang="en-US" dirty="0">
                          <a:effectLst/>
                        </a:rPr>
                        <a:t>V</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34 °C (93 °F)</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Glossy, firm, best snap, melts near body temperature (37 °C)</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710884004"/>
                  </a:ext>
                </a:extLst>
              </a:tr>
              <a:tr h="590353">
                <a:tc>
                  <a:txBody>
                    <a:bodyPr/>
                    <a:lstStyle/>
                    <a:p>
                      <a:r>
                        <a:rPr lang="en-US" dirty="0">
                          <a:effectLst/>
                        </a:rPr>
                        <a:t>VI</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36 °C (97 °F)</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Hard, takes weeks to form</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96461623"/>
                  </a:ext>
                </a:extLst>
              </a:tr>
            </a:tbl>
          </a:graphicData>
        </a:graphic>
      </p:graphicFrame>
    </p:spTree>
    <p:extLst>
      <p:ext uri="{BB962C8B-B14F-4D97-AF65-F5344CB8AC3E}">
        <p14:creationId xmlns:p14="http://schemas.microsoft.com/office/powerpoint/2010/main" val="863143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7A61EA-B22B-405E-86B6-604C12FAE2CA}"/>
              </a:ext>
            </a:extLst>
          </p:cNvPr>
          <p:cNvSpPr>
            <a:spLocks noGrp="1"/>
          </p:cNvSpPr>
          <p:nvPr>
            <p:ph type="title"/>
          </p:nvPr>
        </p:nvSpPr>
        <p:spPr/>
        <p:txBody>
          <a:bodyPr/>
          <a:lstStyle/>
          <a:p>
            <a:r>
              <a:rPr lang="en-US" altLang="zh-CN" dirty="0"/>
              <a:t>Design</a:t>
            </a:r>
            <a:endParaRPr lang="zh-CN" altLang="en-US" dirty="0"/>
          </a:p>
        </p:txBody>
      </p:sp>
      <p:pic>
        <p:nvPicPr>
          <p:cNvPr id="4" name="内容占位符 6">
            <a:extLst>
              <a:ext uri="{FF2B5EF4-FFF2-40B4-BE49-F238E27FC236}">
                <a16:creationId xmlns:a16="http://schemas.microsoft.com/office/drawing/2014/main" id="{57D6ED27-91B3-411C-9F05-DEAD17BA4B00}"/>
              </a:ext>
            </a:extLst>
          </p:cNvPr>
          <p:cNvPicPr>
            <a:picLocks noChangeAspect="1"/>
          </p:cNvPicPr>
          <p:nvPr/>
        </p:nvPicPr>
        <p:blipFill rotWithShape="1">
          <a:blip r:embed="rId3"/>
          <a:srcRect r="48672" b="46469"/>
          <a:stretch/>
        </p:blipFill>
        <p:spPr>
          <a:xfrm>
            <a:off x="1008449" y="1831364"/>
            <a:ext cx="4603070" cy="3346383"/>
          </a:xfrm>
          <a:prstGeom prst="rect">
            <a:avLst/>
          </a:prstGeom>
        </p:spPr>
      </p:pic>
      <p:pic>
        <p:nvPicPr>
          <p:cNvPr id="3" name="图片 2">
            <a:extLst>
              <a:ext uri="{FF2B5EF4-FFF2-40B4-BE49-F238E27FC236}">
                <a16:creationId xmlns:a16="http://schemas.microsoft.com/office/drawing/2014/main" id="{4B53B74F-8AEE-44E5-A2D4-CF619E6274F2}"/>
              </a:ext>
            </a:extLst>
          </p:cNvPr>
          <p:cNvPicPr>
            <a:picLocks noChangeAspect="1"/>
          </p:cNvPicPr>
          <p:nvPr/>
        </p:nvPicPr>
        <p:blipFill rotWithShape="1">
          <a:blip r:embed="rId4"/>
          <a:srcRect r="48669"/>
          <a:stretch/>
        </p:blipFill>
        <p:spPr>
          <a:xfrm rot="5400000">
            <a:off x="6632173" y="1059859"/>
            <a:ext cx="3346382" cy="4889395"/>
          </a:xfrm>
          <a:prstGeom prst="rect">
            <a:avLst/>
          </a:prstGeom>
        </p:spPr>
      </p:pic>
    </p:spTree>
    <p:extLst>
      <p:ext uri="{BB962C8B-B14F-4D97-AF65-F5344CB8AC3E}">
        <p14:creationId xmlns:p14="http://schemas.microsoft.com/office/powerpoint/2010/main" val="3640407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11DEF9-DCDB-4AD4-B1D5-9DE53C543BDF}"/>
              </a:ext>
            </a:extLst>
          </p:cNvPr>
          <p:cNvSpPr>
            <a:spLocks noGrp="1"/>
          </p:cNvSpPr>
          <p:nvPr>
            <p:ph type="title"/>
          </p:nvPr>
        </p:nvSpPr>
        <p:spPr/>
        <p:txBody>
          <a:bodyPr/>
          <a:lstStyle/>
          <a:p>
            <a:r>
              <a:rPr lang="en-US" altLang="zh-CN" dirty="0"/>
              <a:t>Design</a:t>
            </a:r>
            <a:endParaRPr lang="zh-CN" altLang="en-US" dirty="0"/>
          </a:p>
        </p:txBody>
      </p:sp>
      <p:pic>
        <p:nvPicPr>
          <p:cNvPr id="4" name="内容占位符 3">
            <a:extLst>
              <a:ext uri="{FF2B5EF4-FFF2-40B4-BE49-F238E27FC236}">
                <a16:creationId xmlns:a16="http://schemas.microsoft.com/office/drawing/2014/main" id="{575F6BAC-95DD-45D5-8A3C-2A0FDD53AB75}"/>
              </a:ext>
            </a:extLst>
          </p:cNvPr>
          <p:cNvPicPr>
            <a:picLocks noGrp="1" noChangeAspect="1"/>
          </p:cNvPicPr>
          <p:nvPr>
            <p:ph idx="1"/>
          </p:nvPr>
        </p:nvPicPr>
        <p:blipFill>
          <a:blip r:embed="rId2"/>
          <a:stretch>
            <a:fillRect/>
          </a:stretch>
        </p:blipFill>
        <p:spPr>
          <a:xfrm>
            <a:off x="2543288" y="1825625"/>
            <a:ext cx="7105423" cy="4351338"/>
          </a:xfrm>
          <a:prstGeom prst="rect">
            <a:avLst/>
          </a:prstGeom>
        </p:spPr>
      </p:pic>
    </p:spTree>
    <p:extLst>
      <p:ext uri="{BB962C8B-B14F-4D97-AF65-F5344CB8AC3E}">
        <p14:creationId xmlns:p14="http://schemas.microsoft.com/office/powerpoint/2010/main" val="1715417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1A9F58-09A6-4D43-87FA-90DBB5E4DA47}"/>
              </a:ext>
            </a:extLst>
          </p:cNvPr>
          <p:cNvSpPr>
            <a:spLocks noGrp="1"/>
          </p:cNvSpPr>
          <p:nvPr>
            <p:ph type="title"/>
          </p:nvPr>
        </p:nvSpPr>
        <p:spPr/>
        <p:txBody>
          <a:bodyPr/>
          <a:lstStyle/>
          <a:p>
            <a:r>
              <a:rPr lang="en-US" altLang="zh-CN" dirty="0"/>
              <a:t>Design</a:t>
            </a:r>
            <a:endParaRPr lang="zh-CN" altLang="en-US" dirty="0"/>
          </a:p>
        </p:txBody>
      </p:sp>
      <p:pic>
        <p:nvPicPr>
          <p:cNvPr id="5" name="图片 4">
            <a:extLst>
              <a:ext uri="{FF2B5EF4-FFF2-40B4-BE49-F238E27FC236}">
                <a16:creationId xmlns:a16="http://schemas.microsoft.com/office/drawing/2014/main" id="{A9C991C7-8CAC-43C8-8A1B-BEA8411AE43B}"/>
              </a:ext>
            </a:extLst>
          </p:cNvPr>
          <p:cNvPicPr>
            <a:picLocks noChangeAspect="1"/>
          </p:cNvPicPr>
          <p:nvPr/>
        </p:nvPicPr>
        <p:blipFill rotWithShape="1">
          <a:blip r:embed="rId3"/>
          <a:srcRect l="26789" r="37695" b="44144"/>
          <a:stretch/>
        </p:blipFill>
        <p:spPr>
          <a:xfrm>
            <a:off x="3879448" y="2274423"/>
            <a:ext cx="4433104" cy="3622651"/>
          </a:xfrm>
          <a:prstGeom prst="rect">
            <a:avLst/>
          </a:prstGeom>
        </p:spPr>
      </p:pic>
      <p:sp>
        <p:nvSpPr>
          <p:cNvPr id="8" name="标题 1">
            <a:extLst>
              <a:ext uri="{FF2B5EF4-FFF2-40B4-BE49-F238E27FC236}">
                <a16:creationId xmlns:a16="http://schemas.microsoft.com/office/drawing/2014/main" id="{924B5E66-F7A4-4083-9862-F2934CC8035C}"/>
              </a:ext>
            </a:extLst>
          </p:cNvPr>
          <p:cNvSpPr txBox="1">
            <a:spLocks/>
          </p:cNvSpPr>
          <p:nvPr/>
        </p:nvSpPr>
        <p:spPr>
          <a:xfrm>
            <a:off x="6618790" y="1245492"/>
            <a:ext cx="1693762" cy="890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t>Blender</a:t>
            </a:r>
          </a:p>
        </p:txBody>
      </p:sp>
      <p:cxnSp>
        <p:nvCxnSpPr>
          <p:cNvPr id="10" name="直接箭头连接符 9">
            <a:extLst>
              <a:ext uri="{FF2B5EF4-FFF2-40B4-BE49-F238E27FC236}">
                <a16:creationId xmlns:a16="http://schemas.microsoft.com/office/drawing/2014/main" id="{1EAE9926-9986-4834-A746-A9E145F0EB90}"/>
              </a:ext>
            </a:extLst>
          </p:cNvPr>
          <p:cNvCxnSpPr>
            <a:cxnSpLocks/>
            <a:stCxn id="8" idx="2"/>
          </p:cNvCxnSpPr>
          <p:nvPr/>
        </p:nvCxnSpPr>
        <p:spPr>
          <a:xfrm flipH="1">
            <a:off x="6475445" y="2135884"/>
            <a:ext cx="990226" cy="3939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标题 1">
            <a:extLst>
              <a:ext uri="{FF2B5EF4-FFF2-40B4-BE49-F238E27FC236}">
                <a16:creationId xmlns:a16="http://schemas.microsoft.com/office/drawing/2014/main" id="{AB022696-A239-4B24-B692-C7ACC8952CE6}"/>
              </a:ext>
            </a:extLst>
          </p:cNvPr>
          <p:cNvSpPr txBox="1">
            <a:spLocks/>
          </p:cNvSpPr>
          <p:nvPr/>
        </p:nvSpPr>
        <p:spPr>
          <a:xfrm>
            <a:off x="2604303" y="3268097"/>
            <a:ext cx="1275145" cy="890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t>Valve</a:t>
            </a:r>
          </a:p>
        </p:txBody>
      </p:sp>
      <p:cxnSp>
        <p:nvCxnSpPr>
          <p:cNvPr id="16" name="直接箭头连接符 15">
            <a:extLst>
              <a:ext uri="{FF2B5EF4-FFF2-40B4-BE49-F238E27FC236}">
                <a16:creationId xmlns:a16="http://schemas.microsoft.com/office/drawing/2014/main" id="{747EEB79-DA95-42C3-86FD-D7BB2930AA8A}"/>
              </a:ext>
            </a:extLst>
          </p:cNvPr>
          <p:cNvCxnSpPr>
            <a:cxnSpLocks/>
            <a:stCxn id="14" idx="3"/>
          </p:cNvCxnSpPr>
          <p:nvPr/>
        </p:nvCxnSpPr>
        <p:spPr>
          <a:xfrm>
            <a:off x="3879448" y="3713293"/>
            <a:ext cx="1952185" cy="93597"/>
          </a:xfrm>
          <a:prstGeom prst="straightConnector1">
            <a:avLst/>
          </a:prstGeom>
          <a:ln w="190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标题 1">
            <a:extLst>
              <a:ext uri="{FF2B5EF4-FFF2-40B4-BE49-F238E27FC236}">
                <a16:creationId xmlns:a16="http://schemas.microsoft.com/office/drawing/2014/main" id="{C5716C2A-5553-43E5-A1A5-0C1583B1E9A7}"/>
              </a:ext>
            </a:extLst>
          </p:cNvPr>
          <p:cNvSpPr txBox="1">
            <a:spLocks/>
          </p:cNvSpPr>
          <p:nvPr/>
        </p:nvSpPr>
        <p:spPr>
          <a:xfrm>
            <a:off x="2449491" y="4758385"/>
            <a:ext cx="1584769" cy="89039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t>Cooling fan</a:t>
            </a:r>
          </a:p>
        </p:txBody>
      </p:sp>
      <p:cxnSp>
        <p:nvCxnSpPr>
          <p:cNvPr id="19" name="直接箭头连接符 18">
            <a:extLst>
              <a:ext uri="{FF2B5EF4-FFF2-40B4-BE49-F238E27FC236}">
                <a16:creationId xmlns:a16="http://schemas.microsoft.com/office/drawing/2014/main" id="{360F0763-28E5-471E-8521-10F224DF7DC5}"/>
              </a:ext>
            </a:extLst>
          </p:cNvPr>
          <p:cNvCxnSpPr>
            <a:cxnSpLocks/>
          </p:cNvCxnSpPr>
          <p:nvPr/>
        </p:nvCxnSpPr>
        <p:spPr>
          <a:xfrm>
            <a:off x="3879448" y="5245760"/>
            <a:ext cx="1074517" cy="113319"/>
          </a:xfrm>
          <a:prstGeom prst="straightConnector1">
            <a:avLst/>
          </a:prstGeom>
          <a:ln w="190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909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1792F6-8807-482A-B86A-203E399A27B5}"/>
              </a:ext>
            </a:extLst>
          </p:cNvPr>
          <p:cNvSpPr>
            <a:spLocks noGrp="1"/>
          </p:cNvSpPr>
          <p:nvPr>
            <p:ph type="title"/>
          </p:nvPr>
        </p:nvSpPr>
        <p:spPr/>
        <p:txBody>
          <a:bodyPr/>
          <a:lstStyle/>
          <a:p>
            <a:r>
              <a:rPr lang="en-US" altLang="zh-CN" dirty="0"/>
              <a:t>Future Plan</a:t>
            </a:r>
            <a:endParaRPr lang="zh-CN" altLang="en-US" dirty="0"/>
          </a:p>
        </p:txBody>
      </p:sp>
      <p:sp>
        <p:nvSpPr>
          <p:cNvPr id="3" name="内容占位符 2">
            <a:extLst>
              <a:ext uri="{FF2B5EF4-FFF2-40B4-BE49-F238E27FC236}">
                <a16:creationId xmlns:a16="http://schemas.microsoft.com/office/drawing/2014/main" id="{0AF39200-1A4C-4CE6-829B-6A4D9BF1978B}"/>
              </a:ext>
            </a:extLst>
          </p:cNvPr>
          <p:cNvSpPr>
            <a:spLocks noGrp="1"/>
          </p:cNvSpPr>
          <p:nvPr>
            <p:ph idx="1"/>
          </p:nvPr>
        </p:nvSpPr>
        <p:spPr/>
        <p:txBody>
          <a:bodyPr/>
          <a:lstStyle/>
          <a:p>
            <a:r>
              <a:rPr lang="en-US" altLang="zh-CN" dirty="0"/>
              <a:t>Finish the design 3D model in next weeks</a:t>
            </a:r>
          </a:p>
          <a:p>
            <a:endParaRPr lang="en-US" altLang="zh-CN" dirty="0"/>
          </a:p>
          <a:p>
            <a:r>
              <a:rPr lang="en-US" altLang="zh-CN" dirty="0"/>
              <a:t>Choose the proper parts to construct the prototypes at the beginning of February</a:t>
            </a:r>
          </a:p>
          <a:p>
            <a:endParaRPr lang="en-US" altLang="zh-CN" dirty="0"/>
          </a:p>
          <a:p>
            <a:r>
              <a:rPr lang="en-US" altLang="zh-CN" dirty="0"/>
              <a:t>Start building and testing prototypes by the mid-February</a:t>
            </a:r>
          </a:p>
          <a:p>
            <a:endParaRPr lang="en-US" altLang="zh-CN" dirty="0"/>
          </a:p>
          <a:p>
            <a:r>
              <a:rPr lang="en-US" altLang="zh-CN" dirty="0"/>
              <a:t>Assemble everything when ?</a:t>
            </a:r>
          </a:p>
          <a:p>
            <a:pPr marL="0" indent="0">
              <a:buNone/>
            </a:pPr>
            <a:endParaRPr lang="en-US" altLang="zh-CN" dirty="0"/>
          </a:p>
          <a:p>
            <a:endParaRPr lang="en-US" altLang="zh-CN" dirty="0"/>
          </a:p>
          <a:p>
            <a:pPr marL="0" indent="0">
              <a:buNone/>
            </a:pPr>
            <a:endParaRPr lang="en-US" altLang="zh-CN" dirty="0"/>
          </a:p>
        </p:txBody>
      </p:sp>
    </p:spTree>
    <p:extLst>
      <p:ext uri="{BB962C8B-B14F-4D97-AF65-F5344CB8AC3E}">
        <p14:creationId xmlns:p14="http://schemas.microsoft.com/office/powerpoint/2010/main" val="4190861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A33696-00E5-4D34-8D04-CD89EEC42F60}"/>
              </a:ext>
            </a:extLst>
          </p:cNvPr>
          <p:cNvSpPr>
            <a:spLocks noGrp="1"/>
          </p:cNvSpPr>
          <p:nvPr>
            <p:ph type="title"/>
          </p:nvPr>
        </p:nvSpPr>
        <p:spPr>
          <a:xfrm>
            <a:off x="838200" y="2766218"/>
            <a:ext cx="10515600" cy="1325563"/>
          </a:xfrm>
        </p:spPr>
        <p:txBody>
          <a:bodyPr/>
          <a:lstStyle/>
          <a:p>
            <a:r>
              <a:rPr lang="en-US" altLang="zh-CN" dirty="0"/>
              <a:t>Thanks for Listening</a:t>
            </a:r>
            <a:endParaRPr lang="zh-CN" altLang="en-US" dirty="0"/>
          </a:p>
        </p:txBody>
      </p:sp>
    </p:spTree>
    <p:extLst>
      <p:ext uri="{BB962C8B-B14F-4D97-AF65-F5344CB8AC3E}">
        <p14:creationId xmlns:p14="http://schemas.microsoft.com/office/powerpoint/2010/main" val="1621950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4B3191-97B8-4AC4-8FEA-00A966F6C414}"/>
              </a:ext>
            </a:extLst>
          </p:cNvPr>
          <p:cNvSpPr>
            <a:spLocks noGrp="1"/>
          </p:cNvSpPr>
          <p:nvPr>
            <p:ph type="title"/>
          </p:nvPr>
        </p:nvSpPr>
        <p:spPr/>
        <p:txBody>
          <a:bodyPr/>
          <a:lstStyle/>
          <a:p>
            <a:r>
              <a:rPr lang="en-US" altLang="zh-CN" dirty="0"/>
              <a:t>References</a:t>
            </a:r>
            <a:endParaRPr lang="zh-CN" altLang="en-US" dirty="0"/>
          </a:p>
        </p:txBody>
      </p:sp>
      <p:sp>
        <p:nvSpPr>
          <p:cNvPr id="3" name="内容占位符 2">
            <a:extLst>
              <a:ext uri="{FF2B5EF4-FFF2-40B4-BE49-F238E27FC236}">
                <a16:creationId xmlns:a16="http://schemas.microsoft.com/office/drawing/2014/main" id="{7745A133-E732-4597-A782-A5B597E33906}"/>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CN" dirty="0"/>
          </a:p>
        </p:txBody>
      </p:sp>
      <p:sp>
        <p:nvSpPr>
          <p:cNvPr id="4" name="矩形 3">
            <a:extLst>
              <a:ext uri="{FF2B5EF4-FFF2-40B4-BE49-F238E27FC236}">
                <a16:creationId xmlns:a16="http://schemas.microsoft.com/office/drawing/2014/main" id="{C95F7C52-2BC5-4FF1-BAFE-053D47A95CC7}"/>
              </a:ext>
            </a:extLst>
          </p:cNvPr>
          <p:cNvSpPr/>
          <p:nvPr/>
        </p:nvSpPr>
        <p:spPr>
          <a:xfrm>
            <a:off x="1377388" y="1690688"/>
            <a:ext cx="8970379" cy="3970318"/>
          </a:xfrm>
          <a:prstGeom prst="rect">
            <a:avLst/>
          </a:prstGeom>
        </p:spPr>
        <p:txBody>
          <a:bodyPr wrap="square">
            <a:spAutoFit/>
          </a:bodyPr>
          <a:lstStyle/>
          <a:p>
            <a:r>
              <a:rPr lang="en-US" altLang="zh-CN" dirty="0"/>
              <a:t>1.	Hershey to Launch the First Ever 3D Printed Chocolate Exhibit, Brian </a:t>
            </a:r>
            <a:r>
              <a:rPr lang="en-US" altLang="zh-CN" dirty="0" err="1"/>
              <a:t>Krassenstein</a:t>
            </a:r>
            <a:r>
              <a:rPr lang="en-US" altLang="zh-CN" dirty="0"/>
              <a:t>, Dec 17, 2014. https://3dprint.com/31758/hersheys-3d-printing-exhibit/</a:t>
            </a:r>
          </a:p>
          <a:p>
            <a:r>
              <a:rPr lang="en-US" altLang="zh-CN" dirty="0"/>
              <a:t>2.	J. I. Lipton, 3D PRINTING FOOD , FOAM AND FORCES : ADDITIVE MANUFACTURING OF EDIBLE CONSTRUCTS , CELLULAR STRUCTURES AND ACTUATORS A Dissertation Presented to the Faculty of the Graduate School of Cornell University in Partial Fulfillment of the Requirements for the Degree of Doctor of Philosophy by Jeffrey Ian Lipton August 2015 (2015).</a:t>
            </a:r>
          </a:p>
          <a:p>
            <a:r>
              <a:rPr lang="en-US" altLang="zh-CN" dirty="0"/>
              <a:t>3.	</a:t>
            </a:r>
            <a:r>
              <a:rPr lang="en-US" altLang="zh-CN" dirty="0" err="1"/>
              <a:t>Derossi</a:t>
            </a:r>
            <a:r>
              <a:rPr lang="en-US" altLang="zh-CN" dirty="0"/>
              <a:t>, A.; </a:t>
            </a:r>
            <a:r>
              <a:rPr lang="en-US" altLang="zh-CN" dirty="0" err="1"/>
              <a:t>Caporizzi</a:t>
            </a:r>
            <a:r>
              <a:rPr lang="en-US" altLang="zh-CN" dirty="0"/>
              <a:t>, R.; Ricci, I.; </a:t>
            </a:r>
            <a:r>
              <a:rPr lang="en-US" altLang="zh-CN" dirty="0" err="1"/>
              <a:t>Severini</a:t>
            </a:r>
            <a:r>
              <a:rPr lang="en-US" altLang="zh-CN" dirty="0"/>
              <a:t>, C. Critical Variables in 3D Food Printing; Elsevier Inc.: Amsterdam, The Netherlands, 2019; ISBN 9780128145647</a:t>
            </a:r>
          </a:p>
          <a:p>
            <a:r>
              <a:rPr lang="en-US" altLang="zh-CN" dirty="0"/>
              <a:t>4.	Tran, J.L. 3D-Printed Food. Minnesota J. Law Sci. Technol. 2016, 17, 855.</a:t>
            </a:r>
          </a:p>
          <a:p>
            <a:r>
              <a:rPr lang="en-US" altLang="zh-CN" dirty="0"/>
              <a:t>5.	About </a:t>
            </a:r>
            <a:r>
              <a:rPr lang="en-US" altLang="zh-CN" dirty="0" err="1"/>
              <a:t>Upprinting</a:t>
            </a:r>
            <a:r>
              <a:rPr lang="en-US" altLang="zh-CN" dirty="0"/>
              <a:t> Food. Available online: https://www.upprintingfood.com/about (accessed on13 April 2020).</a:t>
            </a:r>
          </a:p>
          <a:p>
            <a:r>
              <a:rPr lang="en-US" altLang="zh-CN" dirty="0"/>
              <a:t>6.	</a:t>
            </a:r>
            <a:r>
              <a:rPr lang="en-US" altLang="zh-CN" dirty="0" err="1"/>
              <a:t>Izdebska</a:t>
            </a:r>
            <a:r>
              <a:rPr lang="en-US" altLang="zh-CN" dirty="0"/>
              <a:t>, J.; </a:t>
            </a:r>
            <a:r>
              <a:rPr lang="en-US" altLang="zh-CN" dirty="0" err="1"/>
              <a:t>Zołek-Tryznowska</a:t>
            </a:r>
            <a:r>
              <a:rPr lang="en-US" altLang="zh-CN" dirty="0"/>
              <a:t>, Z. 3D food printing—Facts and future. </a:t>
            </a:r>
            <a:r>
              <a:rPr lang="en-US" altLang="zh-CN" dirty="0" err="1"/>
              <a:t>Agro</a:t>
            </a:r>
            <a:r>
              <a:rPr lang="en-US" altLang="zh-CN" dirty="0"/>
              <a:t> Food Ind. Hi Tech 2016, 27, 33–37.</a:t>
            </a:r>
          </a:p>
        </p:txBody>
      </p:sp>
    </p:spTree>
    <p:extLst>
      <p:ext uri="{BB962C8B-B14F-4D97-AF65-F5344CB8AC3E}">
        <p14:creationId xmlns:p14="http://schemas.microsoft.com/office/powerpoint/2010/main" val="400800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2FBBD4-8723-45C9-B06E-993E626EE883}"/>
              </a:ext>
            </a:extLst>
          </p:cNvPr>
          <p:cNvSpPr>
            <a:spLocks noGrp="1"/>
          </p:cNvSpPr>
          <p:nvPr>
            <p:ph type="title"/>
          </p:nvPr>
        </p:nvSpPr>
        <p:spPr/>
        <p:txBody>
          <a:bodyPr/>
          <a:lstStyle/>
          <a:p>
            <a:r>
              <a:rPr lang="en-US" altLang="zh-CN" dirty="0"/>
              <a:t>Research Goal</a:t>
            </a:r>
            <a:endParaRPr lang="zh-CN" altLang="en-US" dirty="0"/>
          </a:p>
        </p:txBody>
      </p:sp>
      <p:sp>
        <p:nvSpPr>
          <p:cNvPr id="3" name="内容占位符 2">
            <a:extLst>
              <a:ext uri="{FF2B5EF4-FFF2-40B4-BE49-F238E27FC236}">
                <a16:creationId xmlns:a16="http://schemas.microsoft.com/office/drawing/2014/main" id="{AA2C1450-924D-4B49-A1C2-381633BAA260}"/>
              </a:ext>
            </a:extLst>
          </p:cNvPr>
          <p:cNvSpPr>
            <a:spLocks noGrp="1"/>
          </p:cNvSpPr>
          <p:nvPr>
            <p:ph idx="1"/>
          </p:nvPr>
        </p:nvSpPr>
        <p:spPr>
          <a:xfrm>
            <a:off x="838200" y="3153216"/>
            <a:ext cx="10515600" cy="710185"/>
          </a:xfrm>
        </p:spPr>
        <p:txBody>
          <a:bodyPr>
            <a:normAutofit/>
          </a:bodyPr>
          <a:lstStyle/>
          <a:p>
            <a:r>
              <a:rPr lang="en-US" altLang="zh-CN" sz="4400" dirty="0"/>
              <a:t>We need chocolate!!! </a:t>
            </a:r>
            <a:endParaRPr lang="zh-CN" altLang="en-US" sz="4400" dirty="0"/>
          </a:p>
        </p:txBody>
      </p:sp>
      <p:pic>
        <p:nvPicPr>
          <p:cNvPr id="4" name="图片 3">
            <a:extLst>
              <a:ext uri="{FF2B5EF4-FFF2-40B4-BE49-F238E27FC236}">
                <a16:creationId xmlns:a16="http://schemas.microsoft.com/office/drawing/2014/main" id="{7DB405AF-05F6-4D0D-90AC-987A9C40253E}"/>
              </a:ext>
            </a:extLst>
          </p:cNvPr>
          <p:cNvPicPr>
            <a:picLocks noChangeAspect="1"/>
          </p:cNvPicPr>
          <p:nvPr/>
        </p:nvPicPr>
        <p:blipFill>
          <a:blip r:embed="rId2"/>
          <a:stretch>
            <a:fillRect/>
          </a:stretch>
        </p:blipFill>
        <p:spPr>
          <a:xfrm>
            <a:off x="6708541" y="2249831"/>
            <a:ext cx="4820073" cy="2699241"/>
          </a:xfrm>
          <a:prstGeom prst="rect">
            <a:avLst/>
          </a:prstGeom>
        </p:spPr>
      </p:pic>
    </p:spTree>
    <p:extLst>
      <p:ext uri="{BB962C8B-B14F-4D97-AF65-F5344CB8AC3E}">
        <p14:creationId xmlns:p14="http://schemas.microsoft.com/office/powerpoint/2010/main" val="86026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4AFA85A-FD36-43B5-888F-56CB0D248578}"/>
              </a:ext>
            </a:extLst>
          </p:cNvPr>
          <p:cNvSpPr>
            <a:spLocks noGrp="1"/>
          </p:cNvSpPr>
          <p:nvPr>
            <p:ph idx="1"/>
          </p:nvPr>
        </p:nvSpPr>
        <p:spPr>
          <a:xfrm>
            <a:off x="838200" y="2077321"/>
            <a:ext cx="10515600" cy="4351338"/>
          </a:xfrm>
        </p:spPr>
        <p:txBody>
          <a:bodyPr/>
          <a:lstStyle/>
          <a:p>
            <a:r>
              <a:rPr lang="en-US" altLang="zh-CN" dirty="0"/>
              <a:t>Lack of structural complexity</a:t>
            </a:r>
          </a:p>
          <a:p>
            <a:endParaRPr lang="en-US" altLang="zh-CN" dirty="0"/>
          </a:p>
          <a:p>
            <a:endParaRPr lang="en-US" altLang="zh-CN" dirty="0"/>
          </a:p>
          <a:p>
            <a:r>
              <a:rPr lang="en-US" altLang="zh-CN" dirty="0"/>
              <a:t>Require a long time of molding</a:t>
            </a:r>
          </a:p>
          <a:p>
            <a:endParaRPr lang="en-US" altLang="zh-CN" dirty="0"/>
          </a:p>
          <a:p>
            <a:r>
              <a:rPr lang="en-US" altLang="zh-CN" dirty="0"/>
              <a:t>Not convenient</a:t>
            </a:r>
            <a:endParaRPr lang="zh-CN" altLang="en-US" dirty="0"/>
          </a:p>
        </p:txBody>
      </p:sp>
      <p:sp>
        <p:nvSpPr>
          <p:cNvPr id="4" name="标题 1">
            <a:extLst>
              <a:ext uri="{FF2B5EF4-FFF2-40B4-BE49-F238E27FC236}">
                <a16:creationId xmlns:a16="http://schemas.microsoft.com/office/drawing/2014/main" id="{06372D05-F086-4502-966B-A89557143983}"/>
              </a:ext>
            </a:extLst>
          </p:cNvPr>
          <p:cNvSpPr>
            <a:spLocks noGrp="1"/>
          </p:cNvSpPr>
          <p:nvPr>
            <p:ph type="title"/>
          </p:nvPr>
        </p:nvSpPr>
        <p:spPr>
          <a:xfrm>
            <a:off x="838200" y="365125"/>
            <a:ext cx="10515600" cy="1325563"/>
          </a:xfrm>
        </p:spPr>
        <p:txBody>
          <a:bodyPr/>
          <a:lstStyle/>
          <a:p>
            <a:r>
              <a:rPr lang="en-US" altLang="zh-CN" dirty="0"/>
              <a:t>Problems with current chocolate:</a:t>
            </a:r>
          </a:p>
        </p:txBody>
      </p:sp>
      <p:pic>
        <p:nvPicPr>
          <p:cNvPr id="5" name="图片 4">
            <a:extLst>
              <a:ext uri="{FF2B5EF4-FFF2-40B4-BE49-F238E27FC236}">
                <a16:creationId xmlns:a16="http://schemas.microsoft.com/office/drawing/2014/main" id="{BC414542-43E2-476B-827A-93FD4ECA2326}"/>
              </a:ext>
            </a:extLst>
          </p:cNvPr>
          <p:cNvPicPr>
            <a:picLocks noChangeAspect="1"/>
          </p:cNvPicPr>
          <p:nvPr/>
        </p:nvPicPr>
        <p:blipFill>
          <a:blip r:embed="rId2"/>
          <a:stretch>
            <a:fillRect/>
          </a:stretch>
        </p:blipFill>
        <p:spPr>
          <a:xfrm>
            <a:off x="7410450" y="2157560"/>
            <a:ext cx="3943350" cy="2208276"/>
          </a:xfrm>
          <a:prstGeom prst="rect">
            <a:avLst/>
          </a:prstGeom>
        </p:spPr>
      </p:pic>
    </p:spTree>
    <p:extLst>
      <p:ext uri="{BB962C8B-B14F-4D97-AF65-F5344CB8AC3E}">
        <p14:creationId xmlns:p14="http://schemas.microsoft.com/office/powerpoint/2010/main" val="1983497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4628C2-38C1-49A5-858E-E788AFB55450}"/>
              </a:ext>
            </a:extLst>
          </p:cNvPr>
          <p:cNvSpPr>
            <a:spLocks noGrp="1"/>
          </p:cNvSpPr>
          <p:nvPr>
            <p:ph type="title"/>
          </p:nvPr>
        </p:nvSpPr>
        <p:spPr/>
        <p:txBody>
          <a:bodyPr/>
          <a:lstStyle/>
          <a:p>
            <a:r>
              <a:rPr lang="en-US" altLang="zh-CN" dirty="0"/>
              <a:t>Advantages of Food 3D printing:</a:t>
            </a:r>
            <a:br>
              <a:rPr lang="en-US" altLang="zh-CN" dirty="0"/>
            </a:br>
            <a:endParaRPr lang="zh-CN" altLang="en-US" dirty="0"/>
          </a:p>
        </p:txBody>
      </p:sp>
      <p:sp>
        <p:nvSpPr>
          <p:cNvPr id="3" name="内容占位符 2">
            <a:extLst>
              <a:ext uri="{FF2B5EF4-FFF2-40B4-BE49-F238E27FC236}">
                <a16:creationId xmlns:a16="http://schemas.microsoft.com/office/drawing/2014/main" id="{16D403A8-2EC5-457D-989B-59CF83BD2B27}"/>
              </a:ext>
            </a:extLst>
          </p:cNvPr>
          <p:cNvSpPr>
            <a:spLocks noGrp="1"/>
          </p:cNvSpPr>
          <p:nvPr>
            <p:ph idx="1"/>
          </p:nvPr>
        </p:nvSpPr>
        <p:spPr>
          <a:xfrm>
            <a:off x="838200" y="1478385"/>
            <a:ext cx="10515600" cy="4351338"/>
          </a:xfrm>
        </p:spPr>
        <p:txBody>
          <a:bodyPr/>
          <a:lstStyle/>
          <a:p>
            <a:r>
              <a:rPr lang="en-US" altLang="zh-CN" dirty="0"/>
              <a:t>High degree of freedom</a:t>
            </a:r>
          </a:p>
          <a:p>
            <a:endParaRPr lang="en-US" altLang="zh-CN" dirty="0"/>
          </a:p>
          <a:p>
            <a:endParaRPr lang="en-US" altLang="zh-CN" dirty="0"/>
          </a:p>
          <a:p>
            <a:r>
              <a:rPr lang="en-US" altLang="zh-CN" dirty="0"/>
              <a:t>Personalized food designs.</a:t>
            </a:r>
          </a:p>
          <a:p>
            <a:endParaRPr lang="en-US" altLang="zh-CN" dirty="0"/>
          </a:p>
          <a:p>
            <a:endParaRPr lang="zh-CN" altLang="en-US" dirty="0"/>
          </a:p>
        </p:txBody>
      </p:sp>
      <p:pic>
        <p:nvPicPr>
          <p:cNvPr id="4" name="图片 3">
            <a:extLst>
              <a:ext uri="{FF2B5EF4-FFF2-40B4-BE49-F238E27FC236}">
                <a16:creationId xmlns:a16="http://schemas.microsoft.com/office/drawing/2014/main" id="{516CE31F-5D83-4E76-BDAC-787A73D5D8D2}"/>
              </a:ext>
            </a:extLst>
          </p:cNvPr>
          <p:cNvPicPr>
            <a:picLocks noChangeAspect="1"/>
          </p:cNvPicPr>
          <p:nvPr/>
        </p:nvPicPr>
        <p:blipFill>
          <a:blip r:embed="rId3"/>
          <a:stretch>
            <a:fillRect/>
          </a:stretch>
        </p:blipFill>
        <p:spPr>
          <a:xfrm>
            <a:off x="1399422" y="3911192"/>
            <a:ext cx="3487615" cy="2384913"/>
          </a:xfrm>
          <a:prstGeom prst="rect">
            <a:avLst/>
          </a:prstGeom>
        </p:spPr>
      </p:pic>
      <p:pic>
        <p:nvPicPr>
          <p:cNvPr id="5" name="图片 4">
            <a:extLst>
              <a:ext uri="{FF2B5EF4-FFF2-40B4-BE49-F238E27FC236}">
                <a16:creationId xmlns:a16="http://schemas.microsoft.com/office/drawing/2014/main" id="{8CB56058-521A-4573-9C1B-C6BAB9326936}"/>
              </a:ext>
            </a:extLst>
          </p:cNvPr>
          <p:cNvPicPr>
            <a:picLocks noChangeAspect="1"/>
          </p:cNvPicPr>
          <p:nvPr/>
        </p:nvPicPr>
        <p:blipFill>
          <a:blip r:embed="rId4"/>
          <a:stretch>
            <a:fillRect/>
          </a:stretch>
        </p:blipFill>
        <p:spPr>
          <a:xfrm>
            <a:off x="7079848" y="1770660"/>
            <a:ext cx="3967163" cy="3949531"/>
          </a:xfrm>
          <a:prstGeom prst="rect">
            <a:avLst/>
          </a:prstGeom>
        </p:spPr>
      </p:pic>
    </p:spTree>
    <p:extLst>
      <p:ext uri="{BB962C8B-B14F-4D97-AF65-F5344CB8AC3E}">
        <p14:creationId xmlns:p14="http://schemas.microsoft.com/office/powerpoint/2010/main" val="347467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0B7603-C1A1-47F5-8234-D548EB89A434}"/>
              </a:ext>
            </a:extLst>
          </p:cNvPr>
          <p:cNvSpPr>
            <a:spLocks noGrp="1"/>
          </p:cNvSpPr>
          <p:nvPr>
            <p:ph type="title"/>
          </p:nvPr>
        </p:nvSpPr>
        <p:spPr/>
        <p:txBody>
          <a:bodyPr/>
          <a:lstStyle/>
          <a:p>
            <a:r>
              <a:rPr lang="en-US" altLang="zh-CN" dirty="0"/>
              <a:t>Problems with Current Chocolate 3D Printer</a:t>
            </a:r>
            <a:endParaRPr lang="zh-CN" altLang="en-US" dirty="0"/>
          </a:p>
        </p:txBody>
      </p:sp>
      <p:sp>
        <p:nvSpPr>
          <p:cNvPr id="3" name="内容占位符 2">
            <a:extLst>
              <a:ext uri="{FF2B5EF4-FFF2-40B4-BE49-F238E27FC236}">
                <a16:creationId xmlns:a16="http://schemas.microsoft.com/office/drawing/2014/main" id="{910DC757-D822-4BB7-8F80-D89CF6059CD5}"/>
              </a:ext>
            </a:extLst>
          </p:cNvPr>
          <p:cNvSpPr>
            <a:spLocks noGrp="1"/>
          </p:cNvSpPr>
          <p:nvPr>
            <p:ph idx="1"/>
          </p:nvPr>
        </p:nvSpPr>
        <p:spPr/>
        <p:txBody>
          <a:bodyPr/>
          <a:lstStyle/>
          <a:p>
            <a:r>
              <a:rPr lang="en-US" altLang="zh-CN" dirty="0"/>
              <a:t>Expensive</a:t>
            </a:r>
          </a:p>
          <a:p>
            <a:endParaRPr lang="en-US" altLang="zh-CN" dirty="0"/>
          </a:p>
          <a:p>
            <a:r>
              <a:rPr lang="en-US" altLang="zh-CN" dirty="0"/>
              <a:t>Limited functions</a:t>
            </a:r>
          </a:p>
          <a:p>
            <a:endParaRPr lang="en-US" altLang="zh-CN" dirty="0"/>
          </a:p>
          <a:p>
            <a:r>
              <a:rPr lang="en-US" altLang="zh-CN" dirty="0"/>
              <a:t>Cannot perform tempering</a:t>
            </a:r>
            <a:endParaRPr lang="zh-CN" altLang="en-US" dirty="0"/>
          </a:p>
        </p:txBody>
      </p:sp>
      <p:pic>
        <p:nvPicPr>
          <p:cNvPr id="4" name="图片 3">
            <a:extLst>
              <a:ext uri="{FF2B5EF4-FFF2-40B4-BE49-F238E27FC236}">
                <a16:creationId xmlns:a16="http://schemas.microsoft.com/office/drawing/2014/main" id="{80ECE1D2-8C9C-43E7-906E-9325EF90B9D5}"/>
              </a:ext>
            </a:extLst>
          </p:cNvPr>
          <p:cNvPicPr>
            <a:picLocks noChangeAspect="1"/>
          </p:cNvPicPr>
          <p:nvPr/>
        </p:nvPicPr>
        <p:blipFill>
          <a:blip r:embed="rId3"/>
          <a:stretch>
            <a:fillRect/>
          </a:stretch>
        </p:blipFill>
        <p:spPr>
          <a:xfrm>
            <a:off x="6356323" y="1452987"/>
            <a:ext cx="3666710" cy="3739663"/>
          </a:xfrm>
          <a:prstGeom prst="rect">
            <a:avLst/>
          </a:prstGeom>
        </p:spPr>
      </p:pic>
      <p:sp>
        <p:nvSpPr>
          <p:cNvPr id="5" name="内容占位符 2">
            <a:extLst>
              <a:ext uri="{FF2B5EF4-FFF2-40B4-BE49-F238E27FC236}">
                <a16:creationId xmlns:a16="http://schemas.microsoft.com/office/drawing/2014/main" id="{BD5F5D2B-5F5C-4A79-81D9-B4AC018065FC}"/>
              </a:ext>
            </a:extLst>
          </p:cNvPr>
          <p:cNvSpPr txBox="1">
            <a:spLocks/>
          </p:cNvSpPr>
          <p:nvPr/>
        </p:nvSpPr>
        <p:spPr>
          <a:xfrm>
            <a:off x="6356323" y="5437521"/>
            <a:ext cx="2836985" cy="726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$2499</a:t>
            </a:r>
            <a:endParaRPr lang="zh-CN" altLang="en-US" dirty="0"/>
          </a:p>
        </p:txBody>
      </p:sp>
    </p:spTree>
    <p:extLst>
      <p:ext uri="{BB962C8B-B14F-4D97-AF65-F5344CB8AC3E}">
        <p14:creationId xmlns:p14="http://schemas.microsoft.com/office/powerpoint/2010/main" val="1276388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1CCBD0-DE94-4438-9DDB-A46F22EDC5DD}"/>
              </a:ext>
            </a:extLst>
          </p:cNvPr>
          <p:cNvSpPr>
            <a:spLocks noGrp="1"/>
          </p:cNvSpPr>
          <p:nvPr>
            <p:ph type="title"/>
          </p:nvPr>
        </p:nvSpPr>
        <p:spPr/>
        <p:txBody>
          <a:bodyPr/>
          <a:lstStyle/>
          <a:p>
            <a:r>
              <a:rPr lang="en-US" altLang="zh-CN" dirty="0"/>
              <a:t>Research Potential</a:t>
            </a:r>
            <a:endParaRPr lang="zh-CN" altLang="en-US" dirty="0"/>
          </a:p>
        </p:txBody>
      </p:sp>
      <p:sp>
        <p:nvSpPr>
          <p:cNvPr id="3" name="内容占位符 2">
            <a:extLst>
              <a:ext uri="{FF2B5EF4-FFF2-40B4-BE49-F238E27FC236}">
                <a16:creationId xmlns:a16="http://schemas.microsoft.com/office/drawing/2014/main" id="{95D76024-014D-484D-A881-94A63BD19E4C}"/>
              </a:ext>
            </a:extLst>
          </p:cNvPr>
          <p:cNvSpPr>
            <a:spLocks noGrp="1"/>
          </p:cNvSpPr>
          <p:nvPr>
            <p:ph idx="1"/>
          </p:nvPr>
        </p:nvSpPr>
        <p:spPr/>
        <p:txBody>
          <a:bodyPr/>
          <a:lstStyle/>
          <a:p>
            <a:r>
              <a:rPr lang="en-US" altLang="zh-CN" dirty="0"/>
              <a:t>Provide a useful tool for pastry chef</a:t>
            </a:r>
          </a:p>
          <a:p>
            <a:pPr marL="0" indent="0">
              <a:buNone/>
            </a:pPr>
            <a:endParaRPr lang="en-US" altLang="zh-CN" dirty="0"/>
          </a:p>
          <a:p>
            <a:r>
              <a:rPr lang="en-US" altLang="zh-CN" dirty="0"/>
              <a:t>Improve the efficiency of producing chocolate</a:t>
            </a:r>
          </a:p>
          <a:p>
            <a:endParaRPr lang="en-US" altLang="zh-CN" dirty="0"/>
          </a:p>
          <a:p>
            <a:r>
              <a:rPr lang="en-US" altLang="zh-CN" dirty="0"/>
              <a:t>Require less skill to master</a:t>
            </a:r>
          </a:p>
          <a:p>
            <a:endParaRPr lang="en-US" altLang="zh-CN" dirty="0"/>
          </a:p>
          <a:p>
            <a:r>
              <a:rPr lang="en-US" altLang="zh-CN" dirty="0"/>
              <a:t>Personalized design for everyone</a:t>
            </a:r>
            <a:endParaRPr lang="zh-CN" altLang="en-US" dirty="0"/>
          </a:p>
        </p:txBody>
      </p:sp>
      <p:pic>
        <p:nvPicPr>
          <p:cNvPr id="4" name="图片 3">
            <a:extLst>
              <a:ext uri="{FF2B5EF4-FFF2-40B4-BE49-F238E27FC236}">
                <a16:creationId xmlns:a16="http://schemas.microsoft.com/office/drawing/2014/main" id="{D43A4E73-2431-4938-8CED-20C02AA1903E}"/>
              </a:ext>
            </a:extLst>
          </p:cNvPr>
          <p:cNvPicPr>
            <a:picLocks noChangeAspect="1"/>
          </p:cNvPicPr>
          <p:nvPr/>
        </p:nvPicPr>
        <p:blipFill rotWithShape="1">
          <a:blip r:embed="rId3"/>
          <a:srcRect t="-7958" b="7958"/>
          <a:stretch/>
        </p:blipFill>
        <p:spPr>
          <a:xfrm>
            <a:off x="8293344" y="1846978"/>
            <a:ext cx="3300778" cy="3512755"/>
          </a:xfrm>
          <a:prstGeom prst="rect">
            <a:avLst/>
          </a:prstGeom>
        </p:spPr>
      </p:pic>
    </p:spTree>
    <p:extLst>
      <p:ext uri="{BB962C8B-B14F-4D97-AF65-F5344CB8AC3E}">
        <p14:creationId xmlns:p14="http://schemas.microsoft.com/office/powerpoint/2010/main" val="1417230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C6CEF0-2A00-4F0A-BD38-B38D85F6B804}"/>
              </a:ext>
            </a:extLst>
          </p:cNvPr>
          <p:cNvSpPr>
            <a:spLocks noGrp="1"/>
          </p:cNvSpPr>
          <p:nvPr>
            <p:ph type="title"/>
          </p:nvPr>
        </p:nvSpPr>
        <p:spPr/>
        <p:txBody>
          <a:bodyPr/>
          <a:lstStyle/>
          <a:p>
            <a:r>
              <a:rPr lang="en-US" altLang="zh-CN" dirty="0"/>
              <a:t>Research Objectives</a:t>
            </a:r>
            <a:endParaRPr lang="zh-CN" altLang="en-US" dirty="0"/>
          </a:p>
        </p:txBody>
      </p:sp>
      <p:sp>
        <p:nvSpPr>
          <p:cNvPr id="3" name="内容占位符 2">
            <a:extLst>
              <a:ext uri="{FF2B5EF4-FFF2-40B4-BE49-F238E27FC236}">
                <a16:creationId xmlns:a16="http://schemas.microsoft.com/office/drawing/2014/main" id="{C30A3148-8031-4781-A2CC-175215B35B5F}"/>
              </a:ext>
            </a:extLst>
          </p:cNvPr>
          <p:cNvSpPr>
            <a:spLocks noGrp="1"/>
          </p:cNvSpPr>
          <p:nvPr>
            <p:ph idx="1"/>
          </p:nvPr>
        </p:nvSpPr>
        <p:spPr>
          <a:xfrm>
            <a:off x="838200" y="2080148"/>
            <a:ext cx="10515600" cy="3066283"/>
          </a:xfrm>
        </p:spPr>
        <p:txBody>
          <a:bodyPr>
            <a:normAutofit/>
          </a:bodyPr>
          <a:lstStyle/>
          <a:p>
            <a:r>
              <a:rPr lang="en-US" altLang="zh-CN" sz="3200" dirty="0"/>
              <a:t>Design a Chocolate 3D printer that print out </a:t>
            </a:r>
            <a:r>
              <a:rPr lang="en-US" altLang="zh-CN" sz="3200" b="1" dirty="0"/>
              <a:t>complex structures </a:t>
            </a:r>
            <a:r>
              <a:rPr lang="en-US" altLang="zh-CN" sz="3200" dirty="0"/>
              <a:t>of chocolate with </a:t>
            </a:r>
            <a:r>
              <a:rPr lang="en-US" altLang="zh-CN" sz="3200" b="1" dirty="0"/>
              <a:t>tempering process </a:t>
            </a:r>
            <a:r>
              <a:rPr lang="en-US" altLang="zh-CN" sz="3200" dirty="0"/>
              <a:t>from chocolate </a:t>
            </a:r>
            <a:r>
              <a:rPr lang="en-US" altLang="zh-CN" sz="3200" b="1" dirty="0"/>
              <a:t>chips</a:t>
            </a:r>
            <a:endParaRPr lang="zh-CN" altLang="en-US" sz="3200" b="1" dirty="0"/>
          </a:p>
        </p:txBody>
      </p:sp>
    </p:spTree>
    <p:extLst>
      <p:ext uri="{BB962C8B-B14F-4D97-AF65-F5344CB8AC3E}">
        <p14:creationId xmlns:p14="http://schemas.microsoft.com/office/powerpoint/2010/main" val="3272982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EF88C4-CA0D-4F31-82FD-9ECF169942B2}"/>
              </a:ext>
            </a:extLst>
          </p:cNvPr>
          <p:cNvSpPr>
            <a:spLocks noGrp="1"/>
          </p:cNvSpPr>
          <p:nvPr>
            <p:ph type="title"/>
          </p:nvPr>
        </p:nvSpPr>
        <p:spPr/>
        <p:txBody>
          <a:bodyPr/>
          <a:lstStyle/>
          <a:p>
            <a:r>
              <a:rPr lang="en-US" altLang="zh-CN" dirty="0"/>
              <a:t>Qualitative performance objectives</a:t>
            </a:r>
            <a:endParaRPr lang="zh-CN" altLang="en-US" dirty="0"/>
          </a:p>
        </p:txBody>
      </p:sp>
      <p:sp>
        <p:nvSpPr>
          <p:cNvPr id="3" name="内容占位符 2">
            <a:extLst>
              <a:ext uri="{FF2B5EF4-FFF2-40B4-BE49-F238E27FC236}">
                <a16:creationId xmlns:a16="http://schemas.microsoft.com/office/drawing/2014/main" id="{1ACC7E4B-BD69-4F57-9F51-1DD370B24B9C}"/>
              </a:ext>
            </a:extLst>
          </p:cNvPr>
          <p:cNvSpPr>
            <a:spLocks noGrp="1"/>
          </p:cNvSpPr>
          <p:nvPr>
            <p:ph idx="1"/>
          </p:nvPr>
        </p:nvSpPr>
        <p:spPr/>
        <p:txBody>
          <a:bodyPr>
            <a:normAutofit lnSpcReduction="10000"/>
          </a:bodyPr>
          <a:lstStyle/>
          <a:p>
            <a:r>
              <a:rPr lang="en-US" altLang="zh-CN" dirty="0"/>
              <a:t>The printer is cheap</a:t>
            </a:r>
            <a:endParaRPr lang="zh-CN" altLang="zh-CN" dirty="0"/>
          </a:p>
          <a:p>
            <a:endParaRPr lang="en-US" altLang="zh-CN" dirty="0"/>
          </a:p>
          <a:p>
            <a:r>
              <a:rPr lang="en-US" altLang="zh-CN" dirty="0"/>
              <a:t>The printer is convenient to use</a:t>
            </a:r>
          </a:p>
          <a:p>
            <a:endParaRPr lang="en-US" altLang="zh-CN" dirty="0"/>
          </a:p>
          <a:p>
            <a:r>
              <a:rPr lang="en-US" altLang="zh-CN" dirty="0"/>
              <a:t>The chocolate product is delicious</a:t>
            </a:r>
          </a:p>
          <a:p>
            <a:endParaRPr lang="en-US" altLang="zh-CN" dirty="0"/>
          </a:p>
          <a:p>
            <a:r>
              <a:rPr lang="en-US" altLang="zh-CN" dirty="0"/>
              <a:t>The chocolate is safe to eat</a:t>
            </a:r>
            <a:endParaRPr lang="zh-CN" altLang="zh-CN" dirty="0"/>
          </a:p>
          <a:p>
            <a:endParaRPr lang="en-US" altLang="zh-CN" dirty="0"/>
          </a:p>
          <a:p>
            <a:r>
              <a:rPr lang="en-US" altLang="zh-CN" dirty="0"/>
              <a:t>The chocolate printer can attract consumers</a:t>
            </a:r>
            <a:endParaRPr lang="zh-CN" altLang="zh-CN" dirty="0"/>
          </a:p>
          <a:p>
            <a:endParaRPr lang="zh-CN" altLang="zh-CN" dirty="0"/>
          </a:p>
          <a:p>
            <a:endParaRPr lang="zh-CN" altLang="en-US" dirty="0"/>
          </a:p>
        </p:txBody>
      </p:sp>
    </p:spTree>
    <p:extLst>
      <p:ext uri="{BB962C8B-B14F-4D97-AF65-F5344CB8AC3E}">
        <p14:creationId xmlns:p14="http://schemas.microsoft.com/office/powerpoint/2010/main" val="149441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B68D65-87B7-492D-92BD-4CAFE07D9FBB}"/>
              </a:ext>
            </a:extLst>
          </p:cNvPr>
          <p:cNvSpPr>
            <a:spLocks noGrp="1"/>
          </p:cNvSpPr>
          <p:nvPr>
            <p:ph type="title"/>
          </p:nvPr>
        </p:nvSpPr>
        <p:spPr/>
        <p:txBody>
          <a:bodyPr/>
          <a:lstStyle/>
          <a:p>
            <a:r>
              <a:rPr lang="en-US" altLang="zh-CN" dirty="0"/>
              <a:t>Quantitative performance objectives</a:t>
            </a:r>
            <a:endParaRPr lang="zh-CN" altLang="en-US" dirty="0"/>
          </a:p>
        </p:txBody>
      </p:sp>
      <p:sp>
        <p:nvSpPr>
          <p:cNvPr id="3" name="内容占位符 2">
            <a:extLst>
              <a:ext uri="{FF2B5EF4-FFF2-40B4-BE49-F238E27FC236}">
                <a16:creationId xmlns:a16="http://schemas.microsoft.com/office/drawing/2014/main" id="{B62E1BF3-9843-4609-B3F8-D5A6539FBDFD}"/>
              </a:ext>
            </a:extLst>
          </p:cNvPr>
          <p:cNvSpPr>
            <a:spLocks noGrp="1"/>
          </p:cNvSpPr>
          <p:nvPr>
            <p:ph idx="1"/>
          </p:nvPr>
        </p:nvSpPr>
        <p:spPr/>
        <p:txBody>
          <a:bodyPr>
            <a:normAutofit fontScale="92500" lnSpcReduction="20000"/>
          </a:bodyPr>
          <a:lstStyle/>
          <a:p>
            <a:r>
              <a:rPr lang="en-US" altLang="zh-CN" dirty="0"/>
              <a:t>The difference between the final product and the designed 3D model is about 2mm.</a:t>
            </a:r>
          </a:p>
          <a:p>
            <a:endParaRPr lang="en-US" altLang="zh-CN" dirty="0"/>
          </a:p>
          <a:p>
            <a:r>
              <a:rPr lang="en-US" altLang="zh-CN" dirty="0"/>
              <a:t>The 3D printer can continuously print for over 5 hours</a:t>
            </a:r>
          </a:p>
          <a:p>
            <a:endParaRPr lang="en-US" altLang="zh-CN" dirty="0"/>
          </a:p>
          <a:p>
            <a:r>
              <a:rPr lang="en-US" altLang="zh-CN" dirty="0"/>
              <a:t>The 3D printer can print out an object with a volume at least 100 cm³</a:t>
            </a:r>
          </a:p>
          <a:p>
            <a:endParaRPr lang="en-US" altLang="zh-CN" dirty="0"/>
          </a:p>
          <a:p>
            <a:r>
              <a:rPr lang="en-US" altLang="zh-CN" dirty="0"/>
              <a:t>The temperature should stay around 2 </a:t>
            </a:r>
            <a:r>
              <a:rPr lang="zh-CN" altLang="zh-CN" dirty="0"/>
              <a:t>℃</a:t>
            </a:r>
            <a:r>
              <a:rPr lang="en-US" altLang="zh-CN" dirty="0"/>
              <a:t> to the target temperature during 90% of the printing process.</a:t>
            </a:r>
            <a:endParaRPr lang="zh-CN" altLang="zh-CN" dirty="0"/>
          </a:p>
          <a:p>
            <a:endParaRPr lang="en-US" altLang="zh-CN" dirty="0"/>
          </a:p>
          <a:p>
            <a:r>
              <a:rPr lang="en-US" altLang="zh-CN" dirty="0"/>
              <a:t>The 3D printer can print with less than 2% waste of material</a:t>
            </a:r>
            <a:endParaRPr lang="zh-CN" altLang="en-US" dirty="0"/>
          </a:p>
        </p:txBody>
      </p:sp>
    </p:spTree>
    <p:extLst>
      <p:ext uri="{BB962C8B-B14F-4D97-AF65-F5344CB8AC3E}">
        <p14:creationId xmlns:p14="http://schemas.microsoft.com/office/powerpoint/2010/main" val="87108646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2075</TotalTime>
  <Words>654</Words>
  <Application>Microsoft Office PowerPoint</Application>
  <PresentationFormat>宽屏</PresentationFormat>
  <Paragraphs>123</Paragraphs>
  <Slides>19</Slides>
  <Notes>10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19</vt:i4>
      </vt:variant>
    </vt:vector>
  </HeadingPairs>
  <TitlesOfParts>
    <vt:vector size="23" baseType="lpstr">
      <vt:lpstr>等线</vt:lpstr>
      <vt:lpstr>等线 Light</vt:lpstr>
      <vt:lpstr>Arial</vt:lpstr>
      <vt:lpstr>Office 主题​​</vt:lpstr>
      <vt:lpstr>Designing the Extrusion System of Chocolate 3D printer</vt:lpstr>
      <vt:lpstr>Research Goal</vt:lpstr>
      <vt:lpstr>Problems with current chocolate:</vt:lpstr>
      <vt:lpstr>Advantages of Food 3D printing: </vt:lpstr>
      <vt:lpstr>Problems with Current Chocolate 3D Printer</vt:lpstr>
      <vt:lpstr>Research Potential</vt:lpstr>
      <vt:lpstr>Research Objectives</vt:lpstr>
      <vt:lpstr>Qualitative performance objectives</vt:lpstr>
      <vt:lpstr>Quantitative performance objectives</vt:lpstr>
      <vt:lpstr>Research Approach</vt:lpstr>
      <vt:lpstr>Research Approach</vt:lpstr>
      <vt:lpstr>Research Approach</vt:lpstr>
      <vt:lpstr>Tempering process</vt:lpstr>
      <vt:lpstr>Design</vt:lpstr>
      <vt:lpstr>Design</vt:lpstr>
      <vt:lpstr>Design</vt:lpstr>
      <vt:lpstr>Future Plan</vt:lpstr>
      <vt:lpstr>Thanks for Listening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the Extrusion System of Chocolate 3D printer</dc:title>
  <dc:creator>Albert</dc:creator>
  <cp:lastModifiedBy> </cp:lastModifiedBy>
  <cp:revision>30</cp:revision>
  <dcterms:created xsi:type="dcterms:W3CDTF">2021-01-11T10:08:21Z</dcterms:created>
  <dcterms:modified xsi:type="dcterms:W3CDTF">2021-03-07T05:26:06Z</dcterms:modified>
</cp:coreProperties>
</file>