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92" r:id="rId2"/>
    <p:sldId id="293" r:id="rId3"/>
    <p:sldId id="313" r:id="rId4"/>
    <p:sldId id="311" r:id="rId5"/>
    <p:sldId id="265" r:id="rId6"/>
    <p:sldId id="305" r:id="rId7"/>
    <p:sldId id="263" r:id="rId8"/>
    <p:sldId id="266" r:id="rId9"/>
    <p:sldId id="308" r:id="rId10"/>
    <p:sldId id="264" r:id="rId11"/>
    <p:sldId id="312" r:id="rId12"/>
    <p:sldId id="297" r:id="rId13"/>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BB95"/>
    <a:srgbClr val="66FFFF"/>
    <a:srgbClr val="92CADB"/>
    <a:srgbClr val="0D6D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9" autoAdjust="0"/>
    <p:restoredTop sz="94660"/>
  </p:normalViewPr>
  <p:slideViewPr>
    <p:cSldViewPr snapToGrid="0">
      <p:cViewPr>
        <p:scale>
          <a:sx n="80" d="100"/>
          <a:sy n="80" d="100"/>
        </p:scale>
        <p:origin x="379" y="106"/>
      </p:cViewPr>
      <p:guideLst/>
    </p:cSldViewPr>
  </p:slideViewPr>
  <p:notesTextViewPr>
    <p:cViewPr>
      <p:scale>
        <a:sx n="1" d="1"/>
        <a:sy n="1" d="1"/>
      </p:scale>
      <p:origin x="0" y="0"/>
    </p:cViewPr>
  </p:notesTextViewPr>
  <p:sorterViewPr>
    <p:cViewPr>
      <p:scale>
        <a:sx n="100" d="100"/>
        <a:sy n="100" d="100"/>
      </p:scale>
      <p:origin x="0" y="-33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3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67163" y="0"/>
            <a:ext cx="3035300" cy="465138"/>
          </a:xfrm>
          <a:prstGeom prst="rect">
            <a:avLst/>
          </a:prstGeom>
        </p:spPr>
        <p:txBody>
          <a:bodyPr vert="horz" lIns="91440" tIns="45720" rIns="91440" bIns="45720" rtlCol="0"/>
          <a:lstStyle>
            <a:lvl1pPr algn="r">
              <a:defRPr sz="1200"/>
            </a:lvl1pPr>
          </a:lstStyle>
          <a:p>
            <a:fld id="{6A8A9DF3-9B23-4986-B5E2-15287A4E4056}" type="datetimeFigureOut">
              <a:rPr lang="en-US" smtClean="0"/>
              <a:t>3/9/2022</a:t>
            </a:fld>
            <a:endParaRPr lang="en-US" dirty="0"/>
          </a:p>
        </p:txBody>
      </p:sp>
      <p:sp>
        <p:nvSpPr>
          <p:cNvPr id="4" name="Slide Image Placeholder 3"/>
          <p:cNvSpPr>
            <a:spLocks noGrp="1" noRot="1" noChangeAspect="1"/>
          </p:cNvSpPr>
          <p:nvPr>
            <p:ph type="sldImg" idx="2"/>
          </p:nvPr>
        </p:nvSpPr>
        <p:spPr>
          <a:xfrm>
            <a:off x="714375" y="1162050"/>
            <a:ext cx="5575300" cy="31353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0088" y="4470400"/>
            <a:ext cx="5603875" cy="36591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4913"/>
            <a:ext cx="3035300" cy="4651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163" y="8824913"/>
            <a:ext cx="3035300" cy="465137"/>
          </a:xfrm>
          <a:prstGeom prst="rect">
            <a:avLst/>
          </a:prstGeom>
        </p:spPr>
        <p:txBody>
          <a:bodyPr vert="horz" lIns="91440" tIns="45720" rIns="91440" bIns="45720" rtlCol="0" anchor="b"/>
          <a:lstStyle>
            <a:lvl1pPr algn="r">
              <a:defRPr sz="1200"/>
            </a:lvl1pPr>
          </a:lstStyle>
          <a:p>
            <a:fld id="{F876FE3F-F111-4AB5-B85B-5357CABF3F19}" type="slidenum">
              <a:rPr lang="en-US" smtClean="0"/>
              <a:t>‹#›</a:t>
            </a:fld>
            <a:endParaRPr lang="en-US" dirty="0"/>
          </a:p>
        </p:txBody>
      </p:sp>
    </p:spTree>
    <p:extLst>
      <p:ext uri="{BB962C8B-B14F-4D97-AF65-F5344CB8AC3E}">
        <p14:creationId xmlns:p14="http://schemas.microsoft.com/office/powerpoint/2010/main" val="3009138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726BD-089F-4045-B4AC-825CBC4B7A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7756A1-6E93-42B3-B5D6-F27354F63E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D6CC7D-A846-476B-BA4B-D11F49A90AF1}"/>
              </a:ext>
            </a:extLst>
          </p:cNvPr>
          <p:cNvSpPr>
            <a:spLocks noGrp="1"/>
          </p:cNvSpPr>
          <p:nvPr>
            <p:ph type="dt" sz="half" idx="10"/>
          </p:nvPr>
        </p:nvSpPr>
        <p:spPr/>
        <p:txBody>
          <a:bodyPr/>
          <a:lstStyle/>
          <a:p>
            <a:fld id="{F50F4505-1532-49E3-858D-D783EA8634FA}" type="datetime1">
              <a:rPr lang="en-US" smtClean="0"/>
              <a:t>3/9/2022</a:t>
            </a:fld>
            <a:endParaRPr lang="en-US" dirty="0"/>
          </a:p>
        </p:txBody>
      </p:sp>
      <p:sp>
        <p:nvSpPr>
          <p:cNvPr id="5" name="Footer Placeholder 4">
            <a:extLst>
              <a:ext uri="{FF2B5EF4-FFF2-40B4-BE49-F238E27FC236}">
                <a16:creationId xmlns:a16="http://schemas.microsoft.com/office/drawing/2014/main" id="{7E394A15-0233-4188-B7C0-9BCEC38C0E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C7591B-6EFC-43F8-94DA-CAAECFCA9ABB}"/>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101649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5A6D6-7C85-4DB7-ABE9-E6218F915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AABC60-D8FF-4C5D-B3E9-30DD4A9763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FB6F4-42C8-4438-9BD7-44E30BAC4425}"/>
              </a:ext>
            </a:extLst>
          </p:cNvPr>
          <p:cNvSpPr>
            <a:spLocks noGrp="1"/>
          </p:cNvSpPr>
          <p:nvPr>
            <p:ph type="dt" sz="half" idx="10"/>
          </p:nvPr>
        </p:nvSpPr>
        <p:spPr/>
        <p:txBody>
          <a:bodyPr/>
          <a:lstStyle/>
          <a:p>
            <a:fld id="{C2BD131E-551E-484E-ABCE-7BAB2764EABE}" type="datetime1">
              <a:rPr lang="en-US" smtClean="0"/>
              <a:t>3/9/2022</a:t>
            </a:fld>
            <a:endParaRPr lang="en-US" dirty="0"/>
          </a:p>
        </p:txBody>
      </p:sp>
      <p:sp>
        <p:nvSpPr>
          <p:cNvPr id="5" name="Footer Placeholder 4">
            <a:extLst>
              <a:ext uri="{FF2B5EF4-FFF2-40B4-BE49-F238E27FC236}">
                <a16:creationId xmlns:a16="http://schemas.microsoft.com/office/drawing/2014/main" id="{3755A386-F861-4D2A-B8AD-248562FC95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D1CB4A-E458-441E-9E74-D3D1E0211849}"/>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99899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8E84BC-D970-42D8-B919-F7C7D3B272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7928F-1DEE-433B-AA4C-00D6F0D573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95ADE-2F55-409C-B21C-B3B0864F3C0C}"/>
              </a:ext>
            </a:extLst>
          </p:cNvPr>
          <p:cNvSpPr>
            <a:spLocks noGrp="1"/>
          </p:cNvSpPr>
          <p:nvPr>
            <p:ph type="dt" sz="half" idx="10"/>
          </p:nvPr>
        </p:nvSpPr>
        <p:spPr/>
        <p:txBody>
          <a:bodyPr/>
          <a:lstStyle/>
          <a:p>
            <a:fld id="{790F5CCF-4982-4752-A067-768490EF6FCF}" type="datetime1">
              <a:rPr lang="en-US" smtClean="0"/>
              <a:t>3/9/2022</a:t>
            </a:fld>
            <a:endParaRPr lang="en-US" dirty="0"/>
          </a:p>
        </p:txBody>
      </p:sp>
      <p:sp>
        <p:nvSpPr>
          <p:cNvPr id="5" name="Footer Placeholder 4">
            <a:extLst>
              <a:ext uri="{FF2B5EF4-FFF2-40B4-BE49-F238E27FC236}">
                <a16:creationId xmlns:a16="http://schemas.microsoft.com/office/drawing/2014/main" id="{0CA8AE86-55C1-4F36-B62E-1A10D47826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1C4C08-6CDC-48DF-BEF0-81873760E3AD}"/>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4287804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1C13-39BD-45E8-BA42-84832CC91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F66B6-E39B-488C-8007-66BFADCB8D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23A85-7CB3-4BCB-A12C-CF5B83EAC3F2}"/>
              </a:ext>
            </a:extLst>
          </p:cNvPr>
          <p:cNvSpPr>
            <a:spLocks noGrp="1"/>
          </p:cNvSpPr>
          <p:nvPr>
            <p:ph type="dt" sz="half" idx="10"/>
          </p:nvPr>
        </p:nvSpPr>
        <p:spPr/>
        <p:txBody>
          <a:bodyPr/>
          <a:lstStyle/>
          <a:p>
            <a:fld id="{2E2132A3-CC2E-4F13-810A-521D1250C823}" type="datetime1">
              <a:rPr lang="en-US" smtClean="0"/>
              <a:t>3/9/2022</a:t>
            </a:fld>
            <a:endParaRPr lang="en-US" dirty="0"/>
          </a:p>
        </p:txBody>
      </p:sp>
      <p:sp>
        <p:nvSpPr>
          <p:cNvPr id="5" name="Footer Placeholder 4">
            <a:extLst>
              <a:ext uri="{FF2B5EF4-FFF2-40B4-BE49-F238E27FC236}">
                <a16:creationId xmlns:a16="http://schemas.microsoft.com/office/drawing/2014/main" id="{76967CE8-8848-4138-BE6C-44517A9D24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BC9100-7230-4EA9-83D4-C8B9D620EE6D}"/>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1126031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E3C5-327B-46CC-80AD-922C9BD744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D30E36-477C-434E-A979-829244699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CD1B06-DDCC-4D18-B01F-FE015F1EAFC5}"/>
              </a:ext>
            </a:extLst>
          </p:cNvPr>
          <p:cNvSpPr>
            <a:spLocks noGrp="1"/>
          </p:cNvSpPr>
          <p:nvPr>
            <p:ph type="dt" sz="half" idx="10"/>
          </p:nvPr>
        </p:nvSpPr>
        <p:spPr/>
        <p:txBody>
          <a:bodyPr/>
          <a:lstStyle/>
          <a:p>
            <a:fld id="{6F760277-4A8A-4C61-B90F-5E345AA4E229}" type="datetime1">
              <a:rPr lang="en-US" smtClean="0"/>
              <a:t>3/9/2022</a:t>
            </a:fld>
            <a:endParaRPr lang="en-US" dirty="0"/>
          </a:p>
        </p:txBody>
      </p:sp>
      <p:sp>
        <p:nvSpPr>
          <p:cNvPr id="5" name="Footer Placeholder 4">
            <a:extLst>
              <a:ext uri="{FF2B5EF4-FFF2-40B4-BE49-F238E27FC236}">
                <a16:creationId xmlns:a16="http://schemas.microsoft.com/office/drawing/2014/main" id="{4C4DEE51-22D2-4792-9B99-8B57D6CF5E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8BF44D-7459-4848-B7B2-85AC89F8A10D}"/>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3818026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977-9653-4634-BBED-F334D53A6B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73AEE-18AF-4415-836A-12F718914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B4C5A0-4744-459D-8275-78A86D20F1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11FC93-EFEB-4B8F-B494-BD6763488D5B}"/>
              </a:ext>
            </a:extLst>
          </p:cNvPr>
          <p:cNvSpPr>
            <a:spLocks noGrp="1"/>
          </p:cNvSpPr>
          <p:nvPr>
            <p:ph type="dt" sz="half" idx="10"/>
          </p:nvPr>
        </p:nvSpPr>
        <p:spPr/>
        <p:txBody>
          <a:bodyPr/>
          <a:lstStyle/>
          <a:p>
            <a:fld id="{57D0BDD2-2664-47F5-A123-8DA5C022BD28}" type="datetime1">
              <a:rPr lang="en-US" smtClean="0"/>
              <a:t>3/9/2022</a:t>
            </a:fld>
            <a:endParaRPr lang="en-US" dirty="0"/>
          </a:p>
        </p:txBody>
      </p:sp>
      <p:sp>
        <p:nvSpPr>
          <p:cNvPr id="6" name="Footer Placeholder 5">
            <a:extLst>
              <a:ext uri="{FF2B5EF4-FFF2-40B4-BE49-F238E27FC236}">
                <a16:creationId xmlns:a16="http://schemas.microsoft.com/office/drawing/2014/main" id="{53F1A63B-F349-455B-87DD-DEE691C325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E0A9C0-157C-4538-A6EA-DD08F698B945}"/>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2719661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3ABF-AF84-4734-A80C-393BBB2B65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581CD5-4CCC-462E-A986-1A2131855D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220C34-5E18-48A1-93B0-51D1CEBFAB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8BC62-C0AC-47BB-BDEE-5D83B1CCD7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5DA0-6BD6-4CE4-B851-23C8308333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C4056-3409-4F16-BBEC-F64AFFB20C63}"/>
              </a:ext>
            </a:extLst>
          </p:cNvPr>
          <p:cNvSpPr>
            <a:spLocks noGrp="1"/>
          </p:cNvSpPr>
          <p:nvPr>
            <p:ph type="dt" sz="half" idx="10"/>
          </p:nvPr>
        </p:nvSpPr>
        <p:spPr/>
        <p:txBody>
          <a:bodyPr/>
          <a:lstStyle/>
          <a:p>
            <a:fld id="{A29C6061-31C5-4A42-9AC4-60146D15395C}" type="datetime1">
              <a:rPr lang="en-US" smtClean="0"/>
              <a:t>3/9/2022</a:t>
            </a:fld>
            <a:endParaRPr lang="en-US" dirty="0"/>
          </a:p>
        </p:txBody>
      </p:sp>
      <p:sp>
        <p:nvSpPr>
          <p:cNvPr id="8" name="Footer Placeholder 7">
            <a:extLst>
              <a:ext uri="{FF2B5EF4-FFF2-40B4-BE49-F238E27FC236}">
                <a16:creationId xmlns:a16="http://schemas.microsoft.com/office/drawing/2014/main" id="{8B3B384F-82F2-41CC-9B6A-623D303D4AB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0EF8674-07B8-419F-BDA1-6E09CCCED265}"/>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2865833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DA3E-9781-49A9-ACCE-F465D3D00E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BA8E0A-1E43-471B-BC4E-56A6F90B2B1F}"/>
              </a:ext>
            </a:extLst>
          </p:cNvPr>
          <p:cNvSpPr>
            <a:spLocks noGrp="1"/>
          </p:cNvSpPr>
          <p:nvPr>
            <p:ph type="dt" sz="half" idx="10"/>
          </p:nvPr>
        </p:nvSpPr>
        <p:spPr/>
        <p:txBody>
          <a:bodyPr/>
          <a:lstStyle/>
          <a:p>
            <a:fld id="{998AB8A6-C429-413C-B8C6-22B9FC5C7764}" type="datetime1">
              <a:rPr lang="en-US" smtClean="0"/>
              <a:t>3/9/2022</a:t>
            </a:fld>
            <a:endParaRPr lang="en-US" dirty="0"/>
          </a:p>
        </p:txBody>
      </p:sp>
      <p:sp>
        <p:nvSpPr>
          <p:cNvPr id="4" name="Footer Placeholder 3">
            <a:extLst>
              <a:ext uri="{FF2B5EF4-FFF2-40B4-BE49-F238E27FC236}">
                <a16:creationId xmlns:a16="http://schemas.microsoft.com/office/drawing/2014/main" id="{22B25345-716A-40A4-A37B-924A3B740E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0AC6291-8987-4E50-90AE-0C58DD0093C7}"/>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1379978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88099-F123-4211-8268-A4603EC8466A}"/>
              </a:ext>
            </a:extLst>
          </p:cNvPr>
          <p:cNvSpPr>
            <a:spLocks noGrp="1"/>
          </p:cNvSpPr>
          <p:nvPr>
            <p:ph type="dt" sz="half" idx="10"/>
          </p:nvPr>
        </p:nvSpPr>
        <p:spPr/>
        <p:txBody>
          <a:bodyPr/>
          <a:lstStyle/>
          <a:p>
            <a:fld id="{6C43B46C-14B9-4716-88CD-3C79C096000A}" type="datetime1">
              <a:rPr lang="en-US" smtClean="0"/>
              <a:t>3/9/2022</a:t>
            </a:fld>
            <a:endParaRPr lang="en-US" dirty="0"/>
          </a:p>
        </p:txBody>
      </p:sp>
      <p:sp>
        <p:nvSpPr>
          <p:cNvPr id="3" name="Footer Placeholder 2">
            <a:extLst>
              <a:ext uri="{FF2B5EF4-FFF2-40B4-BE49-F238E27FC236}">
                <a16:creationId xmlns:a16="http://schemas.microsoft.com/office/drawing/2014/main" id="{BBB8DD94-E2E3-4B30-9592-D952E35DC32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0773438-7D01-4ACA-918F-E548B10CE335}"/>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292576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4C3B-048C-4EB0-AE62-15631C05D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C2B32-7FC9-40F8-965F-EAB53C1206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C98E8C-4F7B-4D40-A69C-D94BF34C9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E46C5-297A-44C3-ABCF-0C7182844563}"/>
              </a:ext>
            </a:extLst>
          </p:cNvPr>
          <p:cNvSpPr>
            <a:spLocks noGrp="1"/>
          </p:cNvSpPr>
          <p:nvPr>
            <p:ph type="dt" sz="half" idx="10"/>
          </p:nvPr>
        </p:nvSpPr>
        <p:spPr/>
        <p:txBody>
          <a:bodyPr/>
          <a:lstStyle/>
          <a:p>
            <a:fld id="{907E3520-346E-48F0-BF7B-FC7421E0D1DA}" type="datetime1">
              <a:rPr lang="en-US" smtClean="0"/>
              <a:t>3/9/2022</a:t>
            </a:fld>
            <a:endParaRPr lang="en-US" dirty="0"/>
          </a:p>
        </p:txBody>
      </p:sp>
      <p:sp>
        <p:nvSpPr>
          <p:cNvPr id="6" name="Footer Placeholder 5">
            <a:extLst>
              <a:ext uri="{FF2B5EF4-FFF2-40B4-BE49-F238E27FC236}">
                <a16:creationId xmlns:a16="http://schemas.microsoft.com/office/drawing/2014/main" id="{B52FBA08-3CED-4337-80CE-4556F98577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B0AC46-66C8-42FB-B1FC-A4B095303A3B}"/>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2731102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BB20D-AC17-4BE4-B832-0ED3B0C725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FE20C0-CA3A-41E9-B931-67784457D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348003B-C974-4BB4-8E8E-73AEEAD4F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61DEA-73FB-4748-A4EA-62BD698B604E}"/>
              </a:ext>
            </a:extLst>
          </p:cNvPr>
          <p:cNvSpPr>
            <a:spLocks noGrp="1"/>
          </p:cNvSpPr>
          <p:nvPr>
            <p:ph type="dt" sz="half" idx="10"/>
          </p:nvPr>
        </p:nvSpPr>
        <p:spPr/>
        <p:txBody>
          <a:bodyPr/>
          <a:lstStyle/>
          <a:p>
            <a:fld id="{F1461EEC-9B76-4585-94CD-0EDDD6995236}" type="datetime1">
              <a:rPr lang="en-US" smtClean="0"/>
              <a:t>3/9/2022</a:t>
            </a:fld>
            <a:endParaRPr lang="en-US" dirty="0"/>
          </a:p>
        </p:txBody>
      </p:sp>
      <p:sp>
        <p:nvSpPr>
          <p:cNvPr id="6" name="Footer Placeholder 5">
            <a:extLst>
              <a:ext uri="{FF2B5EF4-FFF2-40B4-BE49-F238E27FC236}">
                <a16:creationId xmlns:a16="http://schemas.microsoft.com/office/drawing/2014/main" id="{3C892E9D-D9AF-4695-B0EB-31D8ED8CEE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011848-0798-49EE-ABC6-1D0D56FD30C9}"/>
              </a:ext>
            </a:extLst>
          </p:cNvPr>
          <p:cNvSpPr>
            <a:spLocks noGrp="1"/>
          </p:cNvSpPr>
          <p:nvPr>
            <p:ph type="sldNum" sz="quarter" idx="12"/>
          </p:nvPr>
        </p:nvSpPr>
        <p:spPr/>
        <p:txBody>
          <a:bodyPr/>
          <a:lstStyle/>
          <a:p>
            <a:fld id="{25BAB9DC-4E14-44E0-B71A-7311274766D9}" type="slidenum">
              <a:rPr lang="en-US" smtClean="0"/>
              <a:t>‹#›</a:t>
            </a:fld>
            <a:endParaRPr lang="en-US" dirty="0"/>
          </a:p>
        </p:txBody>
      </p:sp>
    </p:spTree>
    <p:extLst>
      <p:ext uri="{BB962C8B-B14F-4D97-AF65-F5344CB8AC3E}">
        <p14:creationId xmlns:p14="http://schemas.microsoft.com/office/powerpoint/2010/main" val="519993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2911DC-BA2E-49DB-8813-EC1E66EE6B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6E8D6-2A71-48E4-B8DE-6788F6B50F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9A375-BD28-4483-84E2-F765677C41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72059-22A6-4B81-8E1D-7BCE9880226A}" type="datetime1">
              <a:rPr lang="en-US" smtClean="0"/>
              <a:t>3/9/2022</a:t>
            </a:fld>
            <a:endParaRPr lang="en-US" dirty="0"/>
          </a:p>
        </p:txBody>
      </p:sp>
      <p:sp>
        <p:nvSpPr>
          <p:cNvPr id="5" name="Footer Placeholder 4">
            <a:extLst>
              <a:ext uri="{FF2B5EF4-FFF2-40B4-BE49-F238E27FC236}">
                <a16:creationId xmlns:a16="http://schemas.microsoft.com/office/drawing/2014/main" id="{38DE2E89-694C-48AD-AD58-C6B1C20E5C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3E9C3B-1735-4750-9A74-DD75012BC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AB9DC-4E14-44E0-B71A-7311274766D9}" type="slidenum">
              <a:rPr lang="en-US" smtClean="0"/>
              <a:t>‹#›</a:t>
            </a:fld>
            <a:endParaRPr lang="en-US" dirty="0"/>
          </a:p>
        </p:txBody>
      </p:sp>
    </p:spTree>
    <p:extLst>
      <p:ext uri="{BB962C8B-B14F-4D97-AF65-F5344CB8AC3E}">
        <p14:creationId xmlns:p14="http://schemas.microsoft.com/office/powerpoint/2010/main" val="1297127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www.sciencebuddies.or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996E76-8E00-42B0-961F-6503784113CC}"/>
              </a:ext>
            </a:extLst>
          </p:cNvPr>
          <p:cNvSpPr txBox="1"/>
          <p:nvPr/>
        </p:nvSpPr>
        <p:spPr>
          <a:xfrm>
            <a:off x="6114477" y="4231728"/>
            <a:ext cx="5892800" cy="2554545"/>
          </a:xfrm>
          <a:prstGeom prst="rect">
            <a:avLst/>
          </a:prstGeom>
          <a:solidFill>
            <a:schemeClr val="accent3">
              <a:lumMod val="20000"/>
              <a:lumOff val="80000"/>
            </a:schemeClr>
          </a:solidFill>
        </p:spPr>
        <p:txBody>
          <a:bodyPr wrap="square" rtlCol="0">
            <a:spAutoFit/>
          </a:bodyPr>
          <a:lstStyle/>
          <a:p>
            <a:pPr marL="0" marR="0" fontAlgn="base">
              <a:spcBef>
                <a:spcPts val="0"/>
              </a:spcBef>
              <a:spcAft>
                <a:spcPts val="0"/>
              </a:spcAf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Ferrofluid Nanotechnology </a:t>
            </a:r>
            <a:r>
              <a:rPr lang="en-US" sz="1400" b="1" u="sng" dirty="0">
                <a:latin typeface="Calibri" panose="020F0502020204030204" pitchFamily="34" charset="0"/>
                <a:ea typeface="Calibri" panose="020F0502020204030204" pitchFamily="34" charset="0"/>
                <a:cs typeface="Times New Roman" panose="02020603050405020304" pitchFamily="18" charset="0"/>
              </a:rPr>
              <a:t>P</a:t>
            </a: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rocess for Cleanup of Oil </a:t>
            </a:r>
            <a:r>
              <a:rPr lang="en-US" sz="1400" b="1" u="sng" dirty="0">
                <a:latin typeface="Calibri" panose="020F0502020204030204" pitchFamily="34" charset="0"/>
                <a:ea typeface="Calibri" panose="020F0502020204030204" pitchFamily="34" charset="0"/>
                <a:cs typeface="Times New Roman" panose="02020603050405020304" pitchFamily="18" charset="0"/>
              </a:rPr>
              <a:t>S</a:t>
            </a: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pills (Figure 1):</a:t>
            </a:r>
          </a:p>
          <a:p>
            <a:pPr marL="0" marR="0" fontAlgn="base">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176213" marR="0" indent="-176213" fontAlgn="base">
              <a:spcBef>
                <a:spcPts val="0"/>
              </a:spcBef>
              <a:spcAft>
                <a:spcPts val="0"/>
              </a:spcAft>
              <a:buFont typeface="+mj-lt"/>
              <a:buAutoNum type="arabicPeriod"/>
            </a:pPr>
            <a:r>
              <a:rPr lang="en-US" sz="1300" b="1" dirty="0">
                <a:effectLst/>
                <a:latin typeface="Calibri" panose="020F0502020204030204" pitchFamily="34" charset="0"/>
                <a:ea typeface="Calibri" panose="020F0502020204030204" pitchFamily="34" charset="0"/>
                <a:cs typeface="Times New Roman" panose="02020603050405020304" pitchFamily="18" charset="0"/>
              </a:rPr>
              <a:t>Ferrofluid</a:t>
            </a: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in an oil carrier</a:t>
            </a:r>
            <a:r>
              <a:rPr lang="en-US" sz="1300" dirty="0">
                <a:effectLst/>
                <a:latin typeface="Calibri" panose="020F0502020204030204" pitchFamily="34" charset="0"/>
                <a:ea typeface="Calibri" panose="020F0502020204030204" pitchFamily="34" charset="0"/>
                <a:cs typeface="Times New Roman" panose="02020603050405020304" pitchFamily="18" charset="0"/>
              </a:rPr>
              <a:t> is added to and disperses through the oil on the surface of the water.  </a:t>
            </a:r>
          </a:p>
          <a:p>
            <a:pPr marL="176213" marR="0" indent="-176213" fontAlgn="base">
              <a:spcBef>
                <a:spcPts val="0"/>
              </a:spcBef>
              <a:spcAft>
                <a:spcPts val="0"/>
              </a:spcAft>
              <a:buFont typeface="+mj-lt"/>
              <a:buAutoNum type="arabicPeriod"/>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p>
            <a:pPr marL="176213" marR="0" indent="-176213" fontAlgn="base">
              <a:spcBef>
                <a:spcPts val="0"/>
              </a:spcBef>
              <a:spcAft>
                <a:spcPts val="0"/>
              </a:spcAft>
              <a:buFont typeface="+mj-lt"/>
              <a:buAutoNum type="arabicPeriod"/>
            </a:pPr>
            <a:r>
              <a:rPr lang="en-US" sz="1300" dirty="0">
                <a:effectLst/>
                <a:latin typeface="Calibri" panose="020F0502020204030204" pitchFamily="34" charset="0"/>
                <a:ea typeface="Calibri" panose="020F0502020204030204" pitchFamily="34" charset="0"/>
                <a:cs typeface="Times New Roman" panose="02020603050405020304" pitchFamily="18" charset="0"/>
              </a:rPr>
              <a:t>The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ferrofluid “magnetizes” the oil </a:t>
            </a:r>
            <a:r>
              <a:rPr lang="en-US" sz="1300" dirty="0">
                <a:effectLst/>
                <a:latin typeface="Calibri" panose="020F0502020204030204" pitchFamily="34" charset="0"/>
                <a:ea typeface="Calibri" panose="020F0502020204030204" pitchFamily="34" charset="0"/>
                <a:cs typeface="Times New Roman" panose="02020603050405020304" pitchFamily="18" charset="0"/>
              </a:rPr>
              <a:t>when capillary action draws the oil inside the pores or cavities of the ferromagnetic nanoparticles in the ferrofluid.  </a:t>
            </a:r>
          </a:p>
          <a:p>
            <a:pPr marL="176213" marR="0" indent="-176213" fontAlgn="base">
              <a:spcBef>
                <a:spcPts val="0"/>
              </a:spcBef>
              <a:spcAft>
                <a:spcPts val="0"/>
              </a:spcAft>
              <a:buFont typeface="+mj-lt"/>
              <a:buAutoNum type="arabicPeriod"/>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p>
            <a:pPr marL="176213" marR="0" indent="-176213" fontAlgn="base">
              <a:spcBef>
                <a:spcPts val="0"/>
              </a:spcBef>
              <a:spcAft>
                <a:spcPts val="0"/>
              </a:spcAft>
              <a:buFont typeface="+mj-lt"/>
              <a:buAutoNum type="arabicPeriod"/>
            </a:pPr>
            <a:r>
              <a:rPr lang="en-US" sz="1300" b="1" dirty="0">
                <a:effectLst/>
                <a:latin typeface="Calibri" panose="020F0502020204030204" pitchFamily="34" charset="0"/>
                <a:ea typeface="Calibri" panose="020F0502020204030204" pitchFamily="34" charset="0"/>
                <a:cs typeface="Times New Roman" panose="02020603050405020304" pitchFamily="18" charset="0"/>
              </a:rPr>
              <a:t>A strong magnet is applied to separate the oil/ferrofluid mixture from the water.</a:t>
            </a:r>
            <a:r>
              <a:rPr lang="en-US" sz="1300" dirty="0">
                <a:effectLst/>
                <a:latin typeface="Calibri" panose="020F0502020204030204" pitchFamily="34" charset="0"/>
                <a:ea typeface="Calibri" panose="020F0502020204030204" pitchFamily="34" charset="0"/>
                <a:cs typeface="Times New Roman" panose="02020603050405020304" pitchFamily="18" charset="0"/>
              </a:rPr>
              <a:t> The ferromagnetic nanoparticles containing the oil will attract to the magnet.</a:t>
            </a:r>
          </a:p>
          <a:p>
            <a:pPr marL="176213" marR="0" indent="-176213" fontAlgn="base">
              <a:spcBef>
                <a:spcPts val="0"/>
              </a:spcBef>
              <a:spcAft>
                <a:spcPts val="0"/>
              </a:spcAft>
              <a:buFont typeface="+mj-lt"/>
              <a:buAutoNum type="arabicPeriod"/>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p>
            <a:pPr marL="176213" marR="0" indent="-176213" fontAlgn="base">
              <a:spcBef>
                <a:spcPts val="0"/>
              </a:spcBef>
              <a:spcAft>
                <a:spcPts val="0"/>
              </a:spcAft>
              <a:buFont typeface="+mj-lt"/>
              <a:buAutoNum type="arabicPeriod"/>
            </a:pPr>
            <a:r>
              <a:rPr lang="en-US" sz="1300" dirty="0">
                <a:effectLst/>
                <a:latin typeface="Calibri" panose="020F0502020204030204" pitchFamily="34" charset="0"/>
                <a:ea typeface="Calibri" panose="020F0502020204030204" pitchFamily="34" charset="0"/>
                <a:cs typeface="Times New Roman" panose="02020603050405020304" pitchFamily="18" charset="0"/>
              </a:rPr>
              <a:t>The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clean water can be returned to sea</a:t>
            </a:r>
            <a:r>
              <a:rPr lang="en-US" sz="1300" dirty="0">
                <a:effectLst/>
                <a:latin typeface="Calibri" panose="020F0502020204030204" pitchFamily="34" charset="0"/>
                <a:ea typeface="Calibri" panose="020F0502020204030204" pitchFamily="34" charset="0"/>
                <a:cs typeface="Times New Roman" panose="02020603050405020304" pitchFamily="18" charset="0"/>
              </a:rPr>
              <a:t>. In the future, one can envision a novel process that could remove the ferromagnetic nanoparticles from the oil to recycle the oil for use in fuels and products.</a:t>
            </a:r>
          </a:p>
        </p:txBody>
      </p:sp>
      <p:sp>
        <p:nvSpPr>
          <p:cNvPr id="3" name="TextBox 2">
            <a:extLst>
              <a:ext uri="{FF2B5EF4-FFF2-40B4-BE49-F238E27FC236}">
                <a16:creationId xmlns:a16="http://schemas.microsoft.com/office/drawing/2014/main" id="{DECBCF43-4804-4260-AB5F-AB13BEF93355}"/>
              </a:ext>
            </a:extLst>
          </p:cNvPr>
          <p:cNvSpPr txBox="1"/>
          <p:nvPr/>
        </p:nvSpPr>
        <p:spPr>
          <a:xfrm>
            <a:off x="2817901" y="1856514"/>
            <a:ext cx="5821209" cy="768287"/>
          </a:xfrm>
          <a:prstGeom prst="rect">
            <a:avLst/>
          </a:prstGeom>
          <a:noFill/>
        </p:spPr>
        <p:txBody>
          <a:bodyPr wrap="none" rtlCol="0">
            <a:spAutoFit/>
          </a:bodyPr>
          <a:lstStyle/>
          <a:p>
            <a:pPr marL="0" marR="0">
              <a:lnSpc>
                <a:spcPct val="107000"/>
              </a:lnSpc>
              <a:spcBef>
                <a:spcPts val="0"/>
              </a:spcBef>
              <a:spcAft>
                <a:spcPts val="800"/>
              </a:spcAft>
            </a:pPr>
            <a:r>
              <a:rPr lang="en-US" b="1" dirty="0">
                <a:latin typeface="Calibri" panose="020F0502020204030204" pitchFamily="34" charset="0"/>
                <a:cs typeface="Times New Roman" panose="02020603050405020304" pitchFamily="18" charset="0"/>
              </a:rPr>
              <a:t>Figure 1. Nanotechnology and Magnetism to Clean Oil Spills</a:t>
            </a:r>
          </a:p>
          <a:p>
            <a:endParaRPr lang="en-US" dirty="0"/>
          </a:p>
        </p:txBody>
      </p:sp>
      <p:sp>
        <p:nvSpPr>
          <p:cNvPr id="5" name="TextBox 4">
            <a:extLst>
              <a:ext uri="{FF2B5EF4-FFF2-40B4-BE49-F238E27FC236}">
                <a16:creationId xmlns:a16="http://schemas.microsoft.com/office/drawing/2014/main" id="{88C9797F-17BC-4946-9B6C-B166A80994E3}"/>
              </a:ext>
            </a:extLst>
          </p:cNvPr>
          <p:cNvSpPr txBox="1"/>
          <p:nvPr/>
        </p:nvSpPr>
        <p:spPr>
          <a:xfrm>
            <a:off x="184723" y="4231727"/>
            <a:ext cx="5816752" cy="2554545"/>
          </a:xfrm>
          <a:prstGeom prst="rect">
            <a:avLst/>
          </a:prstGeom>
          <a:solidFill>
            <a:schemeClr val="accent5">
              <a:lumMod val="20000"/>
              <a:lumOff val="80000"/>
            </a:schemeClr>
          </a:solidFill>
        </p:spPr>
        <p:txBody>
          <a:bodyPr wrap="square" rtlCol="0">
            <a:spAutoFit/>
          </a:bodyPr>
          <a:lstStyle/>
          <a:p>
            <a:pPr marR="0" fontAlgn="base">
              <a:spcBef>
                <a:spcPts val="0"/>
              </a:spcBef>
              <a:spcAft>
                <a:spcPts val="0"/>
              </a:spcAft>
            </a:pPr>
            <a:r>
              <a:rPr lang="en-US" sz="1400" b="1"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Nanotechnology is on the Horizon as a New Method to Clean Ocean Spills:</a:t>
            </a:r>
          </a:p>
          <a:p>
            <a:pPr marR="0" fontAlgn="base">
              <a:spcBef>
                <a:spcPts val="0"/>
              </a:spcBef>
              <a:spcAft>
                <a:spcPts val="0"/>
              </a:spcAft>
            </a:pPr>
            <a:endParaRPr lang="en-US"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1125" marR="0" indent="-111125" fontAlgn="base">
              <a:spcBef>
                <a:spcPts val="0"/>
              </a:spcBef>
              <a:spcAft>
                <a:spcPts val="0"/>
              </a:spcAft>
              <a:buFont typeface="Arial" panose="020B0604020202020204" pitchFamily="34" charset="0"/>
              <a:buChar char="•"/>
            </a:pP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Nanoparticles</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are tiny particles that range in size between 1 to 100 nm.</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111125" marR="0" indent="-111125" fontAlgn="base">
              <a:spcBef>
                <a:spcPts val="0"/>
              </a:spcBef>
              <a:spcAft>
                <a:spcPts val="0"/>
              </a:spcAft>
              <a:buFont typeface="Arial" panose="020B0604020202020204" pitchFamily="34" charset="0"/>
              <a:buChar char="•"/>
            </a:pP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1125" marR="0" indent="-111125" fontAlgn="base">
              <a:spcBef>
                <a:spcPts val="0"/>
              </a:spcBef>
              <a:spcAft>
                <a:spcPts val="0"/>
              </a:spcAft>
              <a:buFont typeface="Arial" panose="020B0604020202020204" pitchFamily="34" charset="0"/>
              <a:buChar char="•"/>
            </a:pP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Water-repellant nanoparticles that contain iron, </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ferromagnetic nanoparticles</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can be created to exhibit magnetic properties.</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111125" marR="0" indent="-111125" fontAlgn="base">
              <a:spcBef>
                <a:spcPts val="0"/>
              </a:spcBef>
              <a:spcAft>
                <a:spcPts val="0"/>
              </a:spcAft>
              <a:buFont typeface="Arial" panose="020B0604020202020204" pitchFamily="34" charset="0"/>
              <a:buChar char="•"/>
            </a:pP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1125" marR="0" indent="-111125" fontAlgn="base">
              <a:spcBef>
                <a:spcPts val="0"/>
              </a:spcBef>
              <a:spcAft>
                <a:spcPts val="0"/>
              </a:spcAft>
              <a:buFont typeface="Arial" panose="020B0604020202020204" pitchFamily="34" charset="0"/>
              <a:buChar char="•"/>
            </a:pP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These 10 nm ferromagnetic nanoparticles have the ability to stay suspended in fluids creating a </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ferromagnetic fluid or ferrofluid</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p>
          <a:p>
            <a:pPr marL="111125" marR="0" indent="-111125" fontAlgn="base">
              <a:spcBef>
                <a:spcPts val="0"/>
              </a:spcBef>
              <a:spcAft>
                <a:spcPts val="0"/>
              </a:spcAft>
            </a:pP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84213" lvl="1" indent="-227013" fontAlgn="base">
              <a:buFont typeface="Wingdings" panose="05000000000000000000" pitchFamily="2" charset="2"/>
              <a:buChar char="Ø"/>
            </a:pP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Ferrofluids are comprised of </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ferromagnetic particles, a carrier fluid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(usually mineral oil, synthetic oil or water) and a </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soap-like surfactant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keep the nanoparticles from sticking or clumping together. </a:t>
            </a:r>
          </a:p>
        </p:txBody>
      </p:sp>
      <p:sp>
        <p:nvSpPr>
          <p:cNvPr id="8" name="TextBox 7">
            <a:extLst>
              <a:ext uri="{FF2B5EF4-FFF2-40B4-BE49-F238E27FC236}">
                <a16:creationId xmlns:a16="http://schemas.microsoft.com/office/drawing/2014/main" id="{E510B380-EBDB-4996-8059-E5272D033843}"/>
              </a:ext>
            </a:extLst>
          </p:cNvPr>
          <p:cNvSpPr txBox="1"/>
          <p:nvPr/>
        </p:nvSpPr>
        <p:spPr>
          <a:xfrm>
            <a:off x="4045610" y="-23695"/>
            <a:ext cx="3365793" cy="461665"/>
          </a:xfrm>
          <a:prstGeom prst="rect">
            <a:avLst/>
          </a:prstGeom>
          <a:noFill/>
        </p:spPr>
        <p:txBody>
          <a:bodyPr wrap="none" rtlCol="0">
            <a:spAutoFit/>
          </a:bodyPr>
          <a:lstStyle/>
          <a:p>
            <a:r>
              <a:rPr lang="en-US" sz="2400" b="1" dirty="0">
                <a:solidFill>
                  <a:srgbClr val="0070C0"/>
                </a:solidFill>
                <a:latin typeface="Calibri" panose="020F0502020204030204" pitchFamily="34" charset="0"/>
                <a:cs typeface="Times New Roman" panose="02020603050405020304" pitchFamily="18" charset="0"/>
              </a:rPr>
              <a:t>BACKGROUND/PURPOSE</a:t>
            </a:r>
          </a:p>
        </p:txBody>
      </p:sp>
      <p:sp>
        <p:nvSpPr>
          <p:cNvPr id="2" name="Rectangle 1">
            <a:extLst>
              <a:ext uri="{FF2B5EF4-FFF2-40B4-BE49-F238E27FC236}">
                <a16:creationId xmlns:a16="http://schemas.microsoft.com/office/drawing/2014/main" id="{4E5769D5-11EB-445E-A7A5-4F0B6941D794}"/>
              </a:ext>
            </a:extLst>
          </p:cNvPr>
          <p:cNvSpPr/>
          <p:nvPr/>
        </p:nvSpPr>
        <p:spPr>
          <a:xfrm>
            <a:off x="175484" y="432484"/>
            <a:ext cx="11822554" cy="14240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0AD03F2-3A47-4C08-888C-ACEB4FBA4785}"/>
              </a:ext>
            </a:extLst>
          </p:cNvPr>
          <p:cNvSpPr txBox="1"/>
          <p:nvPr/>
        </p:nvSpPr>
        <p:spPr>
          <a:xfrm>
            <a:off x="307112" y="414107"/>
            <a:ext cx="11739693" cy="1460785"/>
          </a:xfrm>
          <a:prstGeom prst="rect">
            <a:avLst/>
          </a:prstGeom>
          <a:noFill/>
        </p:spPr>
        <p:txBody>
          <a:bodyPr wrap="square" rtlCol="0">
            <a:spAutoFit/>
          </a:bodyPr>
          <a:lstStyle/>
          <a:p>
            <a:pPr marR="0">
              <a:lnSpc>
                <a:spcPct val="107000"/>
              </a:lnSpc>
              <a:spcBef>
                <a:spcPts val="0"/>
              </a:spcBef>
              <a:spcAft>
                <a:spcPts val="800"/>
              </a:spcAft>
            </a:pPr>
            <a:r>
              <a:rPr lang="en-US" sz="1300" b="1"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Ocean Oil Spills</a:t>
            </a:r>
            <a:endPar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1125" lvl="1" indent="-111125">
              <a:lnSpc>
                <a:spcPct val="107000"/>
              </a:lnSpc>
              <a:spcAft>
                <a:spcPts val="800"/>
              </a:spcAft>
              <a:buFont typeface="Arial" panose="020B0604020202020204" pitchFamily="34" charset="0"/>
              <a:buChar char="•"/>
            </a:pP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Each year, 1.3 million gallons of petroleum are spilled into U.S. waters and 700 million gallons of oil enter worldwide oceans. </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111125" marR="0" indent="-111125">
              <a:lnSpc>
                <a:spcPct val="107000"/>
              </a:lnSpc>
              <a:spcBef>
                <a:spcPts val="0"/>
              </a:spcBef>
              <a:spcAft>
                <a:spcPts val="800"/>
              </a:spcAft>
              <a:buFont typeface="Arial" panose="020B0604020202020204" pitchFamily="34" charset="0"/>
              <a:buChar char="•"/>
            </a:pPr>
            <a:r>
              <a:rPr lang="en-US" sz="1300" dirty="0">
                <a:solidFill>
                  <a:srgbClr val="000000"/>
                </a:solidFill>
                <a:latin typeface="Calibri" panose="020F0502020204030204" pitchFamily="34" charset="0"/>
                <a:cs typeface="Times New Roman" panose="02020603050405020304" pitchFamily="18" charset="0"/>
              </a:rPr>
              <a:t>Ecological damage is catastrophic and cleanup costs in terms of time, resources and money become a huge burden for government, industry and environmentalists.</a:t>
            </a:r>
          </a:p>
          <a:p>
            <a:pPr marL="111125" indent="-111125">
              <a:lnSpc>
                <a:spcPct val="107000"/>
              </a:lnSpc>
              <a:spcAft>
                <a:spcPts val="800"/>
              </a:spcAft>
              <a:buFont typeface="Arial" panose="020B0604020202020204" pitchFamily="34" charset="0"/>
              <a:buChar char="•"/>
            </a:pPr>
            <a:r>
              <a:rPr lang="en-US"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here are multiple historical methods to clean up surface oil spills but, unfortunately, these cleanup methods have varying scales and ranges of efficiency and some cause additiona</a:t>
            </a:r>
            <a:r>
              <a:rPr lang="en-US"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 harm to the environment and ecological health.</a:t>
            </a:r>
            <a:endParaRPr lang="en-US" sz="1300" baseline="30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A13F400D-E355-45DC-8F15-A648B0E4E7A6}"/>
              </a:ext>
            </a:extLst>
          </p:cNvPr>
          <p:cNvSpPr txBox="1"/>
          <p:nvPr/>
        </p:nvSpPr>
        <p:spPr>
          <a:xfrm>
            <a:off x="9191015" y="2624801"/>
            <a:ext cx="2807023" cy="984885"/>
          </a:xfrm>
          <a:prstGeom prst="rect">
            <a:avLst/>
          </a:prstGeom>
          <a:noFill/>
        </p:spPr>
        <p:txBody>
          <a:bodyPr wrap="square" rtlCol="0">
            <a:spAutoFit/>
          </a:bodyPr>
          <a:lstStyle/>
          <a:p>
            <a:r>
              <a:rPr lang="en-US" sz="1000" dirty="0"/>
              <a:t>Figure 1 flow chart generated by student but idea derived from </a:t>
            </a:r>
            <a:r>
              <a:rPr lang="en-US"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https://www.sciencebuddies.org</a:t>
            </a:r>
            <a:r>
              <a:rPr lang="en-US" sz="1000" u="sng" dirty="0">
                <a:solidFill>
                  <a:srgbClr val="0563C1"/>
                </a:solidFill>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t>
            </a:r>
            <a:r>
              <a:rPr lang="en-US" sz="1000" baseline="30000" dirty="0">
                <a:effectLst/>
                <a:latin typeface="Calibri" panose="020F0502020204030204" pitchFamily="34" charset="0"/>
                <a:ea typeface="Calibri" panose="020F0502020204030204" pitchFamily="34" charset="0"/>
                <a:cs typeface="Times New Roman" panose="02020603050405020304" pitchFamily="18" charset="0"/>
              </a:rPr>
              <a:t>16</a:t>
            </a:r>
          </a:p>
          <a:p>
            <a:endParaRPr lang="en-US" sz="1000" u="sng" dirty="0">
              <a:solidFill>
                <a:srgbClr val="0563C1"/>
              </a:solidFill>
              <a:latin typeface="Calibri" panose="020F0502020204030204" pitchFamily="34" charset="0"/>
              <a:cs typeface="Times New Roman" panose="02020603050405020304" pitchFamily="18" charset="0"/>
            </a:endParaRPr>
          </a:p>
          <a:p>
            <a:r>
              <a:rPr lang="en-US" sz="1400" b="1" dirty="0">
                <a:latin typeface="Calibri" panose="020F0502020204030204" pitchFamily="34" charset="0"/>
                <a:cs typeface="Times New Roman" panose="02020603050405020304" pitchFamily="18" charset="0"/>
              </a:rPr>
              <a:t>All other figures and images done by student. </a:t>
            </a:r>
            <a:endParaRPr lang="en-US" sz="1400" b="1" dirty="0"/>
          </a:p>
        </p:txBody>
      </p:sp>
      <p:pic>
        <p:nvPicPr>
          <p:cNvPr id="7" name="Picture 6">
            <a:extLst>
              <a:ext uri="{FF2B5EF4-FFF2-40B4-BE49-F238E27FC236}">
                <a16:creationId xmlns:a16="http://schemas.microsoft.com/office/drawing/2014/main" id="{762E155B-7D06-4634-AABA-065A20655984}"/>
              </a:ext>
            </a:extLst>
          </p:cNvPr>
          <p:cNvPicPr>
            <a:picLocks noChangeAspect="1"/>
          </p:cNvPicPr>
          <p:nvPr/>
        </p:nvPicPr>
        <p:blipFill>
          <a:blip r:embed="rId3"/>
          <a:stretch>
            <a:fillRect/>
          </a:stretch>
        </p:blipFill>
        <p:spPr>
          <a:xfrm>
            <a:off x="2406267" y="2185022"/>
            <a:ext cx="6737814" cy="2028327"/>
          </a:xfrm>
          <a:prstGeom prst="rect">
            <a:avLst/>
          </a:prstGeom>
        </p:spPr>
      </p:pic>
    </p:spTree>
    <p:extLst>
      <p:ext uri="{BB962C8B-B14F-4D97-AF65-F5344CB8AC3E}">
        <p14:creationId xmlns:p14="http://schemas.microsoft.com/office/powerpoint/2010/main" val="3075828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7BC31E-383E-4916-8C14-BBD243F64F55}"/>
              </a:ext>
            </a:extLst>
          </p:cNvPr>
          <p:cNvSpPr txBox="1"/>
          <p:nvPr/>
        </p:nvSpPr>
        <p:spPr>
          <a:xfrm>
            <a:off x="24492" y="2965913"/>
            <a:ext cx="12094029" cy="1269322"/>
          </a:xfrm>
          <a:prstGeom prst="rect">
            <a:avLst/>
          </a:prstGeom>
          <a:solidFill>
            <a:schemeClr val="accent3">
              <a:lumMod val="20000"/>
              <a:lumOff val="80000"/>
            </a:schemeClr>
          </a:solidFill>
        </p:spPr>
        <p:txBody>
          <a:bodyPr wrap="square" rtlCol="0">
            <a:spAutoFit/>
          </a:bodyPr>
          <a:lstStyle/>
          <a:p>
            <a:pPr marL="0" marR="0">
              <a:lnSpc>
                <a:spcPct val="107000"/>
              </a:lnSpc>
              <a:spcBef>
                <a:spcPts val="0"/>
              </a:spcBef>
              <a:spcAft>
                <a:spcPts val="80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6. The Effect of Different Environmental Factors on Oil Spill Cleanup Efficiency.</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2.5 mL of mineral oil were placed in the center of a petri dish containing 14 mL green colored tap water under conditions mimicking ocean environments including waves, cold (7</a:t>
            </a:r>
            <a:r>
              <a:rPr lang="en-US" sz="12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C)/warm (29</a:t>
            </a:r>
            <a:r>
              <a:rPr lang="en-US" sz="12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 temperature and 3.5% salt water. The oil was made magnetic by distributing 6 drops of ferrofluid across the oil surface. A rectangular neodymium block magnet was placed inside a plastic sandwich bag and used to clean the oil spill by slightly submerging it and slowly passing it through the total oil spill in one movement. A second pass with the magnet in a clean plastic bag was then carried out. The entire contents of the petri dish were transferred using a 3 mL graduated pipette to a 25 mL graduated cylinder and the volume of oil left after cleanup was determined.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average volume of oil leftover from 3 independent experiments and error bars represent standard deviation.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B</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efficiency of the cleanup procedure calculated from the averages of 3 separate experiments in Plot A as described in Methods.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1844352-EE88-47F6-BDAD-99EC8BDDC8B3}"/>
              </a:ext>
            </a:extLst>
          </p:cNvPr>
          <p:cNvSpPr txBox="1"/>
          <p:nvPr/>
        </p:nvSpPr>
        <p:spPr>
          <a:xfrm>
            <a:off x="633347" y="-46180"/>
            <a:ext cx="10733314" cy="532903"/>
          </a:xfrm>
          <a:prstGeom prst="rect">
            <a:avLst/>
          </a:prstGeom>
          <a:noFill/>
        </p:spPr>
        <p:txBody>
          <a:bodyPr wrap="square" rtlCol="0">
            <a:spAutoFit/>
          </a:bodyPr>
          <a:lstStyle/>
          <a:p>
            <a:pPr marL="0" marR="0" algn="ctr">
              <a:lnSpc>
                <a:spcPct val="107000"/>
              </a:lnSpc>
              <a:spcBef>
                <a:spcPts val="0"/>
              </a:spcBef>
              <a:spcAft>
                <a:spcPts val="800"/>
              </a:spcAft>
            </a:pPr>
            <a:r>
              <a:rPr lang="en-US"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Effect of Environmental Factors on Oil Spill Cleanup Efficiency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19E40946-1418-49C1-AF5E-47CF58AB873F}"/>
              </a:ext>
            </a:extLst>
          </p:cNvPr>
          <p:cNvGrpSpPr/>
          <p:nvPr/>
        </p:nvGrpSpPr>
        <p:grpSpPr>
          <a:xfrm>
            <a:off x="1480228" y="375887"/>
            <a:ext cx="10078425" cy="2570513"/>
            <a:chOff x="681940" y="775279"/>
            <a:chExt cx="11627086" cy="3343656"/>
          </a:xfrm>
        </p:grpSpPr>
        <p:pic>
          <p:nvPicPr>
            <p:cNvPr id="19" name="Picture 18">
              <a:extLst>
                <a:ext uri="{FF2B5EF4-FFF2-40B4-BE49-F238E27FC236}">
                  <a16:creationId xmlns:a16="http://schemas.microsoft.com/office/drawing/2014/main" id="{FBDEEFF5-3431-4C25-A089-462D2A91E0EB}"/>
                </a:ext>
              </a:extLst>
            </p:cNvPr>
            <p:cNvPicPr>
              <a:picLocks noChangeAspect="1"/>
            </p:cNvPicPr>
            <p:nvPr/>
          </p:nvPicPr>
          <p:blipFill>
            <a:blip r:embed="rId2"/>
            <a:stretch>
              <a:fillRect/>
            </a:stretch>
          </p:blipFill>
          <p:spPr>
            <a:xfrm>
              <a:off x="5960037" y="806201"/>
              <a:ext cx="5024628" cy="3307194"/>
            </a:xfrm>
            <a:prstGeom prst="rect">
              <a:avLst/>
            </a:prstGeom>
            <a:ln>
              <a:solidFill>
                <a:schemeClr val="tx1"/>
              </a:solidFill>
            </a:ln>
          </p:spPr>
        </p:pic>
        <p:pic>
          <p:nvPicPr>
            <p:cNvPr id="17" name="Picture 16">
              <a:extLst>
                <a:ext uri="{FF2B5EF4-FFF2-40B4-BE49-F238E27FC236}">
                  <a16:creationId xmlns:a16="http://schemas.microsoft.com/office/drawing/2014/main" id="{A0806F61-D255-455E-8710-1B7EE53CC401}"/>
                </a:ext>
              </a:extLst>
            </p:cNvPr>
            <p:cNvPicPr>
              <a:picLocks noChangeAspect="1"/>
            </p:cNvPicPr>
            <p:nvPr/>
          </p:nvPicPr>
          <p:blipFill>
            <a:blip r:embed="rId3"/>
            <a:stretch>
              <a:fillRect/>
            </a:stretch>
          </p:blipFill>
          <p:spPr>
            <a:xfrm>
              <a:off x="681940" y="811741"/>
              <a:ext cx="5142054" cy="3307194"/>
            </a:xfrm>
            <a:prstGeom prst="rect">
              <a:avLst/>
            </a:prstGeom>
            <a:ln>
              <a:solidFill>
                <a:schemeClr val="tx1"/>
              </a:solidFill>
            </a:ln>
          </p:spPr>
        </p:pic>
        <p:sp>
          <p:nvSpPr>
            <p:cNvPr id="10" name="TextBox 9">
              <a:extLst>
                <a:ext uri="{FF2B5EF4-FFF2-40B4-BE49-F238E27FC236}">
                  <a16:creationId xmlns:a16="http://schemas.microsoft.com/office/drawing/2014/main" id="{CC493E58-D5A4-4FD7-B880-11BEFDD06D36}"/>
                </a:ext>
              </a:extLst>
            </p:cNvPr>
            <p:cNvSpPr txBox="1"/>
            <p:nvPr/>
          </p:nvSpPr>
          <p:spPr>
            <a:xfrm>
              <a:off x="5960037" y="775279"/>
              <a:ext cx="6348989" cy="369332"/>
            </a:xfrm>
            <a:prstGeom prst="rect">
              <a:avLst/>
            </a:prstGeom>
            <a:noFill/>
          </p:spPr>
          <p:txBody>
            <a:bodyPr wrap="square" rtlCol="0">
              <a:spAutoFit/>
            </a:bodyPr>
            <a:lstStyle/>
            <a:p>
              <a:r>
                <a:rPr lang="en-US" b="1" dirty="0"/>
                <a:t>B</a:t>
              </a:r>
              <a:r>
                <a:rPr lang="en-US" dirty="0"/>
                <a:t>.</a:t>
              </a:r>
            </a:p>
          </p:txBody>
        </p:sp>
        <p:sp>
          <p:nvSpPr>
            <p:cNvPr id="9" name="TextBox 8">
              <a:extLst>
                <a:ext uri="{FF2B5EF4-FFF2-40B4-BE49-F238E27FC236}">
                  <a16:creationId xmlns:a16="http://schemas.microsoft.com/office/drawing/2014/main" id="{7818FB90-F989-4D5F-91D2-6EADF891DEF1}"/>
                </a:ext>
              </a:extLst>
            </p:cNvPr>
            <p:cNvSpPr txBox="1"/>
            <p:nvPr/>
          </p:nvSpPr>
          <p:spPr>
            <a:xfrm>
              <a:off x="681940" y="775279"/>
              <a:ext cx="484270" cy="369332"/>
            </a:xfrm>
            <a:prstGeom prst="rect">
              <a:avLst/>
            </a:prstGeom>
            <a:noFill/>
          </p:spPr>
          <p:txBody>
            <a:bodyPr wrap="square" rtlCol="0">
              <a:spAutoFit/>
            </a:bodyPr>
            <a:lstStyle/>
            <a:p>
              <a:r>
                <a:rPr lang="en-US" b="1" dirty="0"/>
                <a:t>A</a:t>
              </a:r>
              <a:r>
                <a:rPr lang="en-US" dirty="0"/>
                <a:t>.</a:t>
              </a:r>
            </a:p>
          </p:txBody>
        </p:sp>
      </p:grpSp>
      <p:sp>
        <p:nvSpPr>
          <p:cNvPr id="2" name="TextBox 1">
            <a:extLst>
              <a:ext uri="{FF2B5EF4-FFF2-40B4-BE49-F238E27FC236}">
                <a16:creationId xmlns:a16="http://schemas.microsoft.com/office/drawing/2014/main" id="{700D39E3-6739-4AEB-91A6-19F7AED8AADC}"/>
              </a:ext>
            </a:extLst>
          </p:cNvPr>
          <p:cNvSpPr txBox="1"/>
          <p:nvPr/>
        </p:nvSpPr>
        <p:spPr>
          <a:xfrm>
            <a:off x="48985" y="4263104"/>
            <a:ext cx="12094029" cy="724942"/>
          </a:xfrm>
          <a:prstGeom prst="rect">
            <a:avLst/>
          </a:prstGeom>
          <a:solidFill>
            <a:schemeClr val="accent5">
              <a:lumMod val="20000"/>
              <a:lumOff val="80000"/>
            </a:schemeClr>
          </a:solidFill>
        </p:spPr>
        <p:txBody>
          <a:bodyPr wrap="square" rtlCol="0">
            <a:spAutoFit/>
          </a:bodyPr>
          <a:lstStyle/>
          <a:p>
            <a:pPr marL="0" marR="0">
              <a:lnSpc>
                <a:spcPct val="107000"/>
              </a:lnSpc>
              <a:spcBef>
                <a:spcPts val="0"/>
              </a:spcBef>
              <a:spcAft>
                <a:spcPts val="800"/>
              </a:spcAft>
            </a:pP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Results: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experiment examines environmental factors, such as wave currents, water temperature, salt vs. fresh water, effect on the efficiency of ferromagnetic nanoparticle oil removal (Figure 9). Ferrofluid oil removal had very consistent oil removal properties for still tap water, cold water, warm water and salt water (efficiency = 0.95). Ferrofluid cleanup in wavy conditions resulted in an efficiency of 0.86.</a:t>
            </a:r>
          </a:p>
        </p:txBody>
      </p:sp>
      <p:sp>
        <p:nvSpPr>
          <p:cNvPr id="11" name="Rectangle 10">
            <a:extLst>
              <a:ext uri="{FF2B5EF4-FFF2-40B4-BE49-F238E27FC236}">
                <a16:creationId xmlns:a16="http://schemas.microsoft.com/office/drawing/2014/main" id="{CF438122-53D9-4503-B051-DDEAB1302AF0}"/>
              </a:ext>
            </a:extLst>
          </p:cNvPr>
          <p:cNvSpPr/>
          <p:nvPr/>
        </p:nvSpPr>
        <p:spPr>
          <a:xfrm>
            <a:off x="24492" y="5015754"/>
            <a:ext cx="12143014" cy="1790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13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ANALYSIS: </a:t>
            </a:r>
            <a:r>
              <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Many traditional oil spill cleanup methods have drastically reduced efficiency under various environmental and atmospheric conditions. For example, the oil recovery efficiency of oil skimmers to remove oil spills is 50% in choppy ocean waters.</a:t>
            </a:r>
            <a:r>
              <a:rPr lang="en-US" sz="13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33</a:t>
            </a:r>
            <a:r>
              <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Environmental factors including water temperature and salinity and ocean conditions influence the effectiveness of dispersants. For instance, the efficiency of oil spill cleanup with dispersants drops to 51-74% over time due to oil weathering and emulsification depending on type of oil spilled.</a:t>
            </a:r>
            <a:r>
              <a:rPr lang="en-US" sz="13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 </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purpose of this set of experiments was to examine the efficiency of ferrofluid nanotechnology in conditions that mimic the ocean. Conditions such as salt water vs. spring water, and warm and cold temperatures did not affect the efficiency of oil recovery by ferrofluids</a:t>
            </a:r>
            <a:r>
              <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(efficiency = 0.96). The efficiency was only slightly reduced by 9.5% when waves were simulated by rocking the petri dish</a:t>
            </a:r>
            <a:r>
              <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data suggests that the ferrofluid methods for oil removal is robust and efficient even under unfavorable conditions.  </a:t>
            </a:r>
          </a:p>
        </p:txBody>
      </p:sp>
    </p:spTree>
    <p:extLst>
      <p:ext uri="{BB962C8B-B14F-4D97-AF65-F5344CB8AC3E}">
        <p14:creationId xmlns:p14="http://schemas.microsoft.com/office/powerpoint/2010/main" val="326285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3500B-1740-48F2-84E0-7A91D6150515}"/>
              </a:ext>
            </a:extLst>
          </p:cNvPr>
          <p:cNvPicPr>
            <a:picLocks noChangeAspect="1"/>
          </p:cNvPicPr>
          <p:nvPr/>
        </p:nvPicPr>
        <p:blipFill>
          <a:blip r:embed="rId2"/>
          <a:stretch>
            <a:fillRect/>
          </a:stretch>
        </p:blipFill>
        <p:spPr>
          <a:xfrm>
            <a:off x="-36944" y="395902"/>
            <a:ext cx="3398982" cy="2069242"/>
          </a:xfrm>
          <a:prstGeom prst="rect">
            <a:avLst/>
          </a:prstGeom>
        </p:spPr>
      </p:pic>
      <p:pic>
        <p:nvPicPr>
          <p:cNvPr id="3" name="Picture 2">
            <a:extLst>
              <a:ext uri="{FF2B5EF4-FFF2-40B4-BE49-F238E27FC236}">
                <a16:creationId xmlns:a16="http://schemas.microsoft.com/office/drawing/2014/main" id="{C368AD2A-C53A-4284-80C8-8E3BA91E2E31}"/>
              </a:ext>
            </a:extLst>
          </p:cNvPr>
          <p:cNvPicPr>
            <a:picLocks noChangeAspect="1"/>
          </p:cNvPicPr>
          <p:nvPr/>
        </p:nvPicPr>
        <p:blipFill>
          <a:blip r:embed="rId3"/>
          <a:stretch>
            <a:fillRect/>
          </a:stretch>
        </p:blipFill>
        <p:spPr>
          <a:xfrm>
            <a:off x="3369394" y="418118"/>
            <a:ext cx="4034789" cy="2047026"/>
          </a:xfrm>
          <a:prstGeom prst="rect">
            <a:avLst/>
          </a:prstGeom>
        </p:spPr>
      </p:pic>
      <p:pic>
        <p:nvPicPr>
          <p:cNvPr id="8" name="Picture 7">
            <a:extLst>
              <a:ext uri="{FF2B5EF4-FFF2-40B4-BE49-F238E27FC236}">
                <a16:creationId xmlns:a16="http://schemas.microsoft.com/office/drawing/2014/main" id="{DE7B425D-40CB-487D-95B8-5EFF5A93F803}"/>
              </a:ext>
            </a:extLst>
          </p:cNvPr>
          <p:cNvPicPr>
            <a:picLocks noChangeAspect="1"/>
          </p:cNvPicPr>
          <p:nvPr/>
        </p:nvPicPr>
        <p:blipFill>
          <a:blip r:embed="rId4"/>
          <a:stretch>
            <a:fillRect/>
          </a:stretch>
        </p:blipFill>
        <p:spPr>
          <a:xfrm>
            <a:off x="6643720" y="418118"/>
            <a:ext cx="2971338" cy="2047027"/>
          </a:xfrm>
          <a:prstGeom prst="rect">
            <a:avLst/>
          </a:prstGeom>
        </p:spPr>
      </p:pic>
      <p:pic>
        <p:nvPicPr>
          <p:cNvPr id="9" name="Picture 8">
            <a:extLst>
              <a:ext uri="{FF2B5EF4-FFF2-40B4-BE49-F238E27FC236}">
                <a16:creationId xmlns:a16="http://schemas.microsoft.com/office/drawing/2014/main" id="{01EEC864-F111-4818-98EC-AD02D8BB2286}"/>
              </a:ext>
            </a:extLst>
          </p:cNvPr>
          <p:cNvPicPr>
            <a:picLocks noChangeAspect="1"/>
          </p:cNvPicPr>
          <p:nvPr/>
        </p:nvPicPr>
        <p:blipFill>
          <a:blip r:embed="rId5"/>
          <a:stretch>
            <a:fillRect/>
          </a:stretch>
        </p:blipFill>
        <p:spPr>
          <a:xfrm>
            <a:off x="9615058" y="418118"/>
            <a:ext cx="2576942" cy="2047026"/>
          </a:xfrm>
          <a:prstGeom prst="rect">
            <a:avLst/>
          </a:prstGeom>
        </p:spPr>
      </p:pic>
      <p:sp>
        <p:nvSpPr>
          <p:cNvPr id="10" name="TextBox 9">
            <a:extLst>
              <a:ext uri="{FF2B5EF4-FFF2-40B4-BE49-F238E27FC236}">
                <a16:creationId xmlns:a16="http://schemas.microsoft.com/office/drawing/2014/main" id="{7B42494E-260A-40A5-BA46-9060B0305726}"/>
              </a:ext>
            </a:extLst>
          </p:cNvPr>
          <p:cNvSpPr txBox="1"/>
          <p:nvPr/>
        </p:nvSpPr>
        <p:spPr>
          <a:xfrm>
            <a:off x="35036" y="-42598"/>
            <a:ext cx="12124267" cy="470000"/>
          </a:xfrm>
          <a:prstGeom prst="rect">
            <a:avLst/>
          </a:prstGeom>
          <a:noFill/>
        </p:spPr>
        <p:txBody>
          <a:bodyPr wrap="square">
            <a:spAutoFit/>
          </a:bodyPr>
          <a:lstStyle/>
          <a:p>
            <a:pPr marL="0" marR="0" algn="ctr">
              <a:lnSpc>
                <a:spcPct val="107000"/>
              </a:lnSpc>
              <a:spcBef>
                <a:spcPts val="0"/>
              </a:spcBef>
              <a:spcAft>
                <a:spcPts val="800"/>
              </a:spcAft>
            </a:pPr>
            <a:r>
              <a:rPr lang="en-US"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Effect of Ferrofluids on Aquatic Organisms</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1EB6964-DF9C-4AB5-A809-EACF90DBC28B}"/>
              </a:ext>
            </a:extLst>
          </p:cNvPr>
          <p:cNvPicPr>
            <a:picLocks noChangeAspect="1"/>
          </p:cNvPicPr>
          <p:nvPr/>
        </p:nvPicPr>
        <p:blipFill rotWithShape="1">
          <a:blip r:embed="rId6"/>
          <a:srcRect t="19668"/>
          <a:stretch/>
        </p:blipFill>
        <p:spPr>
          <a:xfrm>
            <a:off x="1633256" y="1339824"/>
            <a:ext cx="943686" cy="675953"/>
          </a:xfrm>
          <a:prstGeom prst="rect">
            <a:avLst/>
          </a:prstGeom>
        </p:spPr>
      </p:pic>
      <p:pic>
        <p:nvPicPr>
          <p:cNvPr id="14" name="Picture 13">
            <a:extLst>
              <a:ext uri="{FF2B5EF4-FFF2-40B4-BE49-F238E27FC236}">
                <a16:creationId xmlns:a16="http://schemas.microsoft.com/office/drawing/2014/main" id="{2EFD0998-ED9F-4E2F-AE38-E4C8B773CE6C}"/>
              </a:ext>
            </a:extLst>
          </p:cNvPr>
          <p:cNvPicPr>
            <a:picLocks noChangeAspect="1"/>
          </p:cNvPicPr>
          <p:nvPr/>
        </p:nvPicPr>
        <p:blipFill>
          <a:blip r:embed="rId7"/>
          <a:stretch>
            <a:fillRect/>
          </a:stretch>
        </p:blipFill>
        <p:spPr>
          <a:xfrm>
            <a:off x="3805244" y="860006"/>
            <a:ext cx="748284" cy="508767"/>
          </a:xfrm>
          <a:prstGeom prst="rect">
            <a:avLst/>
          </a:prstGeom>
        </p:spPr>
      </p:pic>
      <p:sp>
        <p:nvSpPr>
          <p:cNvPr id="15" name="TextBox 14">
            <a:extLst>
              <a:ext uri="{FF2B5EF4-FFF2-40B4-BE49-F238E27FC236}">
                <a16:creationId xmlns:a16="http://schemas.microsoft.com/office/drawing/2014/main" id="{CF92874B-722C-4A90-8613-A056D968E70F}"/>
              </a:ext>
            </a:extLst>
          </p:cNvPr>
          <p:cNvSpPr txBox="1"/>
          <p:nvPr/>
        </p:nvSpPr>
        <p:spPr>
          <a:xfrm>
            <a:off x="35036" y="2506755"/>
            <a:ext cx="12156964" cy="874085"/>
          </a:xfrm>
          <a:prstGeom prst="rect">
            <a:avLst/>
          </a:prstGeom>
          <a:solidFill>
            <a:schemeClr val="accent3">
              <a:lumMod val="20000"/>
              <a:lumOff val="80000"/>
            </a:schemeClr>
          </a:solidFill>
        </p:spPr>
        <p:txBody>
          <a:bodyPr wrap="square" rtlCol="0">
            <a:spAutoFit/>
          </a:bodyPr>
          <a:lstStyle/>
          <a:p>
            <a:pPr marL="0" marR="0">
              <a:lnSpc>
                <a:spcPct val="107000"/>
              </a:lnSpc>
              <a:spcBef>
                <a:spcPts val="0"/>
              </a:spcBef>
              <a:spcAft>
                <a:spcPts val="800"/>
              </a:spcAft>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a:t>
            </a:r>
            <a:r>
              <a:rPr lang="en-US"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7</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Effect of Ferrofluids </a:t>
            </a:r>
            <a:r>
              <a:rPr lang="en-US" sz="1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 Daphnia magna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water flea (A), </a:t>
            </a:r>
            <a:r>
              <a:rPr lang="en-US" sz="1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Chlorohydra viridissima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 </a:t>
            </a:r>
            <a:r>
              <a:rPr lang="en-US" sz="1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Dugesia dorotocephala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brown Planaria flatworm (C) and </a:t>
            </a:r>
            <a:r>
              <a:rPr lang="en-US" sz="1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Lemna minor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duckweed aquatic plant (D).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Daphnia, 30 hydra, 10 planaria, 50 duckweed plants were added to a 9 oz clear plastic cups filled with 120 mL spring water followed by addition of respective number of ferrofluid drops.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Living and dead organisms in each cup were counted at the indicated time point. </a:t>
            </a: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raph represents the percentage of % </a:t>
            </a: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dead or % living organisms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from an average of 3 tests per ferrofluid concentration. Error bars represent standard deviation. </a:t>
            </a:r>
            <a:endPar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ECE3EE9D-DA7E-4765-9B86-B82517828A5C}"/>
              </a:ext>
            </a:extLst>
          </p:cNvPr>
          <p:cNvSpPr txBox="1"/>
          <p:nvPr/>
        </p:nvSpPr>
        <p:spPr>
          <a:xfrm>
            <a:off x="35036" y="3400961"/>
            <a:ext cx="12121928" cy="1461939"/>
          </a:xfrm>
          <a:prstGeom prst="rect">
            <a:avLst/>
          </a:prstGeom>
          <a:solidFill>
            <a:schemeClr val="accent5">
              <a:lumMod val="20000"/>
              <a:lumOff val="80000"/>
            </a:schemeClr>
          </a:solidFill>
        </p:spPr>
        <p:txBody>
          <a:bodyPr wrap="square" rtlCol="0">
            <a:spAutoFit/>
          </a:bodyPr>
          <a:lstStyle/>
          <a:p>
            <a:r>
              <a:rPr lang="en-US" sz="125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Results</a:t>
            </a:r>
            <a:r>
              <a:rPr lang="en-US" sz="12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Most Daphnia are dead at 4 hours after treatment with 3 drops ferrofluid (A). More Hydra died at higher ferrofluid concentrations and more death occurred after longer incubation times </a:t>
            </a:r>
            <a:r>
              <a:rPr lang="en-US" sz="1250" dirty="0">
                <a:solidFill>
                  <a:srgbClr val="000000"/>
                </a:solidFill>
                <a:latin typeface="Calibri" panose="020F0502020204030204" pitchFamily="34" charset="0"/>
                <a:cs typeface="Times New Roman" panose="02020603050405020304" pitchFamily="18" charset="0"/>
              </a:rPr>
              <a:t>(IC</a:t>
            </a:r>
            <a:r>
              <a:rPr lang="en-US" sz="1250" baseline="-25000" dirty="0">
                <a:solidFill>
                  <a:srgbClr val="000000"/>
                </a:solidFill>
                <a:latin typeface="Calibri" panose="020F0502020204030204" pitchFamily="34" charset="0"/>
                <a:cs typeface="Times New Roman" panose="02020603050405020304" pitchFamily="18" charset="0"/>
              </a:rPr>
              <a:t>50</a:t>
            </a:r>
            <a:r>
              <a:rPr lang="en-US" sz="1250" dirty="0">
                <a:solidFill>
                  <a:srgbClr val="000000"/>
                </a:solidFill>
                <a:latin typeface="Calibri" panose="020F0502020204030204" pitchFamily="34" charset="0"/>
                <a:cs typeface="Times New Roman" panose="02020603050405020304" pitchFamily="18" charset="0"/>
              </a:rPr>
              <a:t>=5 drops ferrofluid/16hr treatment). The </a:t>
            </a:r>
            <a:r>
              <a:rPr lang="en-US" sz="12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majority of the Planaria were still alive after 28 days. Less than 20% duckweed had died after 7 days of exposure to 20 drops of ferrofluid. </a:t>
            </a:r>
            <a:r>
              <a:rPr lang="en-US" sz="125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a:t>
            </a:r>
            <a:r>
              <a:rPr lang="en-US" sz="12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2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Ferrofluid remained as distinct drops at bottom of the cup (photo inset in B). A layer of oil floated on the surface of the water which is most likely the carrier fluid. The greater the amount of ferrofluid, the thicker the oil residue on the surface of the water. Daphnia got stuck in the oily residue which hastened their demise (photo inset in A). Hydra attached to the sides and bottom of the plastic cup and did not contact the oil residue. Planaria moved around the cup and were not affected by swimming over the ferrofluid drops at the bottom of the cups nor swimming through the oil residues floating on the surface of the water. As weeks went by, some Planaria (~30%) looked smaller in size. Duckweed floated on the surface of the cup and were not affected by thick oil residues at the higher concentrations of ferrofluid.</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2A59F97-C698-4381-B106-1D8B89D48349}"/>
              </a:ext>
            </a:extLst>
          </p:cNvPr>
          <p:cNvSpPr txBox="1"/>
          <p:nvPr/>
        </p:nvSpPr>
        <p:spPr>
          <a:xfrm>
            <a:off x="10328945" y="902819"/>
            <a:ext cx="577915" cy="276999"/>
          </a:xfrm>
          <a:prstGeom prst="rect">
            <a:avLst/>
          </a:prstGeom>
          <a:noFill/>
          <a:ln>
            <a:noFill/>
          </a:ln>
        </p:spPr>
        <p:txBody>
          <a:bodyPr wrap="none" rtlCol="0">
            <a:spAutoFit/>
          </a:bodyPr>
          <a:lstStyle/>
          <a:p>
            <a:r>
              <a:rPr lang="en-US" sz="1200" dirty="0"/>
              <a:t>7 days</a:t>
            </a:r>
          </a:p>
        </p:txBody>
      </p:sp>
      <p:cxnSp>
        <p:nvCxnSpPr>
          <p:cNvPr id="24" name="Straight Connector 23">
            <a:extLst>
              <a:ext uri="{FF2B5EF4-FFF2-40B4-BE49-F238E27FC236}">
                <a16:creationId xmlns:a16="http://schemas.microsoft.com/office/drawing/2014/main" id="{07A2B847-9B96-45B3-AAAF-C2538B6C59A5}"/>
              </a:ext>
            </a:extLst>
          </p:cNvPr>
          <p:cNvCxnSpPr>
            <a:cxnSpLocks/>
          </p:cNvCxnSpPr>
          <p:nvPr/>
        </p:nvCxnSpPr>
        <p:spPr>
          <a:xfrm>
            <a:off x="10061859" y="1024098"/>
            <a:ext cx="313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742AEF4-04B0-4B96-BFFA-C36DCCAE16C1}"/>
              </a:ext>
            </a:extLst>
          </p:cNvPr>
          <p:cNvSpPr/>
          <p:nvPr/>
        </p:nvSpPr>
        <p:spPr>
          <a:xfrm>
            <a:off x="10171792" y="976252"/>
            <a:ext cx="116748" cy="95544"/>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195272B-615E-404B-A9AE-35781252C1CB}"/>
              </a:ext>
            </a:extLst>
          </p:cNvPr>
          <p:cNvSpPr/>
          <p:nvPr/>
        </p:nvSpPr>
        <p:spPr>
          <a:xfrm>
            <a:off x="35036" y="4819341"/>
            <a:ext cx="12137914" cy="202912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0"/>
              </a:spcAft>
            </a:pPr>
            <a:r>
              <a:rPr lang="en-US" sz="1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ANALYSIS: </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use of nanoparticles has been controversial due to the concerns that nanoparticles could have the ability to enter cells and damage marine life and cause still unknown environmental effects.</a:t>
            </a:r>
            <a:r>
              <a:rPr lang="en-US" sz="12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Therefore, the </a:t>
            </a: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purpose of these experiments were to examine the effects of ferrofluids on aquatic life.</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Daphnia </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were quite sensitive to ferrofluids and died within 4 hours of exposure to 3 drops of ferrofluid.</a:t>
            </a:r>
            <a:r>
              <a:rPr lang="en-US"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Hydra</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were less severely affected by ferrofluid requiring longer treatment times and higher concentrations to produce the cytotoxic effect compared to Daphnia. Most</a:t>
            </a: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planaria </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were living after 4 weeks of exposure to ferrofluids. An interesting observation was that about 30% of planaria looked smaller as the weeks went by. Planaria can go without food for 90-days and are able to withstand long-time fasting periods by shrinking and degrowing.</a:t>
            </a:r>
            <a:r>
              <a:rPr lang="en-US" sz="12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 </a:t>
            </a:r>
            <a:r>
              <a:rPr lang="en-US" sz="1200" baseline="30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12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D</a:t>
            </a: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uckweed</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was very sturdy on exposure to ferrofluids even while floating in the oily residue/film on the surface of the water. At the highest ferrofluid concentration, &lt;20% of the duckweed died after 7 days. Without an oil spill in the water, the ferrofluids in an oil-based carrier fluid sink as droplets at the bottom of the cup and did not disperse. Since the ferrofluid did not disperse efficiently, it might not come in contact with the aquatic organisms as effectively. </a:t>
            </a:r>
            <a:r>
              <a:rPr lang="en-US"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A</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ferrofluid with a water-based carrier should be used to better disperse the ferrofluid throughout the cup. In </a:t>
            </a:r>
            <a:r>
              <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summary, </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these results suggests that different aquatic organisms have different sensitivity for cytotoxicity to ferrofluids. If the cleanup procedure is swift with less exposure to aquatic life, the environmental impacts will be substantially minimized.</a:t>
            </a:r>
          </a:p>
        </p:txBody>
      </p:sp>
      <p:cxnSp>
        <p:nvCxnSpPr>
          <p:cNvPr id="29" name="Straight Connector 28">
            <a:extLst>
              <a:ext uri="{FF2B5EF4-FFF2-40B4-BE49-F238E27FC236}">
                <a16:creationId xmlns:a16="http://schemas.microsoft.com/office/drawing/2014/main" id="{84395A3E-F5DD-4051-8D67-B1EBF854A9E4}"/>
              </a:ext>
            </a:extLst>
          </p:cNvPr>
          <p:cNvCxnSpPr>
            <a:cxnSpLocks/>
          </p:cNvCxnSpPr>
          <p:nvPr/>
        </p:nvCxnSpPr>
        <p:spPr>
          <a:xfrm>
            <a:off x="32697" y="4819341"/>
            <a:ext cx="121593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02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503160D-971E-4B59-9102-A36691DEB36B}"/>
              </a:ext>
            </a:extLst>
          </p:cNvPr>
          <p:cNvGrpSpPr/>
          <p:nvPr/>
        </p:nvGrpSpPr>
        <p:grpSpPr>
          <a:xfrm>
            <a:off x="397326" y="26040"/>
            <a:ext cx="11397345" cy="6668942"/>
            <a:chOff x="397326" y="26040"/>
            <a:chExt cx="11397345" cy="6668942"/>
          </a:xfrm>
        </p:grpSpPr>
        <p:sp>
          <p:nvSpPr>
            <p:cNvPr id="10" name="Rectangle 9">
              <a:extLst>
                <a:ext uri="{FF2B5EF4-FFF2-40B4-BE49-F238E27FC236}">
                  <a16:creationId xmlns:a16="http://schemas.microsoft.com/office/drawing/2014/main" id="{06DDCC83-4AB5-423F-960C-1B2331B402C9}"/>
                </a:ext>
              </a:extLst>
            </p:cNvPr>
            <p:cNvSpPr/>
            <p:nvPr/>
          </p:nvSpPr>
          <p:spPr>
            <a:xfrm>
              <a:off x="397326" y="5743575"/>
              <a:ext cx="11293929" cy="8667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6B0DA9F-0421-4AEA-8E4C-E904AFB7D681}"/>
                </a:ext>
              </a:extLst>
            </p:cNvPr>
            <p:cNvSpPr/>
            <p:nvPr/>
          </p:nvSpPr>
          <p:spPr>
            <a:xfrm>
              <a:off x="397328" y="487705"/>
              <a:ext cx="11293929" cy="5899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EA01B1D-4544-4944-B556-2E9A76F97853}"/>
                </a:ext>
              </a:extLst>
            </p:cNvPr>
            <p:cNvSpPr/>
            <p:nvPr/>
          </p:nvSpPr>
          <p:spPr>
            <a:xfrm>
              <a:off x="397327" y="2374259"/>
              <a:ext cx="11293929" cy="7717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4B54996-FD04-40D1-A11A-A300A6625450}"/>
                </a:ext>
              </a:extLst>
            </p:cNvPr>
            <p:cNvSpPr/>
            <p:nvPr/>
          </p:nvSpPr>
          <p:spPr>
            <a:xfrm>
              <a:off x="397327" y="4002425"/>
              <a:ext cx="11293929" cy="6301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F915A05-9BF6-4450-B02E-79FF97D6F728}"/>
                </a:ext>
              </a:extLst>
            </p:cNvPr>
            <p:cNvSpPr/>
            <p:nvPr/>
          </p:nvSpPr>
          <p:spPr>
            <a:xfrm>
              <a:off x="397327" y="1117904"/>
              <a:ext cx="11293929" cy="116809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FD33849-5C27-41AD-895C-DD10015C586B}"/>
                </a:ext>
              </a:extLst>
            </p:cNvPr>
            <p:cNvSpPr/>
            <p:nvPr/>
          </p:nvSpPr>
          <p:spPr>
            <a:xfrm>
              <a:off x="397327" y="3177456"/>
              <a:ext cx="11293929" cy="7717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34F01BE-B33D-4212-9980-2B2AB00B6BBC}"/>
                </a:ext>
              </a:extLst>
            </p:cNvPr>
            <p:cNvSpPr/>
            <p:nvPr/>
          </p:nvSpPr>
          <p:spPr>
            <a:xfrm>
              <a:off x="397326" y="4685881"/>
              <a:ext cx="11293929" cy="96380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2768002-33E6-4780-9517-5DCB0A21A0B0}"/>
                </a:ext>
              </a:extLst>
            </p:cNvPr>
            <p:cNvSpPr txBox="1"/>
            <p:nvPr/>
          </p:nvSpPr>
          <p:spPr>
            <a:xfrm>
              <a:off x="397328" y="487705"/>
              <a:ext cx="11397343" cy="6207277"/>
            </a:xfrm>
            <a:prstGeom prst="rect">
              <a:avLst/>
            </a:prstGeom>
            <a:noFill/>
          </p:spPr>
          <p:txBody>
            <a:bodyPr wrap="square" rtlCol="0">
              <a:spAutoFit/>
            </a:bodyPr>
            <a:lstStyle/>
            <a:p>
              <a:pPr marR="0" lvl="0">
                <a:lnSpc>
                  <a:spcPct val="107000"/>
                </a:lnSpc>
                <a:spcBef>
                  <a:spcPts val="0"/>
                </a:spcBef>
                <a:spcAft>
                  <a:spcPts val="0"/>
                </a:spcAft>
                <a:tabLst>
                  <a:tab pos="739775"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higher the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concentration of the ferrofluid </a:t>
              </a:r>
              <a:r>
                <a:rPr lang="en-US" sz="1400" dirty="0">
                  <a:effectLst/>
                  <a:latin typeface="Calibri" panose="020F0502020204030204" pitchFamily="34" charset="0"/>
                  <a:ea typeface="Calibri" panose="020F0502020204030204" pitchFamily="34" charset="0"/>
                  <a:cs typeface="Times New Roman" panose="02020603050405020304" pitchFamily="18" charset="0"/>
                </a:rPr>
                <a:t>added to the oil spill, the more efficient the cleanup until saturation occurred. As the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volume of the oil spill </a:t>
              </a:r>
              <a:r>
                <a:rPr lang="en-US" sz="1400" dirty="0">
                  <a:effectLst/>
                  <a:latin typeface="Calibri" panose="020F0502020204030204" pitchFamily="34" charset="0"/>
                  <a:ea typeface="Calibri" panose="020F0502020204030204" pitchFamily="34" charset="0"/>
                  <a:cs typeface="Times New Roman" panose="02020603050405020304" pitchFamily="18" charset="0"/>
                </a:rPr>
                <a:t>increases, more ferrofluid is needed to efficiently clean up the spill.</a:t>
              </a:r>
            </a:p>
            <a:p>
              <a:pPr marL="285750" marR="0" lvl="0" indent="-285750">
                <a:lnSpc>
                  <a:spcPct val="107000"/>
                </a:lnSpc>
                <a:spcBef>
                  <a:spcPts val="0"/>
                </a:spcBef>
                <a:spcAft>
                  <a:spcPts val="0"/>
                </a:spcAft>
                <a:buFont typeface="Arial" panose="020B0604020202020204" pitchFamily="34" charset="0"/>
                <a:buChar char="•"/>
                <a:tabLst>
                  <a:tab pos="739775"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739775"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Magnet material, size and shape determine the strength of the magnet and effect the efficiency of oil spill cleanup.</a:t>
              </a:r>
            </a:p>
            <a:p>
              <a:pPr marR="0" lvl="1" indent="-171450">
                <a:lnSpc>
                  <a:spcPct val="107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stronger the magnetic material</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more efficient the oil spill removal (neodymium &gt; samarium cobalt &gt; alnico &gt; ceramic). Neodymium magnets are the strongest type of magnet and most efficiently cleaned the oil spill compared to samarium cobalt, alnico and ceramic magnets of the same size and shape.</a:t>
              </a:r>
            </a:p>
            <a:p>
              <a:pPr marR="0" lvl="1" indent="-171450">
                <a:lnSpc>
                  <a:spcPct val="107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bigger the magnet</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stronger and more efficient for ferrofluid oil spill cleanup.</a:t>
              </a:r>
            </a:p>
            <a:p>
              <a:pPr marR="0" lvl="1" indent="-171450">
                <a:lnSpc>
                  <a:spcPct val="107000"/>
                </a:lnSpc>
                <a:spcBef>
                  <a:spcPts val="0"/>
                </a:spcBef>
                <a:spcAft>
                  <a:spcPts val="0"/>
                </a:spcAft>
                <a:buFont typeface="Arial" panose="020B0604020202020204" pitchFamily="34" charset="0"/>
                <a:buChar char="•"/>
                <a:tabLst>
                  <a:tab pos="457200" algn="l"/>
                </a:tabLst>
              </a:pPr>
              <a:r>
                <a:rPr lang="en-US" sz="1200" b="1" u="sng" dirty="0">
                  <a:latin typeface="Calibri" panose="020F0502020204030204" pitchFamily="34" charset="0"/>
                  <a:ea typeface="Calibri" panose="020F0502020204030204" pitchFamily="34" charset="0"/>
                  <a:cs typeface="Times New Roman" panose="02020603050405020304" pitchFamily="18" charset="0"/>
                </a:rPr>
                <a:t>Shape</a:t>
              </a:r>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Rectangular prism and cube-shaped magnets demonstrated greater cleanup efficiency vs. ring- and disc-shaped magnets due to greater surface area coming in contact with the ferrofluid.</a:t>
              </a:r>
            </a:p>
            <a:p>
              <a:pPr marL="1257300" marR="0" indent="-342900">
                <a:lnSpc>
                  <a:spcPct val="107000"/>
                </a:lnSpc>
                <a:spcBef>
                  <a:spcPts val="0"/>
                </a:spcBef>
                <a:spcAft>
                  <a:spcPts val="0"/>
                </a:spcAft>
                <a:buFont typeface="Arial" panose="020B0604020202020204" pitchFamily="34" charset="0"/>
                <a:buChar char="•"/>
                <a:tabLst>
                  <a:tab pos="739775"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739775"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Magnet movement: </a:t>
              </a:r>
              <a:r>
                <a:rPr lang="en-US" sz="1400" dirty="0">
                  <a:effectLst/>
                  <a:latin typeface="Calibri" panose="020F0502020204030204" pitchFamily="34" charset="0"/>
                  <a:ea typeface="Calibri" panose="020F0502020204030204" pitchFamily="34" charset="0"/>
                  <a:cs typeface="Times New Roman" panose="02020603050405020304" pitchFamily="18" charset="0"/>
                </a:rPr>
                <a:t>Slow movements of the magnet were more efficient at oil spill cleanup versus fast movements.  Slightly submerging the magnet or skimming the surface with the magnet was more efficient than hovering over the surface since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surface area of the magnet came in contact with the magnetized oil.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indent="-342900">
                <a:lnSpc>
                  <a:spcPct val="107000"/>
                </a:lnSpc>
                <a:spcBef>
                  <a:spcPts val="0"/>
                </a:spcBef>
                <a:spcAft>
                  <a:spcPts val="0"/>
                </a:spcAft>
                <a:buFont typeface="Arial" panose="020B0604020202020204" pitchFamily="34" charset="0"/>
                <a:buChar char="•"/>
                <a:tabLst>
                  <a:tab pos="739775"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739775" algn="l"/>
                </a:tabLs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Ferrofluids are not equally miscible in all types of oil.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Ferrofluid miscibility is dependent on its carrier fluid. The hydrocarbon-based ferrofluid mixed well with petroleum/hydrocarbon-based mineral oil, baby oil and motor oil for efficient oil spill cleanup. However, ferrofluid and a variety of fatty acid-based vegetable oils </a:t>
              </a:r>
              <a:r>
                <a:rPr lang="en-US" sz="1400" dirty="0">
                  <a:effectLst/>
                  <a:latin typeface="Calibri" panose="020F0502020204030204" pitchFamily="34" charset="0"/>
                  <a:ea typeface="Calibri" panose="020F0502020204030204" pitchFamily="34" charset="0"/>
                  <a:cs typeface="Times New Roman" panose="02020603050405020304" pitchFamily="18" charset="0"/>
                </a:rPr>
                <a:t>did not mix as effectively and, therefore, had much less oil spill cleanup efficiency.</a:t>
              </a:r>
            </a:p>
            <a:p>
              <a:pPr marL="800100" marR="0" indent="-342900">
                <a:lnSpc>
                  <a:spcPct val="107000"/>
                </a:lnSpc>
                <a:spcBef>
                  <a:spcPts val="0"/>
                </a:spcBef>
                <a:spcAft>
                  <a:spcPts val="0"/>
                </a:spcAft>
                <a:buFont typeface="Arial" panose="020B0604020202020204" pitchFamily="34" charset="0"/>
                <a:buChar char="•"/>
                <a:tabLst>
                  <a:tab pos="739775"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739775" algn="l"/>
                </a:tabLs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Environmental factors such as heat, cold, and salinity had no negative effects on ferrofluid cleanup efficiency.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Wave-like perturbation only reduced oil spill cleanup efficiency &lt; 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indent="-285750">
                <a:lnSpc>
                  <a:spcPct val="107000"/>
                </a:lnSpc>
                <a:spcBef>
                  <a:spcPts val="0"/>
                </a:spcBef>
                <a:spcAft>
                  <a:spcPts val="0"/>
                </a:spcAft>
                <a:buFont typeface="Arial" panose="020B0604020202020204" pitchFamily="34" charset="0"/>
                <a:buChar char="•"/>
                <a:tabLst>
                  <a:tab pos="739775"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739775" algn="l"/>
                </a:tabLs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Different aquatic organisms displayed different sensitivities to ferrofluid cytotoxicity.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Daphnia magna</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were very sensitive to cytotoxicity after ferrofluid treatment (100% death at 4 hours with 3 drops of ferrofluid) whereas green Hydra were less severely affected, requiring longer treatment time and higher ferrofluid concentrations to produce cytotoxic effects. Under the same conditions, Planaria and duckweed were significantly more resistant to cytotoxicity after ferrofluid treatment.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tabLst>
                  <a:tab pos="739775"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summary</a:t>
              </a:r>
              <a:r>
                <a:rPr lang="en-US" sz="1400" dirty="0">
                  <a:effectLst/>
                  <a:latin typeface="Calibri" panose="020F0502020204030204" pitchFamily="34" charset="0"/>
                  <a:ea typeface="Calibri" panose="020F0502020204030204" pitchFamily="34" charset="0"/>
                  <a:cs typeface="Times New Roman" panose="02020603050405020304" pitchFamily="18" charset="0"/>
                </a:rPr>
                <a:t>, the data from these collective experiments proved that a ferrofluid can be used in conjunction with a strong magnet to efficiently remove an oil spill from water on a small scale. If the cleanup procedure is swift with minimal exposure to aquatic life, the environmental impacts will be substantially minimized using this unique technique.</a:t>
              </a:r>
            </a:p>
          </p:txBody>
        </p:sp>
        <p:sp>
          <p:nvSpPr>
            <p:cNvPr id="2" name="TextBox 1">
              <a:extLst>
                <a:ext uri="{FF2B5EF4-FFF2-40B4-BE49-F238E27FC236}">
                  <a16:creationId xmlns:a16="http://schemas.microsoft.com/office/drawing/2014/main" id="{8E2572F0-C9B7-4E63-A260-C6C1AD03690D}"/>
                </a:ext>
              </a:extLst>
            </p:cNvPr>
            <p:cNvSpPr txBox="1"/>
            <p:nvPr/>
          </p:nvSpPr>
          <p:spPr>
            <a:xfrm>
              <a:off x="5248465" y="26040"/>
              <a:ext cx="2026389" cy="461665"/>
            </a:xfrm>
            <a:prstGeom prst="rect">
              <a:avLst/>
            </a:prstGeom>
            <a:noFill/>
          </p:spPr>
          <p:txBody>
            <a:bodyPr wrap="none" rtlCol="0">
              <a:spAutoFit/>
            </a:bodyPr>
            <a:lstStyle/>
            <a:p>
              <a:r>
                <a:rPr lang="en-US" sz="2400" b="1" dirty="0">
                  <a:solidFill>
                    <a:srgbClr val="0070C0"/>
                  </a:solidFill>
                  <a:latin typeface="Calibri" panose="020F0502020204030204" pitchFamily="34" charset="0"/>
                  <a:cs typeface="Times New Roman" panose="02020603050405020304" pitchFamily="18" charset="0"/>
                </a:rPr>
                <a:t>CONCLUSIONS</a:t>
              </a:r>
            </a:p>
          </p:txBody>
        </p:sp>
      </p:grpSp>
    </p:spTree>
    <p:extLst>
      <p:ext uri="{BB962C8B-B14F-4D97-AF65-F5344CB8AC3E}">
        <p14:creationId xmlns:p14="http://schemas.microsoft.com/office/powerpoint/2010/main" val="1842578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374D51F-EFBC-40B4-A558-DA1C457B7385}"/>
              </a:ext>
            </a:extLst>
          </p:cNvPr>
          <p:cNvGrpSpPr/>
          <p:nvPr/>
        </p:nvGrpSpPr>
        <p:grpSpPr>
          <a:xfrm>
            <a:off x="138545" y="35872"/>
            <a:ext cx="11799455" cy="6557068"/>
            <a:chOff x="138545" y="35872"/>
            <a:chExt cx="11799455" cy="6557068"/>
          </a:xfrm>
        </p:grpSpPr>
        <p:sp>
          <p:nvSpPr>
            <p:cNvPr id="6" name="Rectangle 5">
              <a:extLst>
                <a:ext uri="{FF2B5EF4-FFF2-40B4-BE49-F238E27FC236}">
                  <a16:creationId xmlns:a16="http://schemas.microsoft.com/office/drawing/2014/main" id="{650D602A-E28E-4F78-BC7E-5D2C66220467}"/>
                </a:ext>
              </a:extLst>
            </p:cNvPr>
            <p:cNvSpPr/>
            <p:nvPr/>
          </p:nvSpPr>
          <p:spPr>
            <a:xfrm>
              <a:off x="138545" y="5430982"/>
              <a:ext cx="11799455" cy="115243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E4826A7-B45A-46B8-8841-CA1BB0DD0F92}"/>
                </a:ext>
              </a:extLst>
            </p:cNvPr>
            <p:cNvSpPr/>
            <p:nvPr/>
          </p:nvSpPr>
          <p:spPr>
            <a:xfrm>
              <a:off x="138545" y="2503055"/>
              <a:ext cx="11799455" cy="27432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590138C-9BFC-434C-AFB7-A875B76C3758}"/>
                </a:ext>
              </a:extLst>
            </p:cNvPr>
            <p:cNvSpPr/>
            <p:nvPr/>
          </p:nvSpPr>
          <p:spPr>
            <a:xfrm>
              <a:off x="138545" y="536310"/>
              <a:ext cx="11799455" cy="17912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AA2ED90-6AA2-40F4-80D8-4C6C25EE469A}"/>
                </a:ext>
              </a:extLst>
            </p:cNvPr>
            <p:cNvSpPr txBox="1"/>
            <p:nvPr/>
          </p:nvSpPr>
          <p:spPr>
            <a:xfrm>
              <a:off x="3571551" y="35872"/>
              <a:ext cx="5263492" cy="461665"/>
            </a:xfrm>
            <a:prstGeom prst="rect">
              <a:avLst/>
            </a:prstGeom>
            <a:noFill/>
          </p:spPr>
          <p:txBody>
            <a:bodyPr wrap="none" rtlCol="0">
              <a:spAutoFit/>
            </a:bodyPr>
            <a:lstStyle/>
            <a:p>
              <a:r>
                <a:rPr lang="en-US" sz="2400" b="1" dirty="0">
                  <a:solidFill>
                    <a:srgbClr val="0070C0"/>
                  </a:solidFill>
                  <a:latin typeface="Calibri" panose="020F0502020204030204" pitchFamily="34" charset="0"/>
                  <a:cs typeface="Times New Roman" panose="02020603050405020304" pitchFamily="18" charset="0"/>
                </a:rPr>
                <a:t>TESTABLE QUESTIONS AND HYPOTHESIS</a:t>
              </a:r>
            </a:p>
          </p:txBody>
        </p:sp>
        <p:sp>
          <p:nvSpPr>
            <p:cNvPr id="3" name="TextBox 2">
              <a:extLst>
                <a:ext uri="{FF2B5EF4-FFF2-40B4-BE49-F238E27FC236}">
                  <a16:creationId xmlns:a16="http://schemas.microsoft.com/office/drawing/2014/main" id="{467739A1-B24C-4D6D-BB86-5FF6E18B69FA}"/>
                </a:ext>
              </a:extLst>
            </p:cNvPr>
            <p:cNvSpPr txBox="1"/>
            <p:nvPr/>
          </p:nvSpPr>
          <p:spPr>
            <a:xfrm>
              <a:off x="196272" y="545835"/>
              <a:ext cx="11684000" cy="6047105"/>
            </a:xfrm>
            <a:prstGeom prst="rect">
              <a:avLst/>
            </a:prstGeom>
            <a:noFill/>
          </p:spPr>
          <p:txBody>
            <a:bodyPr wrap="square" rtlCol="0">
              <a:spAutoFit/>
            </a:bodyPr>
            <a:lstStyle/>
            <a:p>
              <a:pPr marL="0" marR="0">
                <a:lnSpc>
                  <a:spcPct val="107000"/>
                </a:lnSpc>
                <a:spcBef>
                  <a:spcPts val="0"/>
                </a:spcBef>
                <a:spcAft>
                  <a:spcPts val="80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The </a:t>
              </a:r>
              <a:r>
                <a:rPr lang="en-US" sz="1500" b="1" u="sng"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objective of this project</a:t>
              </a:r>
              <a:r>
                <a:rPr lang="en-US" sz="1500" u="sng"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r>
                <a:rPr lang="en-US" sz="1500" dirty="0">
                  <a:effectLst/>
                  <a:latin typeface="Calibri" panose="020F0502020204030204" pitchFamily="34" charset="0"/>
                  <a:ea typeface="Calibri" panose="020F0502020204030204" pitchFamily="34" charset="0"/>
                  <a:cs typeface="Times New Roman" panose="02020603050405020304" pitchFamily="18" charset="0"/>
                </a:rPr>
                <a:t>is to study the efficiency of separating oil from water using various amounts of ferrofluid and magnets of various strengths. The study will investigate if the ferrofluid will spread and mix through various oils and whether the magnet can remove the oil/ferrofluid mixture from the water. The volume of the oil removed using this ferrofluid cleanup method will be compared to the original volume of the spill and quantified using a variable called </a:t>
              </a:r>
              <a:r>
                <a:rPr lang="en-US" sz="1500" b="1" u="sng" dirty="0">
                  <a:effectLst/>
                  <a:latin typeface="Calibri" panose="020F0502020204030204" pitchFamily="34" charset="0"/>
                  <a:ea typeface="Calibri" panose="020F0502020204030204" pitchFamily="34" charset="0"/>
                  <a:cs typeface="Times New Roman" panose="02020603050405020304" pitchFamily="18" charset="0"/>
                </a:rPr>
                <a:t>efficiency</a:t>
              </a:r>
              <a:r>
                <a:rPr lang="en-US" sz="1500" b="1"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a:latin typeface="Calibri" panose="020F0502020204030204" pitchFamily="34" charset="0"/>
                  <a:cs typeface="Times New Roman" panose="02020603050405020304" pitchFamily="18" charset="0"/>
                </a:rPr>
                <a:t>An efficiency value close to 1 means that almost all the oil has been removed. An efficiency value close to 0 means that little of the original oil has been removed. The </a:t>
              </a:r>
              <a:r>
                <a:rPr lang="en-US" sz="1500" dirty="0">
                  <a:effectLst/>
                  <a:latin typeface="Calibri" panose="020F0502020204030204" pitchFamily="34" charset="0"/>
                  <a:ea typeface="Calibri" panose="020F0502020204030204" pitchFamily="34" charset="0"/>
                  <a:cs typeface="Times New Roman" panose="02020603050405020304" pitchFamily="18" charset="0"/>
                </a:rPr>
                <a:t>efficiency of ferrofluid nanotechnology will be tested under a variety of environmental conditions to mimic an oceanic oil spill. Additionally, ferrofluid toxicity to aquatic animal and plant life will also be explored to determine ferrofluid effects to ecological health.</a:t>
              </a:r>
            </a:p>
            <a:p>
              <a:pPr marL="0" marR="0">
                <a:lnSpc>
                  <a:spcPct val="107000"/>
                </a:lnSpc>
                <a:spcBef>
                  <a:spcPts val="0"/>
                </a:spcBef>
                <a:spcAft>
                  <a:spcPts val="80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5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TESTABLE QUESTIONS: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166688">
                <a:lnSpc>
                  <a:spcPct val="107000"/>
                </a:lnSpc>
                <a:spcBef>
                  <a:spcPts val="0"/>
                </a:spcBef>
                <a:spcAft>
                  <a:spcPts val="800"/>
                </a:spcAft>
                <a:buFont typeface="Arial" panose="020B0604020202020204" pitchFamily="34" charset="0"/>
                <a:buChar char="•"/>
                <a:tabLst>
                  <a:tab pos="114300" algn="l"/>
                  <a:tab pos="4572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Do ferrofluids with an oil-based carrier fluid added to spilled oil make it magnetic? How do </a:t>
              </a:r>
              <a:r>
                <a:rPr lang="en-US" sz="1500" b="1" dirty="0">
                  <a:effectLst/>
                  <a:latin typeface="Calibri" panose="020F0502020204030204" pitchFamily="34" charset="0"/>
                  <a:ea typeface="Calibri" panose="020F0502020204030204" pitchFamily="34" charset="0"/>
                  <a:cs typeface="Times New Roman" panose="02020603050405020304" pitchFamily="18" charset="0"/>
                </a:rPr>
                <a:t>various amounts of ferrofluids and oil spills </a:t>
              </a:r>
              <a:r>
                <a:rPr lang="en-US" sz="1500" dirty="0">
                  <a:effectLst/>
                  <a:latin typeface="Calibri" panose="020F0502020204030204" pitchFamily="34" charset="0"/>
                  <a:ea typeface="Calibri" panose="020F0502020204030204" pitchFamily="34" charset="0"/>
                  <a:cs typeface="Times New Roman" panose="02020603050405020304" pitchFamily="18" charset="0"/>
                </a:rPr>
                <a:t>affect efficiency of separating oil from water? </a:t>
              </a:r>
            </a:p>
            <a:p>
              <a:pPr marL="342900" marR="0" lvl="0" indent="-166688">
                <a:lnSpc>
                  <a:spcPct val="107000"/>
                </a:lnSpc>
                <a:spcBef>
                  <a:spcPts val="0"/>
                </a:spcBef>
                <a:spcAft>
                  <a:spcPts val="800"/>
                </a:spcAft>
                <a:buFont typeface="Arial" panose="020B0604020202020204" pitchFamily="34" charset="0"/>
                <a:buChar char="•"/>
                <a:tabLst>
                  <a:tab pos="114300" algn="l"/>
                  <a:tab pos="4572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Does this cleanup method have the same efficiency for </a:t>
              </a:r>
              <a:r>
                <a:rPr lang="en-US" sz="1500" b="1" dirty="0">
                  <a:effectLst/>
                  <a:latin typeface="Calibri" panose="020F0502020204030204" pitchFamily="34" charset="0"/>
                  <a:ea typeface="Calibri" panose="020F0502020204030204" pitchFamily="34" charset="0"/>
                  <a:cs typeface="Times New Roman" panose="02020603050405020304" pitchFamily="18" charset="0"/>
                </a:rPr>
                <a:t>all oils</a:t>
              </a:r>
              <a:r>
                <a:rPr lang="en-US" sz="15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166688">
                <a:lnSpc>
                  <a:spcPct val="107000"/>
                </a:lnSpc>
                <a:spcBef>
                  <a:spcPts val="0"/>
                </a:spcBef>
                <a:spcAft>
                  <a:spcPts val="800"/>
                </a:spcAft>
                <a:buFont typeface="Arial" panose="020B0604020202020204" pitchFamily="34" charset="0"/>
                <a:buChar char="•"/>
                <a:tabLst>
                  <a:tab pos="114300" algn="l"/>
                  <a:tab pos="4572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Does the </a:t>
              </a:r>
              <a:r>
                <a:rPr lang="en-US" sz="1500" b="1" dirty="0">
                  <a:effectLst/>
                  <a:latin typeface="Calibri" panose="020F0502020204030204" pitchFamily="34" charset="0"/>
                  <a:ea typeface="Calibri" panose="020F0502020204030204" pitchFamily="34" charset="0"/>
                  <a:cs typeface="Times New Roman" panose="02020603050405020304" pitchFamily="18" charset="0"/>
                </a:rPr>
                <a:t>strength of the magnet </a:t>
              </a:r>
              <a:r>
                <a:rPr lang="en-US" sz="1500" dirty="0">
                  <a:effectLst/>
                  <a:latin typeface="Calibri" panose="020F0502020204030204" pitchFamily="34" charset="0"/>
                  <a:ea typeface="Calibri" panose="020F0502020204030204" pitchFamily="34" charset="0"/>
                  <a:cs typeface="Times New Roman" panose="02020603050405020304" pitchFamily="18" charset="0"/>
                </a:rPr>
                <a:t>affect the efficiency of oil removal?</a:t>
              </a:r>
            </a:p>
            <a:p>
              <a:pPr marL="342900" marR="0" lvl="0" indent="-166688">
                <a:lnSpc>
                  <a:spcPct val="107000"/>
                </a:lnSpc>
                <a:spcBef>
                  <a:spcPts val="0"/>
                </a:spcBef>
                <a:spcAft>
                  <a:spcPts val="800"/>
                </a:spcAft>
                <a:buFont typeface="Arial" panose="020B0604020202020204" pitchFamily="34" charset="0"/>
                <a:buChar char="•"/>
                <a:tabLst>
                  <a:tab pos="114300" algn="l"/>
                  <a:tab pos="4572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Do </a:t>
              </a:r>
              <a:r>
                <a:rPr lang="en-US" sz="1500" b="1" dirty="0">
                  <a:effectLst/>
                  <a:latin typeface="Calibri" panose="020F0502020204030204" pitchFamily="34" charset="0"/>
                  <a:ea typeface="Calibri" panose="020F0502020204030204" pitchFamily="34" charset="0"/>
                  <a:cs typeface="Times New Roman" panose="02020603050405020304" pitchFamily="18" charset="0"/>
                </a:rPr>
                <a:t>environmental factors </a:t>
              </a:r>
              <a:r>
                <a:rPr lang="en-US" sz="1500" dirty="0">
                  <a:effectLst/>
                  <a:latin typeface="Calibri" panose="020F0502020204030204" pitchFamily="34" charset="0"/>
                  <a:ea typeface="Calibri" panose="020F0502020204030204" pitchFamily="34" charset="0"/>
                  <a:cs typeface="Times New Roman" panose="02020603050405020304" pitchFamily="18" charset="0"/>
                </a:rPr>
                <a:t>such as currents, water temperature and salt vs. fresh water affect the efficiency of ferromagnetic nanoparticle oil removal?</a:t>
              </a:r>
            </a:p>
            <a:p>
              <a:pPr marL="342900" marR="0" lvl="0" indent="-166688">
                <a:lnSpc>
                  <a:spcPct val="107000"/>
                </a:lnSpc>
                <a:spcBef>
                  <a:spcPts val="0"/>
                </a:spcBef>
                <a:spcAft>
                  <a:spcPts val="800"/>
                </a:spcAft>
                <a:buFont typeface="Arial" panose="020B0604020202020204" pitchFamily="34" charset="0"/>
                <a:buChar char="•"/>
                <a:tabLst>
                  <a:tab pos="114300" algn="l"/>
                  <a:tab pos="4572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Do ferrofluids themselves have a </a:t>
              </a:r>
              <a:r>
                <a:rPr lang="en-US" sz="1500" b="1" dirty="0">
                  <a:effectLst/>
                  <a:latin typeface="Calibri" panose="020F0502020204030204" pitchFamily="34" charset="0"/>
                  <a:ea typeface="Calibri" panose="020F0502020204030204" pitchFamily="34" charset="0"/>
                  <a:cs typeface="Times New Roman" panose="02020603050405020304" pitchFamily="18" charset="0"/>
                </a:rPr>
                <a:t>toxic effect on aquatic organisms</a:t>
              </a:r>
              <a:r>
                <a:rPr lang="en-US" sz="15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Arial" panose="020B0604020202020204" pitchFamily="34" charset="0"/>
                <a:buChar char="•"/>
                <a:tabLst>
                  <a:tab pos="114300" algn="l"/>
                  <a:tab pos="45720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500" b="1"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HYPOTHESIS: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If ferrofluids are added to an oil spill, then the oil will mix with water-repellant ferromagnetic nanoparticles and can be magnetically separated from water because magnets attract iron. The higher the concentration of ferrofluid and the stronger the magnet, the more efficient the oil removal.</a:t>
              </a:r>
            </a:p>
          </p:txBody>
        </p:sp>
      </p:grpSp>
    </p:spTree>
    <p:extLst>
      <p:ext uri="{BB962C8B-B14F-4D97-AF65-F5344CB8AC3E}">
        <p14:creationId xmlns:p14="http://schemas.microsoft.com/office/powerpoint/2010/main" val="275539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EAF4AEE-85B4-4B0F-8D2A-87130B2C6BFB}"/>
              </a:ext>
            </a:extLst>
          </p:cNvPr>
          <p:cNvGrpSpPr/>
          <p:nvPr/>
        </p:nvGrpSpPr>
        <p:grpSpPr>
          <a:xfrm>
            <a:off x="110218" y="423041"/>
            <a:ext cx="7962901" cy="4469130"/>
            <a:chOff x="200025" y="588645"/>
            <a:chExt cx="7962901" cy="4469130"/>
          </a:xfrm>
        </p:grpSpPr>
        <p:pic>
          <p:nvPicPr>
            <p:cNvPr id="2" name="Picture 1">
              <a:extLst>
                <a:ext uri="{FF2B5EF4-FFF2-40B4-BE49-F238E27FC236}">
                  <a16:creationId xmlns:a16="http://schemas.microsoft.com/office/drawing/2014/main" id="{37489A56-4A41-4136-974F-EC3527F53A78}"/>
                </a:ext>
              </a:extLst>
            </p:cNvPr>
            <p:cNvPicPr>
              <a:picLocks noChangeAspect="1"/>
            </p:cNvPicPr>
            <p:nvPr/>
          </p:nvPicPr>
          <p:blipFill>
            <a:blip r:embed="rId2"/>
            <a:stretch>
              <a:fillRect/>
            </a:stretch>
          </p:blipFill>
          <p:spPr>
            <a:xfrm>
              <a:off x="200026" y="588645"/>
              <a:ext cx="7962900" cy="2119382"/>
            </a:xfrm>
            <a:prstGeom prst="rect">
              <a:avLst/>
            </a:prstGeom>
          </p:spPr>
        </p:pic>
        <p:pic>
          <p:nvPicPr>
            <p:cNvPr id="8" name="Picture 7">
              <a:extLst>
                <a:ext uri="{FF2B5EF4-FFF2-40B4-BE49-F238E27FC236}">
                  <a16:creationId xmlns:a16="http://schemas.microsoft.com/office/drawing/2014/main" id="{661ED0DB-3F14-47DD-872F-3A2DCF5802E0}"/>
                </a:ext>
              </a:extLst>
            </p:cNvPr>
            <p:cNvPicPr>
              <a:picLocks noChangeAspect="1"/>
            </p:cNvPicPr>
            <p:nvPr/>
          </p:nvPicPr>
          <p:blipFill rotWithShape="1">
            <a:blip r:embed="rId3"/>
            <a:srcRect l="48552"/>
            <a:stretch/>
          </p:blipFill>
          <p:spPr>
            <a:xfrm>
              <a:off x="3912081" y="2750058"/>
              <a:ext cx="3612669" cy="2307717"/>
            </a:xfrm>
            <a:prstGeom prst="rect">
              <a:avLst/>
            </a:prstGeom>
          </p:spPr>
        </p:pic>
        <p:sp>
          <p:nvSpPr>
            <p:cNvPr id="10" name="TextBox 9">
              <a:extLst>
                <a:ext uri="{FF2B5EF4-FFF2-40B4-BE49-F238E27FC236}">
                  <a16:creationId xmlns:a16="http://schemas.microsoft.com/office/drawing/2014/main" id="{2CA76884-7E62-42AD-9EBD-4FE467BA2054}"/>
                </a:ext>
              </a:extLst>
            </p:cNvPr>
            <p:cNvSpPr txBox="1"/>
            <p:nvPr/>
          </p:nvSpPr>
          <p:spPr>
            <a:xfrm>
              <a:off x="4097818" y="2770286"/>
              <a:ext cx="352425" cy="276999"/>
            </a:xfrm>
            <a:prstGeom prst="rect">
              <a:avLst/>
            </a:prstGeom>
            <a:solidFill>
              <a:schemeClr val="bg1"/>
            </a:solidFill>
          </p:spPr>
          <p:txBody>
            <a:bodyPr wrap="square" rtlCol="0">
              <a:spAutoFit/>
            </a:bodyPr>
            <a:lstStyle/>
            <a:p>
              <a:r>
                <a:rPr lang="en-US" sz="1200" b="1" dirty="0"/>
                <a:t>D.</a:t>
              </a:r>
            </a:p>
          </p:txBody>
        </p:sp>
        <p:grpSp>
          <p:nvGrpSpPr>
            <p:cNvPr id="14" name="Group 13">
              <a:extLst>
                <a:ext uri="{FF2B5EF4-FFF2-40B4-BE49-F238E27FC236}">
                  <a16:creationId xmlns:a16="http://schemas.microsoft.com/office/drawing/2014/main" id="{FA1CFABC-031A-4AB8-9F23-6554745CA64F}"/>
                </a:ext>
              </a:extLst>
            </p:cNvPr>
            <p:cNvGrpSpPr/>
            <p:nvPr/>
          </p:nvGrpSpPr>
          <p:grpSpPr>
            <a:xfrm>
              <a:off x="1257300" y="1019687"/>
              <a:ext cx="2654781" cy="628649"/>
              <a:chOff x="8553450" y="1722120"/>
              <a:chExt cx="4542282" cy="975360"/>
            </a:xfrm>
          </p:grpSpPr>
          <p:pic>
            <p:nvPicPr>
              <p:cNvPr id="12" name="Picture 11">
                <a:extLst>
                  <a:ext uri="{FF2B5EF4-FFF2-40B4-BE49-F238E27FC236}">
                    <a16:creationId xmlns:a16="http://schemas.microsoft.com/office/drawing/2014/main" id="{19DD6858-0F1E-4B98-A558-4CC0685688EF}"/>
                  </a:ext>
                </a:extLst>
              </p:cNvPr>
              <p:cNvPicPr>
                <a:picLocks noChangeAspect="1"/>
              </p:cNvPicPr>
              <p:nvPr/>
            </p:nvPicPr>
            <p:blipFill rotWithShape="1">
              <a:blip r:embed="rId4"/>
              <a:srcRect l="9982"/>
              <a:stretch/>
            </p:blipFill>
            <p:spPr>
              <a:xfrm>
                <a:off x="8553450" y="1722120"/>
                <a:ext cx="4542282" cy="975360"/>
              </a:xfrm>
              <a:prstGeom prst="rect">
                <a:avLst/>
              </a:prstGeom>
            </p:spPr>
          </p:pic>
          <p:sp>
            <p:nvSpPr>
              <p:cNvPr id="13" name="Rectangle 12">
                <a:extLst>
                  <a:ext uri="{FF2B5EF4-FFF2-40B4-BE49-F238E27FC236}">
                    <a16:creationId xmlns:a16="http://schemas.microsoft.com/office/drawing/2014/main" id="{D66A04CC-0F59-4575-AD0E-C0898E6E67E8}"/>
                  </a:ext>
                </a:extLst>
              </p:cNvPr>
              <p:cNvSpPr/>
              <p:nvPr/>
            </p:nvSpPr>
            <p:spPr>
              <a:xfrm>
                <a:off x="8553450" y="2476500"/>
                <a:ext cx="76200"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E5F9E38F-9D81-45B6-A98D-A387C0E1BF40}"/>
                </a:ext>
              </a:extLst>
            </p:cNvPr>
            <p:cNvPicPr>
              <a:picLocks noChangeAspect="1"/>
            </p:cNvPicPr>
            <p:nvPr/>
          </p:nvPicPr>
          <p:blipFill rotWithShape="1">
            <a:blip r:embed="rId5"/>
            <a:srcRect r="50372"/>
            <a:stretch/>
          </p:blipFill>
          <p:spPr>
            <a:xfrm>
              <a:off x="200025" y="2750058"/>
              <a:ext cx="3897793" cy="2307717"/>
            </a:xfrm>
            <a:prstGeom prst="rect">
              <a:avLst/>
            </a:prstGeom>
          </p:spPr>
        </p:pic>
        <p:sp>
          <p:nvSpPr>
            <p:cNvPr id="9" name="TextBox 8">
              <a:extLst>
                <a:ext uri="{FF2B5EF4-FFF2-40B4-BE49-F238E27FC236}">
                  <a16:creationId xmlns:a16="http://schemas.microsoft.com/office/drawing/2014/main" id="{3B3A42FF-9F34-44E6-A89D-0FA6947FD9A6}"/>
                </a:ext>
              </a:extLst>
            </p:cNvPr>
            <p:cNvSpPr txBox="1"/>
            <p:nvPr/>
          </p:nvSpPr>
          <p:spPr>
            <a:xfrm>
              <a:off x="228600" y="2790051"/>
              <a:ext cx="352425" cy="276999"/>
            </a:xfrm>
            <a:prstGeom prst="rect">
              <a:avLst/>
            </a:prstGeom>
            <a:solidFill>
              <a:schemeClr val="bg1"/>
            </a:solidFill>
          </p:spPr>
          <p:txBody>
            <a:bodyPr wrap="square" rtlCol="0">
              <a:spAutoFit/>
            </a:bodyPr>
            <a:lstStyle/>
            <a:p>
              <a:r>
                <a:rPr lang="en-US" sz="1200" b="1" dirty="0"/>
                <a:t>C.</a:t>
              </a:r>
            </a:p>
          </p:txBody>
        </p:sp>
      </p:grpSp>
      <p:sp>
        <p:nvSpPr>
          <p:cNvPr id="20" name="TextBox 19">
            <a:extLst>
              <a:ext uri="{FF2B5EF4-FFF2-40B4-BE49-F238E27FC236}">
                <a16:creationId xmlns:a16="http://schemas.microsoft.com/office/drawing/2014/main" id="{483B9F6B-E14B-4C85-A986-534DCA36FB92}"/>
              </a:ext>
            </a:extLst>
          </p:cNvPr>
          <p:cNvSpPr txBox="1"/>
          <p:nvPr/>
        </p:nvSpPr>
        <p:spPr>
          <a:xfrm>
            <a:off x="378271" y="-4661"/>
            <a:ext cx="11375615" cy="400110"/>
          </a:xfrm>
          <a:prstGeom prst="rect">
            <a:avLst/>
          </a:prstGeom>
          <a:noFill/>
        </p:spPr>
        <p:txBody>
          <a:bodyPr wrap="none" rtlCol="0">
            <a:spAutoFit/>
          </a:bodyPr>
          <a:lstStyle/>
          <a:p>
            <a:r>
              <a:rPr lang="en-US"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Effect of Different Concentrations of Ferrofluid &amp; Different Volumes of Oil Spills on Cleanup Efficiency</a:t>
            </a:r>
            <a:endParaRPr lang="en-US" sz="2000" dirty="0">
              <a:solidFill>
                <a:srgbClr val="0070C0"/>
              </a:solidFill>
            </a:endParaRPr>
          </a:p>
        </p:txBody>
      </p:sp>
      <p:sp>
        <p:nvSpPr>
          <p:cNvPr id="21" name="TextBox 20">
            <a:extLst>
              <a:ext uri="{FF2B5EF4-FFF2-40B4-BE49-F238E27FC236}">
                <a16:creationId xmlns:a16="http://schemas.microsoft.com/office/drawing/2014/main" id="{A93F0477-75B1-4F1E-931D-472DBB11E417}"/>
              </a:ext>
            </a:extLst>
          </p:cNvPr>
          <p:cNvSpPr txBox="1"/>
          <p:nvPr/>
        </p:nvSpPr>
        <p:spPr>
          <a:xfrm>
            <a:off x="7531909" y="395449"/>
            <a:ext cx="4281820" cy="4524315"/>
          </a:xfrm>
          <a:prstGeom prst="rect">
            <a:avLst/>
          </a:prstGeom>
          <a:solidFill>
            <a:schemeClr val="bg1">
              <a:lumMod val="95000"/>
            </a:schemeClr>
          </a:solidFill>
        </p:spPr>
        <p:txBody>
          <a:bodyPr wrap="square" rtlCol="0">
            <a:spAutoFit/>
          </a:bodyPr>
          <a:lstStyle/>
          <a:p>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2. The Effect of Different Concentrations of Ferrofluid on Oil Spill Cleanup Efficiency (A, B)</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2.5 mL of mineral oil were placed in the center of a petri dish containing 14 mL of green colored tap water. The oil was made magnetic by distributing the indicated amount of ferrofluid across the oil surface. A rectangular neodymium block magnet was used to clean the oil spill by slightly submerging it and slowly passing it through the total oil spill in one movement. A second pass with the magnet was then carried out. The entire contents of the petri dish were transferred using a 3 mL graduated pipette to a 25 mL graduated cylinder and the volume of oil (black liquid) left after cleanup was determined.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average volume of oil leftover from 3 independent experiments and error bars represent standard deviation.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B</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efficiency of the cleanup procedure calculated from the averages of 3 separate experiments in Plot A.</a:t>
            </a:r>
          </a:p>
          <a:p>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Effect of Different Volumes of Oil Spills on Cleanup Efficiency (C,D). </a:t>
            </a: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experiment was repeated using 6 drops of ferrofluid and increasing volumes of oil.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a:t>
            </a:r>
            <a:r>
              <a:rPr lang="en-US"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average volume of oil leftover from 3 independent experiments -/+ 6 drops of ferrofluid at each volume of oil spill. Error bars represent standard deviation.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D</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efficiency of the cleanup procedure calculated from the averages of 3 separate experiments with 6 drops ferrofluid in Plot </a:t>
            </a: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85A6BCF8-068C-4847-8BF0-B3AB79E97088}"/>
              </a:ext>
            </a:extLst>
          </p:cNvPr>
          <p:cNvSpPr txBox="1"/>
          <p:nvPr/>
        </p:nvSpPr>
        <p:spPr>
          <a:xfrm>
            <a:off x="66837" y="4961932"/>
            <a:ext cx="12063797" cy="1827423"/>
          </a:xfrm>
          <a:prstGeom prst="rect">
            <a:avLst/>
          </a:prstGeom>
          <a:solidFill>
            <a:schemeClr val="accent5">
              <a:lumMod val="20000"/>
              <a:lumOff val="80000"/>
            </a:schemeClr>
          </a:solidFill>
        </p:spPr>
        <p:txBody>
          <a:bodyPr wrap="square" rtlCol="0">
            <a:spAutoFit/>
          </a:bodyPr>
          <a:lstStyle/>
          <a:p>
            <a:pPr>
              <a:lnSpc>
                <a:spcPct val="107000"/>
              </a:lnSpc>
            </a:pPr>
            <a:r>
              <a:rPr lang="en-US" sz="1400" b="1" u="sng" dirty="0">
                <a:latin typeface="Calibri" panose="020F0502020204030204" pitchFamily="34" charset="0"/>
                <a:ea typeface="Calibri" panose="020F0502020204030204" pitchFamily="34" charset="0"/>
                <a:cs typeface="Times New Roman" panose="02020603050405020304" pitchFamily="18" charset="0"/>
              </a:rPr>
              <a:t>R</a:t>
            </a: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esults</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indicate that increasing concentrations of ferrofluid were able to remove more oil from the petri dish. There is an inverse relationship between volume of oil left after cleanup and efficiency. Using 6 or 7 drops of ferrofluid produced the greatest efficiency value (0.96), indicating that this is the most efficient concentration of ferrofluid to remove the oil. </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 the volume of the oil spill increases, the ability of 6 drops of ferrofluid to remove the spill becomes significantly less efficient. Six drops of ferrofluid are very efficient at removing the 2.5 mL spill but were much less efficient at removing a 10 mL oil spill (efficiency = 0.26).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Calibri" panose="020F0502020204030204" pitchFamily="34" charset="0"/>
                <a:cs typeface="Times New Roman" panose="02020603050405020304" pitchFamily="18" charset="0"/>
              </a:rPr>
              <a:t>Observations</a:t>
            </a:r>
            <a:r>
              <a:rPr lang="en-US" sz="1400" b="1" dirty="0">
                <a:latin typeface="Calibri" panose="020F0502020204030204" pitchFamily="34" charset="0"/>
                <a:cs typeface="Times New Roman" panose="02020603050405020304" pitchFamily="18" charset="0"/>
              </a:rPr>
              <a:t>: </a:t>
            </a:r>
            <a:r>
              <a:rPr lang="en-US" sz="1400" dirty="0">
                <a:latin typeface="Calibri" panose="020F0502020204030204" pitchFamily="34" charset="0"/>
                <a:cs typeface="Times New Roman" panose="02020603050405020304" pitchFamily="18" charset="0"/>
              </a:rPr>
              <a:t>The ferrofluid mixed well with the oil spill. The black magnetic ferrofluid floated towards the neodymium magnet dragging the oil with it. For all 3 replicates, there was a residual amount of oil remaining at 6 drops and 7 drops of ferrofluid. When ferrofluid is added to a petri dish containing only the colored water, ferrofluid droplets sat at the bottom of the dish.  </a:t>
            </a:r>
          </a:p>
        </p:txBody>
      </p:sp>
    </p:spTree>
    <p:extLst>
      <p:ext uri="{BB962C8B-B14F-4D97-AF65-F5344CB8AC3E}">
        <p14:creationId xmlns:p14="http://schemas.microsoft.com/office/powerpoint/2010/main" val="402294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2572F0-C9B7-4E63-A260-C6C1AD03690D}"/>
              </a:ext>
            </a:extLst>
          </p:cNvPr>
          <p:cNvSpPr txBox="1"/>
          <p:nvPr/>
        </p:nvSpPr>
        <p:spPr>
          <a:xfrm>
            <a:off x="0" y="124537"/>
            <a:ext cx="12265480" cy="761747"/>
          </a:xfrm>
          <a:prstGeom prst="rect">
            <a:avLst/>
          </a:prstGeom>
          <a:noFill/>
        </p:spPr>
        <p:txBody>
          <a:bodyPr wrap="square" rtlCol="0">
            <a:spAutoFit/>
          </a:bodyPr>
          <a:lstStyle/>
          <a:p>
            <a:r>
              <a:rPr lang="en-US" sz="1950" b="1" dirty="0">
                <a:solidFill>
                  <a:srgbClr val="0070C0"/>
                </a:solidFill>
                <a:latin typeface="Calibri" panose="020F0502020204030204" pitchFamily="34" charset="0"/>
                <a:cs typeface="Times New Roman" panose="02020603050405020304" pitchFamily="18" charset="0"/>
              </a:rPr>
              <a:t>ANALYSIS: </a:t>
            </a:r>
            <a:r>
              <a:rPr lang="en-US" sz="195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Effect of Different Concentrations of Ferrofluid &amp; Different Volumes of Oil Spills on Cleanup Efficiency</a:t>
            </a:r>
            <a:endParaRPr lang="en-US" sz="19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b="1" dirty="0">
              <a:solidFill>
                <a:srgbClr val="0070C0"/>
              </a:solidFill>
              <a:latin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F8850EB-00E4-4223-9DDD-ADB0DB009923}"/>
              </a:ext>
            </a:extLst>
          </p:cNvPr>
          <p:cNvSpPr/>
          <p:nvPr/>
        </p:nvSpPr>
        <p:spPr>
          <a:xfrm>
            <a:off x="114300" y="627289"/>
            <a:ext cx="11979730" cy="28493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FF2EF35-AB18-4F51-AD2C-81E80CD6CBBD}"/>
              </a:ext>
            </a:extLst>
          </p:cNvPr>
          <p:cNvSpPr/>
          <p:nvPr/>
        </p:nvSpPr>
        <p:spPr>
          <a:xfrm>
            <a:off x="114297" y="3561006"/>
            <a:ext cx="11979732" cy="192011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5F71BBE-37ED-409E-8DC6-D305B6A8274F}"/>
              </a:ext>
            </a:extLst>
          </p:cNvPr>
          <p:cNvSpPr txBox="1"/>
          <p:nvPr/>
        </p:nvSpPr>
        <p:spPr>
          <a:xfrm>
            <a:off x="114297" y="593568"/>
            <a:ext cx="12077701" cy="2848280"/>
          </a:xfrm>
          <a:prstGeom prst="rect">
            <a:avLst/>
          </a:prstGeom>
          <a:noFill/>
        </p:spPr>
        <p:txBody>
          <a:bodyPr wrap="square" rtlCol="0">
            <a:spAutoFit/>
          </a:bodyPr>
          <a:lstStyle/>
          <a:p>
            <a:pPr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purpose</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these experiments was to determine if ferrofluids with an oil carrier could make an oil spill magnetic. The goal was to have the ferromagnetic particles from the ferrofluid spread and mix with the spilled oil, making it magnetic. The carrier fluid used in the ferrofluid is a light hydrocarbon oil.</a:t>
            </a:r>
            <a:r>
              <a:rPr lang="en-US" sz="14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Likewise, the mineral oil used to create the oil spill is a refined petroleum-based hydrocarbon oil.</a:t>
            </a:r>
            <a:r>
              <a:rPr lang="en-US" sz="14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a:t>
            </a:r>
            <a:r>
              <a:rPr lang="en-US" sz="1400" baseline="-25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Therefore, the carrier fluid mixed well with the spilled mineral oil and the ferrofluid naturally spread and mixed with the oil spill to magnetize the oil.</a:t>
            </a:r>
          </a:p>
          <a:p>
            <a:pPr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essence, the ferrofluid transformed the oil slick into a more dilute ferrofluid magnetizable mass.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Through capillary action, the oil is absorbed in the pores/cavities of the ferromagnetic particles. Since the ferrofluid is attracted to magnets,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application of a strong magnetic force separated the oil/ferrofluid mixture from the water. </a:t>
            </a:r>
          </a:p>
          <a:p>
            <a:pPr marR="0">
              <a:lnSpc>
                <a:spcPct val="107000"/>
              </a:lnSpc>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ferrofluid with a non-oil-based carrier, such as water, would not be effective in cleaning the oil spill.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water carrier, which suspends the ferromagnetic particles, would not mix with the oil spill. When the oil-based ferrofluid was added to a petri dish containing only the colored water (no oil spill), ferrofluid droplets sat at the bottom of the dish and did not disperse in the water since the oil-based carrier does not mix with water.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D965663-CD96-45E7-8910-2EAFEF240F6C}"/>
              </a:ext>
            </a:extLst>
          </p:cNvPr>
          <p:cNvSpPr txBox="1"/>
          <p:nvPr/>
        </p:nvSpPr>
        <p:spPr>
          <a:xfrm>
            <a:off x="1390649" y="3333750"/>
            <a:ext cx="10789105" cy="2612895"/>
          </a:xfrm>
          <a:prstGeom prst="rect">
            <a:avLst/>
          </a:prstGeom>
          <a:noFill/>
        </p:spPr>
        <p:txBody>
          <a:bodyPr wrap="square" rtlCol="0">
            <a:spAutoFit/>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19063" marR="0" indent="-119063">
              <a:lnSpc>
                <a:spcPct val="107000"/>
              </a:lnSpc>
              <a:spcBef>
                <a:spcPts val="0"/>
              </a:spcBef>
              <a:spcAft>
                <a:spcPts val="0"/>
              </a:spcAft>
              <a:buFont typeface="Arial" panose="020B0604020202020204" pitchFamily="34" charset="0"/>
              <a:buChar char="•"/>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2A/B</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showed that an optimal amount of ferrofluid needs to be added to the oil spill of a fixed volume to most efficiently clean up the spill. </a:t>
            </a:r>
            <a:r>
              <a:rPr lang="en-US" sz="1400" dirty="0">
                <a:effectLst/>
                <a:latin typeface="Calibri" panose="020F0502020204030204" pitchFamily="34" charset="0"/>
                <a:ea typeface="Calibri" panose="020F0502020204030204" pitchFamily="34" charset="0"/>
                <a:cs typeface="Times New Roman" panose="02020603050405020304" pitchFamily="18" charset="0"/>
              </a:rPr>
              <a:t>The higher the concentration of ferrofluid, the more efficient the oil spill cleanup.</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this case, 6 drops of ferrofluid were optimal to efficiently clean a 2.5 mL oil spill. </a:t>
            </a:r>
          </a:p>
          <a:p>
            <a:pPr marR="0">
              <a:lnSpc>
                <a:spcPct val="107000"/>
              </a:lnSpc>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9063" marR="0" indent="-119063">
              <a:lnSpc>
                <a:spcPct val="107000"/>
              </a:lnSpc>
              <a:spcBef>
                <a:spcPts val="0"/>
              </a:spcBef>
              <a:spcAft>
                <a:spcPts val="0"/>
              </a:spcAft>
              <a:buFont typeface="Arial" panose="020B0604020202020204" pitchFamily="34" charset="0"/>
              <a:buChar cha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data in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2C/D</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using 6 drops of ferrofluid indicates that as the volume of the oil spill increases, the ability of 6 drops of ferrofluid to remove the spill becomes much less efficient. Therefore,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the volume of oil spill increases, more ferrofluid will be needed to achieve a saturating amount to clean the spill.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Applied at a much larger scale, great amounts of ferrofluid would be needed to clean up large oil spills on the ocean since the relationship of ferrofluid and oil spill volume is linear.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pic>
        <p:nvPicPr>
          <p:cNvPr id="10" name="Picture 9">
            <a:extLst>
              <a:ext uri="{FF2B5EF4-FFF2-40B4-BE49-F238E27FC236}">
                <a16:creationId xmlns:a16="http://schemas.microsoft.com/office/drawing/2014/main" id="{E7DC3233-BF13-417E-8AC6-ABA6A936AE35}"/>
              </a:ext>
            </a:extLst>
          </p:cNvPr>
          <p:cNvPicPr>
            <a:picLocks noChangeAspect="1"/>
          </p:cNvPicPr>
          <p:nvPr/>
        </p:nvPicPr>
        <p:blipFill>
          <a:blip r:embed="rId2"/>
          <a:stretch>
            <a:fillRect/>
          </a:stretch>
        </p:blipFill>
        <p:spPr>
          <a:xfrm>
            <a:off x="44905" y="3829050"/>
            <a:ext cx="1526720" cy="447675"/>
          </a:xfrm>
          <a:prstGeom prst="rect">
            <a:avLst/>
          </a:prstGeom>
        </p:spPr>
      </p:pic>
      <p:pic>
        <p:nvPicPr>
          <p:cNvPr id="15" name="Picture 14">
            <a:extLst>
              <a:ext uri="{FF2B5EF4-FFF2-40B4-BE49-F238E27FC236}">
                <a16:creationId xmlns:a16="http://schemas.microsoft.com/office/drawing/2014/main" id="{79CDCDB9-7ACE-490C-8D12-DF5DF67FE37E}"/>
              </a:ext>
            </a:extLst>
          </p:cNvPr>
          <p:cNvPicPr>
            <a:picLocks noChangeAspect="1"/>
          </p:cNvPicPr>
          <p:nvPr/>
        </p:nvPicPr>
        <p:blipFill rotWithShape="1">
          <a:blip r:embed="rId3"/>
          <a:srcRect l="30476" t="-24070"/>
          <a:stretch/>
        </p:blipFill>
        <p:spPr>
          <a:xfrm>
            <a:off x="163966" y="4697721"/>
            <a:ext cx="1288598" cy="608914"/>
          </a:xfrm>
          <a:prstGeom prst="rect">
            <a:avLst/>
          </a:prstGeom>
        </p:spPr>
      </p:pic>
      <p:sp>
        <p:nvSpPr>
          <p:cNvPr id="3" name="Rectangle 2">
            <a:extLst>
              <a:ext uri="{FF2B5EF4-FFF2-40B4-BE49-F238E27FC236}">
                <a16:creationId xmlns:a16="http://schemas.microsoft.com/office/drawing/2014/main" id="{FE451DF9-F5AD-4E94-8937-B359CF987D20}"/>
              </a:ext>
            </a:extLst>
          </p:cNvPr>
          <p:cNvSpPr/>
          <p:nvPr/>
        </p:nvSpPr>
        <p:spPr>
          <a:xfrm>
            <a:off x="114297" y="5610225"/>
            <a:ext cx="11979732" cy="11232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Potential sources of error: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very small amount of </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residual oil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remains in the petri dish after transfer to the graduated cylinder for measurement. This may bias the results toward a more efficient cleanup. However, this was consistent and systemic with all petri dishes and, therefore, should not have significant effects on the calculation of the efficiency across samples. </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Bubbles</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the graduated cylinder can also influence the accuracy of measuring how much oil volume remained. It is also very important in creating the oil spill that all drops of ferrofluid be </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placed directly on the oil</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If ferrofluid accidentally drops on the water instead of the oil spill, it will sink to the bottom as droplets and not fully magnetize the oil.</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083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23AFF1CC-8056-4F30-9FEF-DECFCDEE5572}"/>
              </a:ext>
            </a:extLst>
          </p:cNvPr>
          <p:cNvSpPr txBox="1"/>
          <p:nvPr/>
        </p:nvSpPr>
        <p:spPr>
          <a:xfrm>
            <a:off x="2102900" y="-101436"/>
            <a:ext cx="7833298" cy="959430"/>
          </a:xfrm>
          <a:prstGeom prst="rect">
            <a:avLst/>
          </a:prstGeom>
          <a:noFill/>
        </p:spPr>
        <p:txBody>
          <a:bodyPr wrap="none" rtlCol="0">
            <a:spAutoFit/>
          </a:bodyPr>
          <a:lstStyle/>
          <a:p>
            <a:pPr marL="0" marR="0">
              <a:lnSpc>
                <a:spcPct val="107000"/>
              </a:lnSpc>
              <a:spcBef>
                <a:spcPts val="0"/>
              </a:spcBef>
              <a:spcAft>
                <a:spcPts val="800"/>
              </a:spcAft>
            </a:pPr>
            <a:r>
              <a:rPr lang="en-US"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Effect of Magnet Strength on Oil Spill Cleanup Efficiency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b="1" dirty="0"/>
          </a:p>
        </p:txBody>
      </p:sp>
      <p:sp>
        <p:nvSpPr>
          <p:cNvPr id="26" name="TextBox 25">
            <a:extLst>
              <a:ext uri="{FF2B5EF4-FFF2-40B4-BE49-F238E27FC236}">
                <a16:creationId xmlns:a16="http://schemas.microsoft.com/office/drawing/2014/main" id="{EB110C8D-5C51-4414-841A-6A328EDF9CA8}"/>
              </a:ext>
            </a:extLst>
          </p:cNvPr>
          <p:cNvSpPr txBox="1"/>
          <p:nvPr/>
        </p:nvSpPr>
        <p:spPr>
          <a:xfrm>
            <a:off x="0" y="4305807"/>
            <a:ext cx="5942179" cy="2487925"/>
          </a:xfrm>
          <a:prstGeom prst="rect">
            <a:avLst/>
          </a:prstGeom>
          <a:solidFill>
            <a:schemeClr val="accent3">
              <a:lumMod val="20000"/>
              <a:lumOff val="80000"/>
            </a:schemeClr>
          </a:solidFill>
        </p:spPr>
        <p:txBody>
          <a:bodyPr wrap="square" rtlCol="0">
            <a:spAutoFit/>
          </a:bodyPr>
          <a:lstStyle/>
          <a:p>
            <a:pPr marL="0" marR="0" algn="just">
              <a:lnSpc>
                <a:spcPct val="107000"/>
              </a:lnSpc>
              <a:spcBef>
                <a:spcPts val="0"/>
              </a:spcBef>
              <a:spcAft>
                <a:spcPts val="800"/>
              </a:spcAf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3. The Effect of Magnet Strength on Oil Spill Cleanup Efficiency.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 mL of mineral oil were placed in the center of a petri dish containing 14 mL green colored tap water. The oil was made magnetic by distributing 6 drops of ferrofluid across the oil surface.  Magnets were respectively placed inside a plastic sandwich bag and used to clean the oil spill by slightly submerging it and slowly passing it through the total oil spill in one movement. A second pass with the magnet in a clean plastic bag was then carried out.  The entire contents of the petri dish were transferred using a 3 mL graduated pipette to a 25 mL graduated cylinder and the volume of oil left after cleanup was determined.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average volume of oil leftover from 3 independent experiments and error bars represent standard deviation. Photo Inset:</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Examples of magnetized oil covering surface of a neodymium ring and neodymium rectangular magnet.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B</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cleanup procedure efficiency calculated from the averages of 3 separate experiments in Plot A as described in Methods. </a:t>
            </a:r>
          </a:p>
        </p:txBody>
      </p:sp>
      <p:sp>
        <p:nvSpPr>
          <p:cNvPr id="5" name="TextBox 4">
            <a:extLst>
              <a:ext uri="{FF2B5EF4-FFF2-40B4-BE49-F238E27FC236}">
                <a16:creationId xmlns:a16="http://schemas.microsoft.com/office/drawing/2014/main" id="{BA49F5AA-2770-4627-8F34-064B73156691}"/>
              </a:ext>
            </a:extLst>
          </p:cNvPr>
          <p:cNvSpPr txBox="1"/>
          <p:nvPr/>
        </p:nvSpPr>
        <p:spPr>
          <a:xfrm>
            <a:off x="5942179" y="4305807"/>
            <a:ext cx="6303079" cy="2523640"/>
          </a:xfrm>
          <a:prstGeom prst="rect">
            <a:avLst/>
          </a:prstGeom>
          <a:solidFill>
            <a:schemeClr val="accent5">
              <a:lumMod val="20000"/>
              <a:lumOff val="80000"/>
            </a:schemeClr>
          </a:solidFill>
        </p:spPr>
        <p:txBody>
          <a:bodyPr wrap="square" rtlCol="0">
            <a:spAutoFit/>
          </a:bodyPr>
          <a:lstStyle/>
          <a:p>
            <a:pPr marL="0" marR="0" algn="just">
              <a:lnSpc>
                <a:spcPct val="107000"/>
              </a:lnSpc>
              <a:spcBef>
                <a:spcPts val="0"/>
              </a:spcBef>
              <a:spcAft>
                <a:spcPts val="0"/>
              </a:spcAft>
            </a:pPr>
            <a:r>
              <a:rPr lang="en-US" sz="1200" b="1" u="sng" dirty="0">
                <a:solidFill>
                  <a:srgbClr val="000000"/>
                </a:solidFill>
                <a:latin typeface="Calibri" panose="020F0502020204030204" pitchFamily="34" charset="0"/>
                <a:cs typeface="Times New Roman" panose="02020603050405020304" pitchFamily="18" charset="0"/>
              </a:rPr>
              <a:t>Results</a:t>
            </a:r>
            <a:r>
              <a:rPr lang="en-US" sz="1200" dirty="0">
                <a:solidFill>
                  <a:srgbClr val="000000"/>
                </a:solidFill>
                <a:latin typeface="Calibri" panose="020F0502020204030204" pitchFamily="34" charset="0"/>
                <a:cs typeface="Times New Roman" panose="02020603050405020304" pitchFamily="18" charset="0"/>
              </a:rPr>
              <a:t> </a:t>
            </a:r>
            <a:r>
              <a:rPr lang="en-US" sz="1200" b="1" dirty="0">
                <a:solidFill>
                  <a:srgbClr val="000000"/>
                </a:solidFill>
                <a:latin typeface="Calibri" panose="020F0502020204030204" pitchFamily="34" charset="0"/>
                <a:cs typeface="Times New Roman" panose="02020603050405020304" pitchFamily="18" charset="0"/>
              </a:rPr>
              <a:t>indicate that the strength of a magnet is determined by material type, shape and size:</a:t>
            </a:r>
          </a:p>
          <a:p>
            <a:pPr marL="0" marR="0" algn="just">
              <a:lnSpc>
                <a:spcPct val="107000"/>
              </a:lnSpc>
              <a:spcBef>
                <a:spcPts val="0"/>
              </a:spcBef>
              <a:spcAft>
                <a:spcPts val="0"/>
              </a:spcAft>
            </a:pPr>
            <a:endParaRPr lang="en-US" sz="300" b="1" dirty="0">
              <a:solidFill>
                <a:srgbClr val="000000"/>
              </a:solidFill>
              <a:latin typeface="Calibri" panose="020F0502020204030204" pitchFamily="34" charset="0"/>
              <a:cs typeface="Times New Roman" panose="02020603050405020304" pitchFamily="18" charset="0"/>
            </a:endParaRPr>
          </a:p>
          <a:p>
            <a:pPr marL="171450" marR="0" lvl="0" indent="-171450" algn="just">
              <a:lnSpc>
                <a:spcPct val="107000"/>
              </a:lnSpc>
              <a:spcBef>
                <a:spcPts val="0"/>
              </a:spcBef>
              <a:spcAft>
                <a:spcPts val="0"/>
              </a:spcAft>
              <a:buFont typeface="Arial" panose="020B0604020202020204" pitchFamily="34" charset="0"/>
              <a:buChar char="•"/>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Material Type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Neodymium magnets are more efficient at cleaning the oil spill than samarium cobalt, ceramic or alnico magnets of relatively the same size and shape.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just">
              <a:lnSpc>
                <a:spcPct val="107000"/>
              </a:lnSpc>
              <a:spcBef>
                <a:spcPts val="0"/>
              </a:spcBef>
              <a:spcAft>
                <a:spcPts val="0"/>
              </a:spcAft>
              <a:buFont typeface="Arial" panose="020B0604020202020204" pitchFamily="34" charset="0"/>
              <a:buChar char="•"/>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Shape: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Rectangular prism, cube, and rod-shaped magnets are more efficient in cleaning the oil spill than ring-shaped magnets. Ring-shaped magnets are more efficient than disc-shaped magnets of similar size.</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just">
              <a:lnSpc>
                <a:spcPct val="107000"/>
              </a:lnSpc>
              <a:spcBef>
                <a:spcPts val="0"/>
              </a:spcBef>
              <a:spcAft>
                <a:spcPts val="0"/>
              </a:spcAft>
              <a:buFont typeface="Arial" panose="020B0604020202020204" pitchFamily="34" charset="0"/>
              <a:buChar char="•"/>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Size: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larger neodymium cube, rings and discs are more efficient at oil removal than the smaller sized neodymium cube, rings and discs. The larger alnico disc had slightly more efficiency than the smaller alnico disc.</a:t>
            </a:r>
          </a:p>
          <a:p>
            <a:pPr marR="0" lvl="0" algn="just">
              <a:lnSpc>
                <a:spcPct val="107000"/>
              </a:lnSpc>
              <a:spcBef>
                <a:spcPts val="0"/>
              </a:spcBef>
              <a:spcAft>
                <a:spcPts val="0"/>
              </a:spcAft>
            </a:pPr>
            <a:endParaRPr lang="en-US" sz="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spcBef>
                <a:spcPts val="0"/>
              </a:spcBef>
            </a:pPr>
            <a:r>
              <a:rPr lang="en-US" sz="1200" b="1" u="sng" dirty="0">
                <a:latin typeface="Calibri" panose="020F0502020204030204" pitchFamily="34" charset="0"/>
                <a:cs typeface="Times New Roman" panose="02020603050405020304" pitchFamily="18" charset="0"/>
              </a:rPr>
              <a:t>Observations: </a:t>
            </a:r>
            <a:r>
              <a:rPr lang="en-US" sz="1200" dirty="0">
                <a:solidFill>
                  <a:srgbClr val="000000"/>
                </a:solidFill>
                <a:latin typeface="Calibri" panose="020F0502020204030204" pitchFamily="34" charset="0"/>
                <a:cs typeface="Times New Roman" panose="02020603050405020304" pitchFamily="18" charset="0"/>
              </a:rPr>
              <a:t>The oil adhered to the bottom of the magnet and “crawled” up the sides of the magnet. Magnets with larger surface areas attracted more of the magnetized oil. The clear plastic bag covering ring-shaped magnets prevented magnetized oil from ascending into interior of ring.</a:t>
            </a:r>
          </a:p>
        </p:txBody>
      </p:sp>
      <p:grpSp>
        <p:nvGrpSpPr>
          <p:cNvPr id="9" name="Group 8">
            <a:extLst>
              <a:ext uri="{FF2B5EF4-FFF2-40B4-BE49-F238E27FC236}">
                <a16:creationId xmlns:a16="http://schemas.microsoft.com/office/drawing/2014/main" id="{D37B2784-A7FC-45D0-BC91-FFCD1184E789}"/>
              </a:ext>
            </a:extLst>
          </p:cNvPr>
          <p:cNvGrpSpPr/>
          <p:nvPr/>
        </p:nvGrpSpPr>
        <p:grpSpPr>
          <a:xfrm>
            <a:off x="1587508" y="328300"/>
            <a:ext cx="8947142" cy="3910832"/>
            <a:chOff x="1587508" y="290200"/>
            <a:chExt cx="8800621" cy="3794178"/>
          </a:xfrm>
        </p:grpSpPr>
        <p:pic>
          <p:nvPicPr>
            <p:cNvPr id="8" name="Picture 7">
              <a:extLst>
                <a:ext uri="{FF2B5EF4-FFF2-40B4-BE49-F238E27FC236}">
                  <a16:creationId xmlns:a16="http://schemas.microsoft.com/office/drawing/2014/main" id="{C14F013F-78B7-4C2D-887F-0C4013EE7743}"/>
                </a:ext>
              </a:extLst>
            </p:cNvPr>
            <p:cNvPicPr>
              <a:picLocks noChangeAspect="1"/>
            </p:cNvPicPr>
            <p:nvPr/>
          </p:nvPicPr>
          <p:blipFill>
            <a:blip r:embed="rId2"/>
            <a:stretch>
              <a:fillRect/>
            </a:stretch>
          </p:blipFill>
          <p:spPr>
            <a:xfrm>
              <a:off x="6169033" y="312962"/>
              <a:ext cx="4219096" cy="3771415"/>
            </a:xfrm>
            <a:prstGeom prst="rect">
              <a:avLst/>
            </a:prstGeom>
            <a:ln>
              <a:solidFill>
                <a:schemeClr val="tx1"/>
              </a:solidFill>
            </a:ln>
          </p:spPr>
        </p:pic>
        <p:pic>
          <p:nvPicPr>
            <p:cNvPr id="4" name="Picture 3">
              <a:extLst>
                <a:ext uri="{FF2B5EF4-FFF2-40B4-BE49-F238E27FC236}">
                  <a16:creationId xmlns:a16="http://schemas.microsoft.com/office/drawing/2014/main" id="{8D3E2F5C-97B4-49BE-8140-9BB07F2D8216}"/>
                </a:ext>
              </a:extLst>
            </p:cNvPr>
            <p:cNvPicPr>
              <a:picLocks noChangeAspect="1"/>
            </p:cNvPicPr>
            <p:nvPr/>
          </p:nvPicPr>
          <p:blipFill>
            <a:blip r:embed="rId3"/>
            <a:stretch>
              <a:fillRect/>
            </a:stretch>
          </p:blipFill>
          <p:spPr>
            <a:xfrm>
              <a:off x="1587508" y="312963"/>
              <a:ext cx="4219096" cy="3771415"/>
            </a:xfrm>
            <a:prstGeom prst="rect">
              <a:avLst/>
            </a:prstGeom>
            <a:ln>
              <a:solidFill>
                <a:schemeClr val="tx1"/>
              </a:solidFill>
            </a:ln>
          </p:spPr>
        </p:pic>
        <p:sp>
          <p:nvSpPr>
            <p:cNvPr id="7" name="TextBox 6">
              <a:extLst>
                <a:ext uri="{FF2B5EF4-FFF2-40B4-BE49-F238E27FC236}">
                  <a16:creationId xmlns:a16="http://schemas.microsoft.com/office/drawing/2014/main" id="{DBE2836D-D030-4FCE-A5D8-D9BD254B799F}"/>
                </a:ext>
              </a:extLst>
            </p:cNvPr>
            <p:cNvSpPr txBox="1"/>
            <p:nvPr/>
          </p:nvSpPr>
          <p:spPr>
            <a:xfrm>
              <a:off x="1587508" y="290200"/>
              <a:ext cx="365678" cy="338554"/>
            </a:xfrm>
            <a:prstGeom prst="rect">
              <a:avLst/>
            </a:prstGeom>
            <a:noFill/>
          </p:spPr>
          <p:txBody>
            <a:bodyPr wrap="none" rtlCol="0">
              <a:spAutoFit/>
            </a:bodyPr>
            <a:lstStyle/>
            <a:p>
              <a:r>
                <a:rPr lang="en-US" sz="1600" b="1" dirty="0"/>
                <a:t>A.</a:t>
              </a:r>
            </a:p>
          </p:txBody>
        </p:sp>
        <p:sp>
          <p:nvSpPr>
            <p:cNvPr id="10" name="TextBox 9">
              <a:extLst>
                <a:ext uri="{FF2B5EF4-FFF2-40B4-BE49-F238E27FC236}">
                  <a16:creationId xmlns:a16="http://schemas.microsoft.com/office/drawing/2014/main" id="{69CD3661-CBDC-4D8D-A069-279C5B7264FD}"/>
                </a:ext>
              </a:extLst>
            </p:cNvPr>
            <p:cNvSpPr txBox="1"/>
            <p:nvPr/>
          </p:nvSpPr>
          <p:spPr>
            <a:xfrm>
              <a:off x="6139157" y="290200"/>
              <a:ext cx="354584" cy="338554"/>
            </a:xfrm>
            <a:prstGeom prst="rect">
              <a:avLst/>
            </a:prstGeom>
            <a:noFill/>
          </p:spPr>
          <p:txBody>
            <a:bodyPr wrap="none" rtlCol="0">
              <a:spAutoFit/>
            </a:bodyPr>
            <a:lstStyle/>
            <a:p>
              <a:r>
                <a:rPr lang="en-US" sz="1600" b="1" dirty="0"/>
                <a:t>B.</a:t>
              </a:r>
            </a:p>
          </p:txBody>
        </p:sp>
      </p:grpSp>
    </p:spTree>
    <p:extLst>
      <p:ext uri="{BB962C8B-B14F-4D97-AF65-F5344CB8AC3E}">
        <p14:creationId xmlns:p14="http://schemas.microsoft.com/office/powerpoint/2010/main" val="352616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40FA01-752A-4709-9921-FAD5C826F2F2}"/>
              </a:ext>
            </a:extLst>
          </p:cNvPr>
          <p:cNvGrpSpPr/>
          <p:nvPr/>
        </p:nvGrpSpPr>
        <p:grpSpPr>
          <a:xfrm>
            <a:off x="8664" y="7327"/>
            <a:ext cx="12183336" cy="6751406"/>
            <a:chOff x="8664" y="7327"/>
            <a:chExt cx="12183336" cy="6751406"/>
          </a:xfrm>
        </p:grpSpPr>
        <p:sp>
          <p:nvSpPr>
            <p:cNvPr id="2" name="TextBox 1">
              <a:extLst>
                <a:ext uri="{FF2B5EF4-FFF2-40B4-BE49-F238E27FC236}">
                  <a16:creationId xmlns:a16="http://schemas.microsoft.com/office/drawing/2014/main" id="{8E2572F0-C9B7-4E63-A260-C6C1AD03690D}"/>
                </a:ext>
              </a:extLst>
            </p:cNvPr>
            <p:cNvSpPr txBox="1"/>
            <p:nvPr/>
          </p:nvSpPr>
          <p:spPr>
            <a:xfrm>
              <a:off x="1499421" y="7327"/>
              <a:ext cx="9193158" cy="856838"/>
            </a:xfrm>
            <a:prstGeom prst="rect">
              <a:avLst/>
            </a:prstGeom>
            <a:noFill/>
          </p:spPr>
          <p:txBody>
            <a:bodyPr wrap="none" rtlCol="0">
              <a:spAutoFit/>
            </a:bodyPr>
            <a:lstStyle/>
            <a:p>
              <a:r>
                <a:rPr lang="en-US" sz="2400" b="1" dirty="0">
                  <a:solidFill>
                    <a:srgbClr val="0070C0"/>
                  </a:solidFill>
                  <a:latin typeface="Calibri" panose="020F0502020204030204" pitchFamily="34" charset="0"/>
                  <a:cs typeface="Times New Roman" panose="02020603050405020304" pitchFamily="18" charset="0"/>
                </a:rPr>
                <a:t>ANALYSIS: </a:t>
              </a:r>
              <a:r>
                <a:rPr lang="en-US"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Effect of Magnet Strength on Oil Spill Cleanup Efficiency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b="1" dirty="0">
                <a:solidFill>
                  <a:srgbClr val="0070C0"/>
                </a:solidFill>
                <a:latin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F8850EB-00E4-4223-9DDD-ADB0DB009923}"/>
                </a:ext>
              </a:extLst>
            </p:cNvPr>
            <p:cNvSpPr/>
            <p:nvPr/>
          </p:nvSpPr>
          <p:spPr>
            <a:xfrm>
              <a:off x="40466" y="491330"/>
              <a:ext cx="5964187" cy="516017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FF2EF35-AB18-4F51-AD2C-81E80CD6CBBD}"/>
                </a:ext>
              </a:extLst>
            </p:cNvPr>
            <p:cNvSpPr/>
            <p:nvPr/>
          </p:nvSpPr>
          <p:spPr>
            <a:xfrm>
              <a:off x="6096000" y="499665"/>
              <a:ext cx="6064198" cy="51518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FC55B7C-960C-4D08-AB2F-C2DCD4003470}"/>
                </a:ext>
              </a:extLst>
            </p:cNvPr>
            <p:cNvSpPr txBox="1"/>
            <p:nvPr/>
          </p:nvSpPr>
          <p:spPr>
            <a:xfrm>
              <a:off x="40466" y="499665"/>
              <a:ext cx="5964187" cy="5451301"/>
            </a:xfrm>
            <a:prstGeom prst="rect">
              <a:avLst/>
            </a:prstGeom>
            <a:noFill/>
          </p:spPr>
          <p:txBody>
            <a:bodyPr wrap="square" rtlCol="0">
              <a:spAutoFit/>
            </a:bodyPr>
            <a:lstStyle/>
            <a:p>
              <a:pPr marL="0" marR="0">
                <a:lnSpc>
                  <a:spcPct val="107000"/>
                </a:lnSpc>
                <a:spcBef>
                  <a:spcPts val="0"/>
                </a:spcBef>
                <a:spcAft>
                  <a:spcPts val="0"/>
                </a:spcAft>
              </a:pP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1085850" marR="0">
                <a:lnSpc>
                  <a:spcPct val="107000"/>
                </a:lnSpc>
                <a:spcBef>
                  <a:spcPts val="0"/>
                </a:spcBef>
                <a:spcAft>
                  <a:spcPts val="0"/>
                </a:spcAft>
              </a:pP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experiment examines how magnet material type, size and shape affect the efficiency of oil removal with ferrofluid (Figure 3). </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lvl="0" indent="-114300">
                <a:lnSpc>
                  <a:spcPct val="107000"/>
                </a:lnSpc>
                <a:spcBef>
                  <a:spcPts val="0"/>
                </a:spcBef>
                <a:spcAft>
                  <a:spcPts val="0"/>
                </a:spcAft>
                <a:buFont typeface="Symbol" panose="05050102010706020507" pitchFamily="18" charset="2"/>
                <a:buChar char=""/>
              </a:pPr>
              <a:r>
                <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Material Type</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Most substances have equal number of electrons spinning in opposite directions, which cancels their magnetism.</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23</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Strongly magnetic substances, however, have electrons spinning in the same direction and these substances make the strongest magnets.</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23</a:t>
              </a:r>
            </a:p>
            <a:p>
              <a:pPr marL="114300" marR="0" lvl="0" indent="-114300">
                <a:lnSpc>
                  <a:spcPct val="107000"/>
                </a:lnSpc>
                <a:spcBef>
                  <a:spcPts val="0"/>
                </a:spcBef>
                <a:spcAft>
                  <a:spcPts val="0"/>
                </a:spcAft>
              </a:pPr>
              <a:endParaRPr lang="en-US" sz="13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lvl="0">
                <a:lnSpc>
                  <a:spcPct val="107000"/>
                </a:lnSpc>
                <a:spcBef>
                  <a:spcPts val="0"/>
                </a:spcBef>
                <a:spcAft>
                  <a:spcPts val="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There are 4 categories of permanent magnets (listed according to decreasing strength): neodymium &gt; samarium cobalt &gt; alnico &gt; ceramic.</a:t>
              </a:r>
              <a:r>
                <a:rPr lang="en-US" sz="1300" b="1" baseline="30000" dirty="0">
                  <a:effectLst/>
                  <a:latin typeface="Calibri" panose="020F0502020204030204" pitchFamily="34" charset="0"/>
                  <a:ea typeface="Calibri" panose="020F0502020204030204" pitchFamily="34" charset="0"/>
                  <a:cs typeface="Times New Roman" panose="02020603050405020304" pitchFamily="18" charset="0"/>
                </a:rPr>
                <a:t>24</a:t>
              </a: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Neodymium and samarium cobalt magnets are both rare earth types and are the strongest of the permanent magnets. Alnico magnets (made of </a:t>
              </a:r>
              <a:r>
                <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uminum, </a:t>
              </a:r>
              <a:r>
                <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ni</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ckel, and </a:t>
              </a:r>
              <a:r>
                <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balt) are less strong than the rare earth magnets but stronger than ceramic magnets, which are the most commonly used in daily living.</a:t>
              </a:r>
            </a:p>
            <a:p>
              <a:pPr marL="114300" marR="0" lvl="0" indent="-114300">
                <a:lnSpc>
                  <a:spcPct val="107000"/>
                </a:lnSpc>
                <a:spcBef>
                  <a:spcPts val="0"/>
                </a:spcBef>
                <a:spcAft>
                  <a:spcPts val="0"/>
                </a:spcAft>
              </a:pPr>
              <a:endPar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14300" marR="0" lvl="0">
                <a:lnSpc>
                  <a:spcPct val="107000"/>
                </a:lnSpc>
                <a:spcBef>
                  <a:spcPts val="0"/>
                </a:spcBef>
                <a:spcAft>
                  <a:spcPts val="0"/>
                </a:spcAft>
              </a:pP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Data from this project supports that the neodymium magnets are more efficient at removing oil vs. ceramic and alnico magnets of the same size and shape (disc).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With all other conditions remaining the same, this implies that the increased efficiency is due to the greater strength of the neodymium magnet. </a:t>
              </a:r>
              <a:r>
                <a:rPr lang="en-US" sz="13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n</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eodymium rectangular prism magnet was more efficient (0.96) than samarium cobalt magnet (0.79) given similar shape, which reflects that neodymium magnets are stronger than samarium magnets.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TextBox 8">
              <a:extLst>
                <a:ext uri="{FF2B5EF4-FFF2-40B4-BE49-F238E27FC236}">
                  <a16:creationId xmlns:a16="http://schemas.microsoft.com/office/drawing/2014/main" id="{9C23D659-3E56-4245-A474-85206B4D0AA2}"/>
                </a:ext>
              </a:extLst>
            </p:cNvPr>
            <p:cNvSpPr txBox="1"/>
            <p:nvPr/>
          </p:nvSpPr>
          <p:spPr>
            <a:xfrm>
              <a:off x="6036455" y="286560"/>
              <a:ext cx="6155545" cy="5950668"/>
            </a:xfrm>
            <a:prstGeom prst="rect">
              <a:avLst/>
            </a:prstGeom>
            <a:noFill/>
          </p:spPr>
          <p:txBody>
            <a:bodyPr wrap="square" rtlCol="0">
              <a:spAutoFit/>
            </a:bodyPr>
            <a:lstStyle/>
            <a:p>
              <a:pPr marL="68580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77800" marR="0" lvl="0" indent="-177800">
                <a:lnSpc>
                  <a:spcPct val="107000"/>
                </a:lnSpc>
                <a:spcBef>
                  <a:spcPts val="0"/>
                </a:spcBef>
                <a:spcAft>
                  <a:spcPts val="0"/>
                </a:spcAft>
                <a:buFont typeface="Symbol" panose="05050102010706020507" pitchFamily="18" charset="2"/>
                <a:buChar char=""/>
              </a:pPr>
              <a:r>
                <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Size</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most cases, typically the bigger the magnet, the stronger.</a:t>
              </a:r>
              <a:r>
                <a:rPr lang="en-US" sz="13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example, when a piece of iron is magnetized, the north-seeking poles of the atoms align.</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force generated by the aligned atoms creates the magnetic field.</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Therefore, a larger piece of iron would have more atoms to align, resulting in a stronger magnetic field then a small piece of iron.</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This was shown to be the case comparing the better efficiency (0.88) of the larger neodymium cube (0.75”x 0.75” x 0.75”) vs. the efficiency (0.74) of the smaller neodymium cube (0.5”x 0.5” x 0.5”). Additionally, the larger neodymium disc (0.5” x 0.5”) displayed higher efficiency vs. the smaller neodymium disc (0.5” X 0.25”), with respective efficiencies of 0.77 and 0.55. Lastly, the larger diameter neodymium ring (0.75”) was more efficient than the smaller diameter neodymium ring (0.5”), with respective efficiencies of 0.61 and 0.50.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177800" marR="0" indent="-177800">
                <a:lnSpc>
                  <a:spcPct val="107000"/>
                </a:lnSpc>
                <a:spcBef>
                  <a:spcPts val="0"/>
                </a:spcBef>
                <a:spcAft>
                  <a:spcPts val="0"/>
                </a:spcAft>
              </a:pP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177800" marR="0" lvl="0" indent="-177800">
                <a:lnSpc>
                  <a:spcPct val="107000"/>
                </a:lnSpc>
                <a:spcBef>
                  <a:spcPts val="0"/>
                </a:spcBef>
                <a:spcAft>
                  <a:spcPts val="0"/>
                </a:spcAft>
                <a:buFont typeface="Symbol" panose="05050102010706020507" pitchFamily="18" charset="2"/>
                <a:buChar char=""/>
              </a:pPr>
              <a:r>
                <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Shape:</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shape of a magnet can affect its strength. Generally, the more surface area that a magnet’s pole has in direct contact with a target, the “stronger” the magnet will be.</a:t>
              </a:r>
              <a:r>
                <a:rPr lang="en-US" sz="13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27</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an example, a 1” cube has twice the magnet material as a rectangular plate that is 2” long x 1” wide x 0.250” thick, but the rectangle has 2x the contact surface area, and will have a stronger attachment force to a target.</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another example,</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1.5” sphere has a very small contact area and much less strength when attached to a target even though it has 75% more magnet material when compared to a 1” cube with a greater contact area.</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study found that neodymium rectangular prism and cube shaped magnets (surface areas between 1.4 and 3.4 in</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had greater cleanup efficiency compared to neodymium disc and ring-shaped magnets (surface areas between 0.69 – 1.7 in</a:t>
              </a:r>
              <a:r>
                <a:rPr lang="en-US" sz="13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due to the larger surface areas and the more contact with the ferromagnetic particles.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0" name="Rectangle 9">
              <a:extLst>
                <a:ext uri="{FF2B5EF4-FFF2-40B4-BE49-F238E27FC236}">
                  <a16:creationId xmlns:a16="http://schemas.microsoft.com/office/drawing/2014/main" id="{D84FE723-5E68-4301-89CE-2DBC3CA8F6B6}"/>
                </a:ext>
              </a:extLst>
            </p:cNvPr>
            <p:cNvSpPr/>
            <p:nvPr/>
          </p:nvSpPr>
          <p:spPr>
            <a:xfrm>
              <a:off x="8664" y="5762668"/>
              <a:ext cx="12151534" cy="9960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summary, the ‘strength’ of a magnet is not just the magnet itself, but the entire magnetic circuit, the magnet (shape, size, material), target material, shape of the target, and any gaps between the magnet and target.</a:t>
              </a:r>
              <a:r>
                <a:rPr lang="en-US" sz="13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a:t>
              </a:r>
              <a:r>
                <a:rPr lang="en-US" sz="1300" b="1" baseline="30000" dirty="0">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One </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potential source of error</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was the manner in which the clear plastic sandwich bag covered the magnet. For square or rectangular magnets, the plastic bag sat flat against the surface of the magnet. However, with the disc, sphere, and ring-shaped magnets, the plastic bag was somewhat bunched around the magnet. This may influence the strength of the magnet to attract the ferrofluid due to the gaps between the magnet and the target.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37ECC5B7-1F31-4B5E-B3D9-4E647F5FAF8E}"/>
                </a:ext>
              </a:extLst>
            </p:cNvPr>
            <p:cNvPicPr>
              <a:picLocks noChangeAspect="1"/>
            </p:cNvPicPr>
            <p:nvPr/>
          </p:nvPicPr>
          <p:blipFill>
            <a:blip r:embed="rId2"/>
            <a:stretch>
              <a:fillRect/>
            </a:stretch>
          </p:blipFill>
          <p:spPr>
            <a:xfrm>
              <a:off x="40466" y="670888"/>
              <a:ext cx="1153259" cy="605461"/>
            </a:xfrm>
            <a:prstGeom prst="rect">
              <a:avLst/>
            </a:prstGeom>
          </p:spPr>
        </p:pic>
      </p:grpSp>
    </p:spTree>
    <p:extLst>
      <p:ext uri="{BB962C8B-B14F-4D97-AF65-F5344CB8AC3E}">
        <p14:creationId xmlns:p14="http://schemas.microsoft.com/office/powerpoint/2010/main" val="357483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C48E24-188E-4614-B57E-642448A5EB7A}"/>
              </a:ext>
            </a:extLst>
          </p:cNvPr>
          <p:cNvSpPr txBox="1"/>
          <p:nvPr/>
        </p:nvSpPr>
        <p:spPr>
          <a:xfrm>
            <a:off x="11743" y="3159861"/>
            <a:ext cx="12198441" cy="908326"/>
          </a:xfrm>
          <a:prstGeom prst="rect">
            <a:avLst/>
          </a:prstGeom>
          <a:solidFill>
            <a:schemeClr val="accent3">
              <a:lumMod val="20000"/>
              <a:lumOff val="80000"/>
            </a:schemeClr>
          </a:solidFill>
        </p:spPr>
        <p:txBody>
          <a:bodyPr wrap="square" rtlCol="0">
            <a:spAutoFit/>
          </a:bodyPr>
          <a:lstStyle/>
          <a:p>
            <a:pPr marL="0" marR="0" algn="just">
              <a:lnSpc>
                <a:spcPct val="107000"/>
              </a:lnSpc>
              <a:spcBef>
                <a:spcPts val="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4. The Effect of Different Ways of Moving the Magnet on Oil Spill Cleanup Efficiency.</a:t>
            </a:r>
            <a:r>
              <a:rPr lang="en-US"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 mL of mineral oil were placed in the center of a petri dish containing 14 mL green colored tap water. The oil was made magnetic by distributing 6 drops of ferrofluid across the oil surface. A rectangular neodymium block magnet was placed inside a plastic sandwich bag using various types of movement: hovering over the surface, fast/slightly submerged, completely submerged, slow/slightly submerged, and skimming the surface slowly. A second pass with the magnet in a clean plastic bag was then carried out. The entire contents of the petri dish were transferred using a 3 mL graduated pipette to a 25 mL graduated cylinder and the volume of oil left after cleanup was determined. </a:t>
            </a: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A</a:t>
            </a: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average volume of oil leftover from 3 independent experiments and error bars represent standard deviation. </a:t>
            </a: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B</a:t>
            </a: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efficiency of the cleanup procedure calculated from the averages of 3 separate experiments in Plot A as described in Methods. </a:t>
            </a: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a:t>
            </a: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Illustration of techniques for movement of the magnet.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E79DD04-2858-4227-ACE9-681B9C77B900}"/>
              </a:ext>
            </a:extLst>
          </p:cNvPr>
          <p:cNvSpPr txBox="1"/>
          <p:nvPr/>
        </p:nvSpPr>
        <p:spPr>
          <a:xfrm>
            <a:off x="861744" y="10068"/>
            <a:ext cx="10497617" cy="461665"/>
          </a:xfrm>
          <a:prstGeom prst="rect">
            <a:avLst/>
          </a:prstGeom>
          <a:noFill/>
        </p:spPr>
        <p:txBody>
          <a:bodyPr wrap="none" rtlCol="0">
            <a:spAutoFit/>
          </a:bodyPr>
          <a:lstStyle/>
          <a:p>
            <a:r>
              <a:rPr lang="en-US"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Effect of Different Ways of Moving the Magnet on Oil Spill Cleanup Efficiency</a:t>
            </a:r>
            <a:endParaRPr lang="en-US" sz="2400" dirty="0"/>
          </a:p>
        </p:txBody>
      </p:sp>
      <p:pic>
        <p:nvPicPr>
          <p:cNvPr id="11" name="Picture 10">
            <a:extLst>
              <a:ext uri="{FF2B5EF4-FFF2-40B4-BE49-F238E27FC236}">
                <a16:creationId xmlns:a16="http://schemas.microsoft.com/office/drawing/2014/main" id="{C4CCB774-473B-4986-9BB5-2C1A8F1AFDC6}"/>
              </a:ext>
            </a:extLst>
          </p:cNvPr>
          <p:cNvPicPr>
            <a:picLocks noChangeAspect="1"/>
          </p:cNvPicPr>
          <p:nvPr/>
        </p:nvPicPr>
        <p:blipFill rotWithShape="1">
          <a:blip r:embed="rId2"/>
          <a:srcRect l="50839"/>
          <a:stretch/>
        </p:blipFill>
        <p:spPr>
          <a:xfrm>
            <a:off x="8905634" y="1833349"/>
            <a:ext cx="2997571" cy="1313468"/>
          </a:xfrm>
          <a:prstGeom prst="rect">
            <a:avLst/>
          </a:prstGeom>
        </p:spPr>
      </p:pic>
      <p:sp>
        <p:nvSpPr>
          <p:cNvPr id="12" name="TextBox 11">
            <a:extLst>
              <a:ext uri="{FF2B5EF4-FFF2-40B4-BE49-F238E27FC236}">
                <a16:creationId xmlns:a16="http://schemas.microsoft.com/office/drawing/2014/main" id="{6CB6F6A9-F65C-493C-B3F7-708F9C408E90}"/>
              </a:ext>
            </a:extLst>
          </p:cNvPr>
          <p:cNvSpPr txBox="1"/>
          <p:nvPr/>
        </p:nvSpPr>
        <p:spPr>
          <a:xfrm>
            <a:off x="8668496" y="465329"/>
            <a:ext cx="422473" cy="307777"/>
          </a:xfrm>
          <a:prstGeom prst="rect">
            <a:avLst/>
          </a:prstGeom>
          <a:noFill/>
        </p:spPr>
        <p:txBody>
          <a:bodyPr wrap="square" rtlCol="0">
            <a:spAutoFit/>
          </a:bodyPr>
          <a:lstStyle/>
          <a:p>
            <a:r>
              <a:rPr lang="en-US" sz="1400" b="1" dirty="0"/>
              <a:t>C</a:t>
            </a:r>
            <a:r>
              <a:rPr lang="en-US" sz="1400" dirty="0"/>
              <a:t>.</a:t>
            </a:r>
          </a:p>
        </p:txBody>
      </p:sp>
      <p:sp>
        <p:nvSpPr>
          <p:cNvPr id="16" name="TextBox 15">
            <a:extLst>
              <a:ext uri="{FF2B5EF4-FFF2-40B4-BE49-F238E27FC236}">
                <a16:creationId xmlns:a16="http://schemas.microsoft.com/office/drawing/2014/main" id="{2675366D-AC51-4714-99D8-67EB5D858450}"/>
              </a:ext>
            </a:extLst>
          </p:cNvPr>
          <p:cNvSpPr txBox="1"/>
          <p:nvPr/>
        </p:nvSpPr>
        <p:spPr>
          <a:xfrm>
            <a:off x="10632" y="4111431"/>
            <a:ext cx="12198441" cy="1169551"/>
          </a:xfrm>
          <a:prstGeom prst="rect">
            <a:avLst/>
          </a:prstGeom>
          <a:solidFill>
            <a:schemeClr val="accent5">
              <a:lumMod val="20000"/>
              <a:lumOff val="80000"/>
            </a:schemeClr>
          </a:solidFill>
        </p:spPr>
        <p:txBody>
          <a:bodyPr wrap="square" rtlCol="0">
            <a:spAutoFit/>
          </a:bodyPr>
          <a:lstStyle/>
          <a:p>
            <a:r>
              <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Results:</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Hovering over the surface was the least efficient method (efficiency = 0.4). Fast/slightly submerged and completely submerged movement had an efficiency of 0.8. Slow/slightly submerged and skimming the surface were the most efficient ways to remove the oil (efficiency = 0.96).</a:t>
            </a:r>
          </a:p>
          <a:p>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When the magnet was hovered over the surface of the spill, the magnetized oil “jumped” from the surface toward the magnet. When slightly submerged or skimming the surface of the oil, the oil adhered to the bottom of the magnet and “crawled” up the sides of the magnet. When the magnet was fully submerged, it tended to smash the ferrofluid into tracks at the bottom of the petri dish.</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DC80DBE-AFC2-4E33-9173-C041C8E704A1}"/>
              </a:ext>
            </a:extLst>
          </p:cNvPr>
          <p:cNvPicPr>
            <a:picLocks noChangeAspect="1"/>
          </p:cNvPicPr>
          <p:nvPr/>
        </p:nvPicPr>
        <p:blipFill>
          <a:blip r:embed="rId3"/>
          <a:stretch>
            <a:fillRect/>
          </a:stretch>
        </p:blipFill>
        <p:spPr>
          <a:xfrm>
            <a:off x="29104" y="437271"/>
            <a:ext cx="9533085" cy="2688009"/>
          </a:xfrm>
          <a:prstGeom prst="rect">
            <a:avLst/>
          </a:prstGeom>
        </p:spPr>
      </p:pic>
      <p:pic>
        <p:nvPicPr>
          <p:cNvPr id="17" name="Picture 16">
            <a:extLst>
              <a:ext uri="{FF2B5EF4-FFF2-40B4-BE49-F238E27FC236}">
                <a16:creationId xmlns:a16="http://schemas.microsoft.com/office/drawing/2014/main" id="{6428084E-A820-4C5E-97E1-BB8D8ABB47FE}"/>
              </a:ext>
            </a:extLst>
          </p:cNvPr>
          <p:cNvPicPr>
            <a:picLocks noChangeAspect="1"/>
          </p:cNvPicPr>
          <p:nvPr/>
        </p:nvPicPr>
        <p:blipFill rotWithShape="1">
          <a:blip r:embed="rId2"/>
          <a:srcRect r="50586"/>
          <a:stretch/>
        </p:blipFill>
        <p:spPr>
          <a:xfrm>
            <a:off x="8986294" y="619218"/>
            <a:ext cx="2836249" cy="1236444"/>
          </a:xfrm>
          <a:prstGeom prst="rect">
            <a:avLst/>
          </a:prstGeom>
        </p:spPr>
      </p:pic>
      <p:sp>
        <p:nvSpPr>
          <p:cNvPr id="18" name="Rectangle 17">
            <a:extLst>
              <a:ext uri="{FF2B5EF4-FFF2-40B4-BE49-F238E27FC236}">
                <a16:creationId xmlns:a16="http://schemas.microsoft.com/office/drawing/2014/main" id="{AD0103DC-1E02-445C-A02B-1430963C9740}"/>
              </a:ext>
            </a:extLst>
          </p:cNvPr>
          <p:cNvSpPr/>
          <p:nvPr/>
        </p:nvSpPr>
        <p:spPr>
          <a:xfrm>
            <a:off x="29105" y="5342698"/>
            <a:ext cx="12162896" cy="150523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0"/>
              </a:spcAft>
            </a:pPr>
            <a:r>
              <a:rPr lang="en-US"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3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ANALYSIS: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consistency across all experiments in this project, the rectangular neodymium magnet was slightly submerged in the oil spill (</a:t>
            </a:r>
            <a:r>
              <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few mm below surface of oil) and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moved with a slow, gliding motion to enable oil spill cleanup. </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experiment tested different ways of moving the magnet to enhance the cleanup efficiency. The results showed that slow movements were more efficient than fast movements. A slightly submerged magnet or skimming the surface with the magnet was most efficient since more surface area of the magnet came in contact with the magnetized oil. Hovering over the surface (~1 cm) was the least efficient method as the magnetized oil did not come in contact with the entire surface of the magnet.</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the case of hovering over the surface, the strength of the magnet was reduced due to the gap between the magnet and the target, hence a reduced oil spill cleanup efficiency. Another test that could be performed to improve efficiency is increasing the number of passes with the magnet through the oil/ferrofluid mixture. </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FCC9D7C1-B08A-4742-9B74-B109D93BD23E}"/>
              </a:ext>
            </a:extLst>
          </p:cNvPr>
          <p:cNvSpPr/>
          <p:nvPr/>
        </p:nvSpPr>
        <p:spPr>
          <a:xfrm>
            <a:off x="8700655" y="490183"/>
            <a:ext cx="3310198" cy="26171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5160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504458-DA14-41CD-9199-90398049A357}"/>
              </a:ext>
            </a:extLst>
          </p:cNvPr>
          <p:cNvGrpSpPr/>
          <p:nvPr/>
        </p:nvGrpSpPr>
        <p:grpSpPr>
          <a:xfrm>
            <a:off x="0" y="-82219"/>
            <a:ext cx="12192000" cy="6973880"/>
            <a:chOff x="0" y="-82219"/>
            <a:chExt cx="12192000" cy="6973880"/>
          </a:xfrm>
        </p:grpSpPr>
        <p:sp>
          <p:nvSpPr>
            <p:cNvPr id="12" name="TextBox 11">
              <a:extLst>
                <a:ext uri="{FF2B5EF4-FFF2-40B4-BE49-F238E27FC236}">
                  <a16:creationId xmlns:a16="http://schemas.microsoft.com/office/drawing/2014/main" id="{FF1247F1-423D-4D95-8D0C-F3360B9B4ABD}"/>
                </a:ext>
              </a:extLst>
            </p:cNvPr>
            <p:cNvSpPr txBox="1"/>
            <p:nvPr/>
          </p:nvSpPr>
          <p:spPr>
            <a:xfrm>
              <a:off x="0" y="4601354"/>
              <a:ext cx="6573488" cy="2290307"/>
            </a:xfrm>
            <a:prstGeom prst="rect">
              <a:avLst/>
            </a:prstGeom>
            <a:solidFill>
              <a:schemeClr val="accent3">
                <a:lumMod val="20000"/>
                <a:lumOff val="80000"/>
              </a:schemeClr>
            </a:solidFill>
          </p:spPr>
          <p:txBody>
            <a:bodyPr wrap="square" rtlCol="0">
              <a:spAutoFit/>
            </a:bodyPr>
            <a:lstStyle/>
            <a:p>
              <a:pPr marL="0" marR="0" algn="just">
                <a:lnSpc>
                  <a:spcPct val="107000"/>
                </a:lnSpc>
                <a:spcBef>
                  <a:spcPts val="0"/>
                </a:spcBef>
                <a:spcAft>
                  <a:spcPts val="800"/>
                </a:spcAf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Figure 5. The Effect of Different Kinds of Oils on Oil Spill Cleanup Efficiency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 mL of the respective oil were placed in the center of a petri dish containing 14 mL green colored tap water. The oil was made magnetic by distributing 6 drops of ferrofluid across the oil surface. A rectangular neodymium block magnet was placed inside a plastic sandwich bag and used to clean the oil spill by slightly submerging it and slowly passing it through the total oil spill in one movement. A second pass with the magnet in a clean plastic bag was then carried out. The entire contents of the petri dish were transferred using a 3 mL graduated pipette to a 25 mL graduated cylinder and the volume of oil left after cleanup was determined.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A</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average volume of oil leftover from 3 independent experiments and error bars represent standard deviation.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Plot B</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the efficiency of the cleanup procedure calculated from the averages of 3 separate experiments in Plot A as described in Methods. </a:t>
              </a: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Ferrofluid patterns in different oils.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C6D71E4-0AA8-492C-8026-4B3F35DC52CB}"/>
                </a:ext>
              </a:extLst>
            </p:cNvPr>
            <p:cNvSpPr txBox="1"/>
            <p:nvPr/>
          </p:nvSpPr>
          <p:spPr>
            <a:xfrm>
              <a:off x="1069482" y="-82219"/>
              <a:ext cx="9859687" cy="954107"/>
            </a:xfrm>
            <a:prstGeom prst="rect">
              <a:avLst/>
            </a:prstGeom>
            <a:noFill/>
          </p:spPr>
          <p:txBody>
            <a:bodyPr wrap="none" rtlCol="0">
              <a:spAutoFit/>
            </a:bodyPr>
            <a:lstStyle/>
            <a:p>
              <a:r>
                <a:rPr lang="en-US"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Effect of Different Kinds of Oils on Oil Spill Cleanup Efficiency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20" name="TextBox 19">
              <a:extLst>
                <a:ext uri="{FF2B5EF4-FFF2-40B4-BE49-F238E27FC236}">
                  <a16:creationId xmlns:a16="http://schemas.microsoft.com/office/drawing/2014/main" id="{EDEAF8A5-F272-4BF4-BBDA-096BF0C9D91C}"/>
                </a:ext>
              </a:extLst>
            </p:cNvPr>
            <p:cNvSpPr txBox="1"/>
            <p:nvPr/>
          </p:nvSpPr>
          <p:spPr>
            <a:xfrm>
              <a:off x="528062" y="3177659"/>
              <a:ext cx="484270" cy="369332"/>
            </a:xfrm>
            <a:prstGeom prst="rect">
              <a:avLst/>
            </a:prstGeom>
            <a:noFill/>
          </p:spPr>
          <p:txBody>
            <a:bodyPr wrap="square" rtlCol="0">
              <a:spAutoFit/>
            </a:bodyPr>
            <a:lstStyle/>
            <a:p>
              <a:r>
                <a:rPr lang="en-US" b="1" dirty="0"/>
                <a:t>C</a:t>
              </a:r>
              <a:r>
                <a:rPr lang="en-US" dirty="0"/>
                <a:t>.</a:t>
              </a:r>
            </a:p>
          </p:txBody>
        </p:sp>
        <p:pic>
          <p:nvPicPr>
            <p:cNvPr id="4" name="Picture 3">
              <a:extLst>
                <a:ext uri="{FF2B5EF4-FFF2-40B4-BE49-F238E27FC236}">
                  <a16:creationId xmlns:a16="http://schemas.microsoft.com/office/drawing/2014/main" id="{28DADBA6-B607-4180-A6F3-E445D94D2598}"/>
                </a:ext>
              </a:extLst>
            </p:cNvPr>
            <p:cNvPicPr>
              <a:picLocks noChangeAspect="1"/>
            </p:cNvPicPr>
            <p:nvPr/>
          </p:nvPicPr>
          <p:blipFill>
            <a:blip r:embed="rId2"/>
            <a:stretch>
              <a:fillRect/>
            </a:stretch>
          </p:blipFill>
          <p:spPr>
            <a:xfrm>
              <a:off x="1643644" y="394834"/>
              <a:ext cx="9859687" cy="2844935"/>
            </a:xfrm>
            <a:prstGeom prst="rect">
              <a:avLst/>
            </a:prstGeom>
          </p:spPr>
        </p:pic>
        <p:pic>
          <p:nvPicPr>
            <p:cNvPr id="5" name="Picture 4">
              <a:extLst>
                <a:ext uri="{FF2B5EF4-FFF2-40B4-BE49-F238E27FC236}">
                  <a16:creationId xmlns:a16="http://schemas.microsoft.com/office/drawing/2014/main" id="{243EE4E5-B743-4E9D-A0F2-3E7B20397BCE}"/>
                </a:ext>
              </a:extLst>
            </p:cNvPr>
            <p:cNvPicPr>
              <a:picLocks noChangeAspect="1"/>
            </p:cNvPicPr>
            <p:nvPr/>
          </p:nvPicPr>
          <p:blipFill>
            <a:blip r:embed="rId3"/>
            <a:stretch>
              <a:fillRect/>
            </a:stretch>
          </p:blipFill>
          <p:spPr>
            <a:xfrm>
              <a:off x="851921" y="3239769"/>
              <a:ext cx="10488158" cy="1485635"/>
            </a:xfrm>
            <a:prstGeom prst="rect">
              <a:avLst/>
            </a:prstGeom>
          </p:spPr>
        </p:pic>
        <p:sp>
          <p:nvSpPr>
            <p:cNvPr id="21" name="TextBox 20">
              <a:extLst>
                <a:ext uri="{FF2B5EF4-FFF2-40B4-BE49-F238E27FC236}">
                  <a16:creationId xmlns:a16="http://schemas.microsoft.com/office/drawing/2014/main" id="{711ED3FA-B5BE-4B8B-BF4F-7BD8402B8650}"/>
                </a:ext>
              </a:extLst>
            </p:cNvPr>
            <p:cNvSpPr txBox="1"/>
            <p:nvPr/>
          </p:nvSpPr>
          <p:spPr>
            <a:xfrm>
              <a:off x="6573487" y="4620404"/>
              <a:ext cx="5618513" cy="2169825"/>
            </a:xfrm>
            <a:prstGeom prst="rect">
              <a:avLst/>
            </a:prstGeom>
            <a:solidFill>
              <a:schemeClr val="accent5">
                <a:lumMod val="20000"/>
                <a:lumOff val="80000"/>
              </a:schemeClr>
            </a:solidFill>
          </p:spPr>
          <p:txBody>
            <a:bodyPr wrap="square" rtlCol="0">
              <a:spAutoFit/>
            </a:bodyPr>
            <a:lstStyle/>
            <a:p>
              <a:r>
                <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Results:</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Ferrofluid was most efficient at cleaning up mineral oil, baby oil and motor oil with efficiencies of 0.95, 0.95, and 0.81 respectively. Avocado and corn oil had efficiencies of 0.5 and extra virgin olive oil, sesame oil, canola oil and peanut oil had efficiencies ranging from 0.40 - 0.47. Ferrofluid was least efficient at cleaning up vegetable oil (efficiency = 0.39) and coconut oil (0.32).</a:t>
              </a:r>
            </a:p>
            <a:p>
              <a:endParaRPr lang="en-US" sz="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3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Observations</a:t>
              </a: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Oils used in this study have different viscosities. Ferrofluid dispersed throughout the mineral oil, baby oil and motor oil. For peanut oil, extra virgin olive oil, avocado oil, vegetable oil and coconut oil, ferrofluid sunk to the bottom of the petri dishes in distinct droplets. Ferrofluid in sesame oil spread somewhat before sinking to bottom.</a:t>
              </a:r>
              <a:endParaRPr lang="en-US" sz="13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07910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8A95FA-B33F-4A86-BC3A-530B6789B5A5}"/>
              </a:ext>
            </a:extLst>
          </p:cNvPr>
          <p:cNvGrpSpPr/>
          <p:nvPr/>
        </p:nvGrpSpPr>
        <p:grpSpPr>
          <a:xfrm>
            <a:off x="34209" y="13940"/>
            <a:ext cx="12122150" cy="6760251"/>
            <a:chOff x="34209" y="13940"/>
            <a:chExt cx="12122150" cy="6760251"/>
          </a:xfrm>
        </p:grpSpPr>
        <p:sp>
          <p:nvSpPr>
            <p:cNvPr id="2" name="TextBox 1">
              <a:extLst>
                <a:ext uri="{FF2B5EF4-FFF2-40B4-BE49-F238E27FC236}">
                  <a16:creationId xmlns:a16="http://schemas.microsoft.com/office/drawing/2014/main" id="{8E2572F0-C9B7-4E63-A260-C6C1AD03690D}"/>
                </a:ext>
              </a:extLst>
            </p:cNvPr>
            <p:cNvSpPr txBox="1"/>
            <p:nvPr/>
          </p:nvSpPr>
          <p:spPr>
            <a:xfrm>
              <a:off x="1180060" y="13940"/>
              <a:ext cx="9830448" cy="830997"/>
            </a:xfrm>
            <a:prstGeom prst="rect">
              <a:avLst/>
            </a:prstGeom>
            <a:noFill/>
          </p:spPr>
          <p:txBody>
            <a:bodyPr wrap="none" rtlCol="0">
              <a:spAutoFit/>
            </a:bodyPr>
            <a:lstStyle/>
            <a:p>
              <a:r>
                <a:rPr lang="en-US" sz="2400" b="1" dirty="0">
                  <a:solidFill>
                    <a:srgbClr val="0070C0"/>
                  </a:solidFill>
                  <a:latin typeface="Calibri" panose="020F0502020204030204" pitchFamily="34" charset="0"/>
                  <a:cs typeface="Times New Roman" panose="02020603050405020304" pitchFamily="18" charset="0"/>
                </a:rPr>
                <a:t>ANALYSIS: </a:t>
              </a:r>
              <a:r>
                <a:rPr lang="en-US"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Effect of Different Kinds of Oils on Oil Spill Cleanup Efficiency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b="1" dirty="0">
                <a:solidFill>
                  <a:srgbClr val="0070C0"/>
                </a:solidFill>
                <a:latin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F8850EB-00E4-4223-9DDD-ADB0DB009923}"/>
                </a:ext>
              </a:extLst>
            </p:cNvPr>
            <p:cNvSpPr/>
            <p:nvPr/>
          </p:nvSpPr>
          <p:spPr>
            <a:xfrm>
              <a:off x="34209" y="1057275"/>
              <a:ext cx="12122150" cy="104176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success of the ferrofluid method to remove oil spills is largely dependent on its ability to mix well and disperse through the oil.</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Ferrofluids must be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miscible</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(forming a homogenous mixture when added together) with a wide range of petroleum oils and with the tarlike heavy hydrocarbons of a typical oil spill.</a:t>
              </a:r>
              <a:r>
                <a:rPr lang="en-US" sz="14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addition to high magnetic susceptibility, it is desirable that the ferrofluids be less dense than fresh or ocean water and have low spreading on water.</a:t>
              </a:r>
              <a:r>
                <a:rPr lang="en-US" sz="14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Many of the desirable characteristics of ferrofluids involve the properties of the carrier fluid which must be hydrocarbon oil soluble but water insoluble.</a:t>
              </a:r>
              <a:r>
                <a:rPr lang="en-US" sz="14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FF2EF35-AB18-4F51-AD2C-81E80CD6CBBD}"/>
                </a:ext>
              </a:extLst>
            </p:cNvPr>
            <p:cNvSpPr/>
            <p:nvPr/>
          </p:nvSpPr>
          <p:spPr>
            <a:xfrm>
              <a:off x="34209" y="2152650"/>
              <a:ext cx="12122150" cy="39179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goal </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of this experiment is to determine if this cleanup method has the same efficiency for different oils (Figure 8).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Ferrofluid cleanup of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mineral oil</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(used for all other experiments in this project) and baby oil were most efficient (efficiency = 0.95.) This is logical since baby oil is essentially mineral oil with fragrance added. Mineral oil is petroleum-based hydrocarbon that is a by-product of refining crude oil, so it is miscible with the hydrocarbon-based carrier fluid in the ferrofluid mixture.</a:t>
              </a:r>
              <a:r>
                <a:rPr lang="en-US" sz="14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ferrofluid removed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motor oil</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an efficiency of 0.81 while the other vegetable oils/cooking oils had poorer efficiencies (0.32-0.53). Like the carrier fluid in the ferrofluid mixture, motor oil is 90% hydrocarbon-based stock distilled from crude oil with the remainder constituting the additives.</a:t>
              </a:r>
              <a:r>
                <a:rPr lang="en-US" sz="14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Therefore, it is expected to be miscible with the carrier in the ferrofluid.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Although crude oil and </a:t>
              </a:r>
              <a:r>
                <a:rPr lang="en-US"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vegetable oils</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are both natural oils, they share very different properties. Crude oil is extracted from the earth and are made up of hydrocarbons, whereas vegetable cooking oils are derived from the seeds, nuts and fruits of plants and consist of fatty acids (linoleic, palmitic, oleic) and complex mixtures of triacylglycerols and diacylglycerols.</a:t>
              </a:r>
              <a:r>
                <a:rPr lang="en-US" sz="14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31, 32</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This study showed that the ferrofluid mixture and vegetable oils did not mix as effectively (Figure 5C). This is demonstrated by the fact that the ferrofluid formed droplets at the bottom of the petri dish vs. spreading in the vegetable oils.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Therefore, it is rational that ferrofluid cleaned up the motor oil spill more efficiently than the vegetable oils due to the properties of the ferrofluid’s carrier fluid and its miscibility with the spilled oils.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EE72C5E5-656D-499A-B551-F729E9B18FBB}"/>
                </a:ext>
              </a:extLst>
            </p:cNvPr>
            <p:cNvPicPr>
              <a:picLocks noChangeAspect="1"/>
            </p:cNvPicPr>
            <p:nvPr/>
          </p:nvPicPr>
          <p:blipFill>
            <a:blip r:embed="rId2"/>
            <a:stretch>
              <a:fillRect/>
            </a:stretch>
          </p:blipFill>
          <p:spPr>
            <a:xfrm>
              <a:off x="3830097" y="464290"/>
              <a:ext cx="4562124" cy="646220"/>
            </a:xfrm>
            <a:prstGeom prst="rect">
              <a:avLst/>
            </a:prstGeom>
          </p:spPr>
        </p:pic>
        <p:sp>
          <p:nvSpPr>
            <p:cNvPr id="8" name="Rectangle 7">
              <a:extLst>
                <a:ext uri="{FF2B5EF4-FFF2-40B4-BE49-F238E27FC236}">
                  <a16:creationId xmlns:a16="http://schemas.microsoft.com/office/drawing/2014/main" id="{4F1F93EB-12EA-4524-81B6-555B8C57394F}"/>
                </a:ext>
              </a:extLst>
            </p:cNvPr>
            <p:cNvSpPr/>
            <p:nvPr/>
          </p:nvSpPr>
          <p:spPr>
            <a:xfrm>
              <a:off x="65959" y="6124207"/>
              <a:ext cx="12090400" cy="6499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1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Source of Error: </a:t>
              </a:r>
              <a:r>
                <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viscosity of the various cooking oils was of different consistency and, therefore, more or less oil can be transferred from the petri dish to the graduated cylinder. Due to the viscosity, the transfer may not have been systemic and there could be variations of how much residual oil is left over in the petri dish. Also, because the ferrofluid did not disperse as well in some oils and sank to the bottom of this dish, the inability to mix well with the oil would make the oil cleanup process less efficient.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28221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27691</TotalTime>
  <Words>5874</Words>
  <Application>Microsoft Office PowerPoint</Application>
  <PresentationFormat>Widescreen</PresentationFormat>
  <Paragraphs>140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MaryEllen Cvijic</dc:creator>
  <cp:lastModifiedBy>MaryEllen Cvijic</cp:lastModifiedBy>
  <cp:revision>481</cp:revision>
  <cp:lastPrinted>2022-02-21T17:53:52Z</cp:lastPrinted>
  <dcterms:created xsi:type="dcterms:W3CDTF">2022-01-16T04:42:51Z</dcterms:created>
  <dcterms:modified xsi:type="dcterms:W3CDTF">2022-03-10T06:22:24Z</dcterms:modified>
</cp:coreProperties>
</file>