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i3nVJA0I1/LFBUDROLYpeaSswn6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176361f3d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2176361f3d5_0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176361f3d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2176361f3d5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1969544764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g21969544764_1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2" name="Shape 22"/>
        <p:cNvGrpSpPr/>
        <p:nvPr/>
      </p:nvGrpSpPr>
      <p:grpSpPr>
        <a:xfrm>
          <a:off x="0" y="0"/>
          <a:ext cx="0" cy="0"/>
          <a:chOff x="0" y="0"/>
          <a:chExt cx="0" cy="0"/>
        </a:xfrm>
      </p:grpSpPr>
      <p:sp>
        <p:nvSpPr>
          <p:cNvPr id="23" name="Google Shape;23;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25" name="Google Shape;25;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0"/>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0"/>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1"/>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1"/>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1"/>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1"/>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21"/>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2"/>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2"/>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23"/>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3"/>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23"/>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23"/>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23"/>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24"/>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4"/>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24"/>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2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5"/>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26"/>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6"/>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8" name="Shape 28"/>
        <p:cNvGrpSpPr/>
        <p:nvPr/>
      </p:nvGrpSpPr>
      <p:grpSpPr>
        <a:xfrm>
          <a:off x="0" y="0"/>
          <a:ext cx="0" cy="0"/>
          <a:chOff x="0" y="0"/>
          <a:chExt cx="0" cy="0"/>
        </a:xfrm>
      </p:grpSpPr>
      <p:grpSp>
        <p:nvGrpSpPr>
          <p:cNvPr id="29" name="Google Shape;29;p12"/>
          <p:cNvGrpSpPr/>
          <p:nvPr/>
        </p:nvGrpSpPr>
        <p:grpSpPr>
          <a:xfrm>
            <a:off x="0" y="-8467"/>
            <a:ext cx="12192000" cy="6866467"/>
            <a:chOff x="0" y="-8467"/>
            <a:chExt cx="12192000" cy="6866467"/>
          </a:xfrm>
        </p:grpSpPr>
        <p:cxnSp>
          <p:nvCxnSpPr>
            <p:cNvPr id="30" name="Google Shape;30;p1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31" name="Google Shape;31;p1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2" name="Google Shape;32;p1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3" name="Google Shape;33;p1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4" name="Google Shape;34;p1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1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6" name="Google Shape;36;p1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7" name="Google Shape;37;p1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8" name="Google Shape;38;p1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12"/>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12"/>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2"/>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42" name="Google Shape;42;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13"/>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4" name="Google Shape;54;p14"/>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15"/>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15"/>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15"/>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8"/>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18"/>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9"/>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9"/>
          <p:cNvSpPr/>
          <p:nvPr>
            <p:ph idx="2" type="pic"/>
          </p:nvPr>
        </p:nvSpPr>
        <p:spPr>
          <a:xfrm>
            <a:off x="677334" y="609600"/>
            <a:ext cx="8596668" cy="3845718"/>
          </a:xfrm>
          <a:prstGeom prst="rect">
            <a:avLst/>
          </a:prstGeom>
          <a:noFill/>
          <a:ln>
            <a:noFill/>
          </a:ln>
        </p:spPr>
      </p:sp>
      <p:sp>
        <p:nvSpPr>
          <p:cNvPr id="86" name="Google Shape;86;p19"/>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0"/>
          <p:cNvGrpSpPr/>
          <p:nvPr/>
        </p:nvGrpSpPr>
        <p:grpSpPr>
          <a:xfrm>
            <a:off x="0" y="-8467"/>
            <a:ext cx="12192000" cy="6866467"/>
            <a:chOff x="0" y="-8467"/>
            <a:chExt cx="12192000" cy="6866467"/>
          </a:xfrm>
        </p:grpSpPr>
        <p:cxnSp>
          <p:nvCxnSpPr>
            <p:cNvPr id="7" name="Google Shape;7;p10"/>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0"/>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0"/>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0"/>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0"/>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0"/>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0"/>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0"/>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0"/>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0"/>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
          <p:cNvSpPr txBox="1"/>
          <p:nvPr>
            <p:ph type="ctrTitle"/>
          </p:nvPr>
        </p:nvSpPr>
        <p:spPr>
          <a:xfrm>
            <a:off x="1507075" y="2404525"/>
            <a:ext cx="8239200" cy="16464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sz="4500"/>
              <a:t>Combating the Effect of Global Warming on Plants through Photosynthesis Selection</a:t>
            </a:r>
            <a:endParaRPr sz="4500"/>
          </a:p>
        </p:txBody>
      </p:sp>
      <p:sp>
        <p:nvSpPr>
          <p:cNvPr id="144" name="Google Shape;144;p2"/>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US"/>
              <a:t>By. </a:t>
            </a:r>
            <a:r>
              <a:rPr lang="en-US"/>
              <a:t>Srinand Tanakala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Summary</a:t>
            </a:r>
            <a:endParaRPr/>
          </a:p>
        </p:txBody>
      </p:sp>
      <p:sp>
        <p:nvSpPr>
          <p:cNvPr id="200" name="Google Shape;200;p8"/>
          <p:cNvSpPr txBox="1"/>
          <p:nvPr>
            <p:ph idx="1" type="body"/>
          </p:nvPr>
        </p:nvSpPr>
        <p:spPr>
          <a:xfrm>
            <a:off x="677334" y="2042214"/>
            <a:ext cx="8596800" cy="3880800"/>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1440"/>
              <a:buChar char="►"/>
            </a:pPr>
            <a:r>
              <a:rPr lang="en-US"/>
              <a:t>Project accurately entailed plant </a:t>
            </a:r>
            <a:r>
              <a:rPr lang="en-US"/>
              <a:t>growth</a:t>
            </a:r>
            <a:r>
              <a:rPr lang="en-US"/>
              <a:t> over time and the varied results presents the idea to run more trials under more isolated conditions and change different variables such as temperature and humidity to see these factors’ effect on plant growth</a:t>
            </a:r>
            <a:endParaRPr/>
          </a:p>
          <a:p>
            <a:pPr indent="-342900" lvl="0" marL="342900" rtl="0" algn="l">
              <a:lnSpc>
                <a:spcPct val="115000"/>
              </a:lnSpc>
              <a:spcBef>
                <a:spcPts val="1000"/>
              </a:spcBef>
              <a:spcAft>
                <a:spcPts val="1000"/>
              </a:spcAft>
              <a:buSzPts val="1440"/>
              <a:buChar char="►"/>
            </a:pPr>
            <a:r>
              <a:rPr lang="en-US"/>
              <a:t>Hypothesis was not supported as purslane only showed the highest growth in </a:t>
            </a:r>
            <a:r>
              <a:rPr lang="en-US"/>
              <a:t>experiment</a:t>
            </a:r>
            <a:r>
              <a:rPr lang="en-US"/>
              <a:t> set 1, but not set 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Hypothesis</a:t>
            </a:r>
            <a:endParaRPr/>
          </a:p>
        </p:txBody>
      </p:sp>
      <p:sp>
        <p:nvSpPr>
          <p:cNvPr id="150" name="Google Shape;150;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Throughout the world, there are many areas in which water levels vary. This is forced to the extremes due to the present of climate change and increased water levels and higher temperatures. Due to this, some areas receive more precipitation and other areas become even hotter and experience less temperature. In order to farmers to see which photosynthetic pathway is most efficient in growing in varied water level conditions, Purslane is compared with Sorghum and Orchids. Since Purslane utilizes both a combination of C4 and CAM, it would present the most maximum growth throughout all water levels.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Purslane seeds </a:t>
            </a:r>
            <a:endParaRPr/>
          </a:p>
          <a:p>
            <a:pPr indent="-342900" lvl="0" marL="342900" rtl="0" algn="l">
              <a:spcBef>
                <a:spcPts val="0"/>
              </a:spcBef>
              <a:spcAft>
                <a:spcPts val="0"/>
              </a:spcAft>
              <a:buSzPts val="1440"/>
              <a:buChar char="►"/>
            </a:pPr>
            <a:r>
              <a:rPr lang="en-US"/>
              <a:t>Sorghum seeds </a:t>
            </a:r>
            <a:endParaRPr/>
          </a:p>
          <a:p>
            <a:pPr indent="-342900" lvl="0" marL="342900" rtl="0" algn="l">
              <a:spcBef>
                <a:spcPts val="0"/>
              </a:spcBef>
              <a:spcAft>
                <a:spcPts val="0"/>
              </a:spcAft>
              <a:buSzPts val="1440"/>
              <a:buChar char="►"/>
            </a:pPr>
            <a:r>
              <a:rPr lang="en-US"/>
              <a:t>Orchid seeds </a:t>
            </a:r>
            <a:endParaRPr/>
          </a:p>
          <a:p>
            <a:pPr indent="-342900" lvl="0" marL="342900" rtl="0" algn="l">
              <a:spcBef>
                <a:spcPts val="0"/>
              </a:spcBef>
              <a:spcAft>
                <a:spcPts val="0"/>
              </a:spcAft>
              <a:buSzPts val="1440"/>
              <a:buChar char="►"/>
            </a:pPr>
            <a:r>
              <a:rPr lang="en-US"/>
              <a:t>Water</a:t>
            </a:r>
            <a:endParaRPr/>
          </a:p>
          <a:p>
            <a:pPr indent="-342900" lvl="0" marL="342900" rtl="0" algn="l">
              <a:spcBef>
                <a:spcPts val="0"/>
              </a:spcBef>
              <a:spcAft>
                <a:spcPts val="0"/>
              </a:spcAft>
              <a:buSzPts val="1440"/>
              <a:buChar char="►"/>
            </a:pPr>
            <a:r>
              <a:rPr lang="en-US"/>
              <a:t>Biodegradable cups</a:t>
            </a:r>
            <a:endParaRPr/>
          </a:p>
          <a:p>
            <a:pPr indent="-342900" lvl="0" marL="342900" rtl="0" algn="l">
              <a:spcBef>
                <a:spcPts val="0"/>
              </a:spcBef>
              <a:spcAft>
                <a:spcPts val="0"/>
              </a:spcAft>
              <a:buSzPts val="1440"/>
              <a:buChar char="►"/>
            </a:pPr>
            <a:r>
              <a:rPr lang="en-US"/>
              <a:t>Potting soil</a:t>
            </a:r>
            <a:endParaRPr/>
          </a:p>
          <a:p>
            <a:pPr indent="-342900" lvl="0" marL="342900" rtl="0" algn="l">
              <a:spcBef>
                <a:spcPts val="0"/>
              </a:spcBef>
              <a:spcAft>
                <a:spcPts val="0"/>
              </a:spcAft>
              <a:buSzPts val="1440"/>
              <a:buChar char="►"/>
            </a:pPr>
            <a:r>
              <a:rPr lang="en-US"/>
              <a:t>Fertilizer</a:t>
            </a:r>
            <a:endParaRPr/>
          </a:p>
          <a:p>
            <a:pPr indent="-342900" lvl="0" marL="342900" rtl="0" algn="l">
              <a:spcBef>
                <a:spcPts val="0"/>
              </a:spcBef>
              <a:spcAft>
                <a:spcPts val="0"/>
              </a:spcAft>
              <a:buSzPts val="1440"/>
              <a:buChar char="►"/>
            </a:pPr>
            <a:r>
              <a:rPr lang="en-US"/>
              <a:t>Micro environment with temperature control</a:t>
            </a:r>
            <a:endParaRPr/>
          </a:p>
          <a:p>
            <a:pPr indent="-342900" lvl="0" marL="342900" rtl="0" algn="l">
              <a:spcBef>
                <a:spcPts val="0"/>
              </a:spcBef>
              <a:spcAft>
                <a:spcPts val="0"/>
              </a:spcAft>
              <a:buSzPts val="1440"/>
              <a:buChar char="►"/>
            </a:pPr>
            <a:r>
              <a:rPr lang="en-US"/>
              <a:t>Artificial light source</a:t>
            </a:r>
            <a:endParaRPr/>
          </a:p>
        </p:txBody>
      </p:sp>
      <p:sp>
        <p:nvSpPr>
          <p:cNvPr id="156" name="Google Shape;156;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Materials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Procedures</a:t>
            </a:r>
            <a:endParaRPr/>
          </a:p>
        </p:txBody>
      </p:sp>
      <p:sp>
        <p:nvSpPr>
          <p:cNvPr id="162" name="Google Shape;162;p5"/>
          <p:cNvSpPr txBox="1"/>
          <p:nvPr/>
        </p:nvSpPr>
        <p:spPr>
          <a:xfrm>
            <a:off x="851650" y="1882600"/>
            <a:ext cx="8633100" cy="3555600"/>
          </a:xfrm>
          <a:prstGeom prst="rect">
            <a:avLst/>
          </a:prstGeom>
          <a:noFill/>
          <a:ln>
            <a:noFill/>
          </a:ln>
        </p:spPr>
        <p:txBody>
          <a:bodyPr anchorCtr="0" anchor="ctr" bIns="91425" lIns="91425" spcFirstLastPara="1" rIns="91425" wrap="square" tIns="91425">
            <a:spAutoFit/>
          </a:bodyPr>
          <a:lstStyle/>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Set up 18 biodegradable cups with 300 grams of potting soil in each one</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Label one cup as “Sorghum-C4”, another cup as “Purslane-C4 &amp; CAM”, and the final cup as “Orchids-CAM”</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Create 3 sets of these cups and the cups in each set must be labelled “low water”, “medium water”, and “high water”</a:t>
            </a:r>
            <a:endParaRPr sz="1200">
              <a:solidFill>
                <a:srgbClr val="404040"/>
              </a:solidFill>
            </a:endParaRPr>
          </a:p>
          <a:p>
            <a:pPr indent="-304800" lvl="1" marL="914400" rtl="0" algn="l">
              <a:lnSpc>
                <a:spcPct val="115000"/>
              </a:lnSpc>
              <a:spcBef>
                <a:spcPts val="0"/>
              </a:spcBef>
              <a:spcAft>
                <a:spcPts val="0"/>
              </a:spcAft>
              <a:buClr>
                <a:srgbClr val="404040"/>
              </a:buClr>
              <a:buSzPts val="1200"/>
              <a:buAutoNum type="alphaLcPeriod"/>
            </a:pPr>
            <a:r>
              <a:rPr lang="en-US" sz="1200">
                <a:solidFill>
                  <a:srgbClr val="404040"/>
                </a:solidFill>
              </a:rPr>
              <a:t>Ensure that there are three cups labelled low water, three cups labelled medium water, and three cups labelled high water</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Create divots in the soil that are 0.5” deep and place a sorghum seed inside the cup labeled “Sorghum-C4” for the set that is labeled low water. Seeds must be 4” apart</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Cover with soil upon placing</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Repeat steps 4 and 5 for the other two plants in their respective cups</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Repeat steps 4-6 for both medium and high water groups</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Let plants be able to have access to natural sunlight by being near a window sill or placing an artificial light source nearby for approximately 8 hours</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Set of low water plants will get 15 mL once a day. Medium plants will get 15 mL of water twice every day. High water plants will get 15 mL of water three times a day.</a:t>
            </a:r>
            <a:endParaRPr sz="1200">
              <a:solidFill>
                <a:srgbClr val="404040"/>
              </a:solidFill>
            </a:endParaRPr>
          </a:p>
          <a:p>
            <a:pPr indent="-304800" lvl="0" marL="457200" rtl="0" algn="l">
              <a:lnSpc>
                <a:spcPct val="115000"/>
              </a:lnSpc>
              <a:spcBef>
                <a:spcPts val="0"/>
              </a:spcBef>
              <a:spcAft>
                <a:spcPts val="0"/>
              </a:spcAft>
              <a:buClr>
                <a:srgbClr val="404040"/>
              </a:buClr>
              <a:buSzPts val="1200"/>
              <a:buAutoNum type="arabicPeriod"/>
            </a:pPr>
            <a:r>
              <a:rPr lang="en-US" sz="1200">
                <a:solidFill>
                  <a:srgbClr val="404040"/>
                </a:solidFill>
              </a:rPr>
              <a:t>Record observations in regards to height, initial mass, new mass, leave color and state, and other important information every Friday</a:t>
            </a:r>
            <a:endParaRPr sz="1200">
              <a:solidFill>
                <a:srgbClr val="40404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Data</a:t>
            </a:r>
            <a:endParaRPr/>
          </a:p>
        </p:txBody>
      </p:sp>
      <p:pic>
        <p:nvPicPr>
          <p:cNvPr id="168" name="Google Shape;168;p6"/>
          <p:cNvPicPr preferRelativeResize="0"/>
          <p:nvPr/>
        </p:nvPicPr>
        <p:blipFill>
          <a:blip r:embed="rId3">
            <a:alphaModFix/>
          </a:blip>
          <a:stretch>
            <a:fillRect/>
          </a:stretch>
        </p:blipFill>
        <p:spPr>
          <a:xfrm>
            <a:off x="98625" y="1320800"/>
            <a:ext cx="11525250" cy="2800350"/>
          </a:xfrm>
          <a:prstGeom prst="rect">
            <a:avLst/>
          </a:prstGeom>
          <a:noFill/>
          <a:ln>
            <a:noFill/>
          </a:ln>
        </p:spPr>
      </p:pic>
      <p:pic>
        <p:nvPicPr>
          <p:cNvPr id="169" name="Google Shape;169;p6"/>
          <p:cNvPicPr preferRelativeResize="0"/>
          <p:nvPr/>
        </p:nvPicPr>
        <p:blipFill>
          <a:blip r:embed="rId4">
            <a:alphaModFix/>
          </a:blip>
          <a:stretch>
            <a:fillRect/>
          </a:stretch>
        </p:blipFill>
        <p:spPr>
          <a:xfrm>
            <a:off x="717175" y="4273550"/>
            <a:ext cx="3947963" cy="2432050"/>
          </a:xfrm>
          <a:prstGeom prst="rect">
            <a:avLst/>
          </a:prstGeom>
          <a:noFill/>
          <a:ln>
            <a:noFill/>
          </a:ln>
        </p:spPr>
      </p:pic>
      <p:pic>
        <p:nvPicPr>
          <p:cNvPr id="170" name="Google Shape;170;p6"/>
          <p:cNvPicPr preferRelativeResize="0"/>
          <p:nvPr/>
        </p:nvPicPr>
        <p:blipFill>
          <a:blip r:embed="rId5">
            <a:alphaModFix/>
          </a:blip>
          <a:stretch>
            <a:fillRect/>
          </a:stretch>
        </p:blipFill>
        <p:spPr>
          <a:xfrm>
            <a:off x="6431188" y="4273550"/>
            <a:ext cx="3983993" cy="2432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2176361f3d5_0_16"/>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Data(Set 1)</a:t>
            </a:r>
            <a:endParaRPr/>
          </a:p>
        </p:txBody>
      </p:sp>
      <p:pic>
        <p:nvPicPr>
          <p:cNvPr id="176" name="Google Shape;176;g2176361f3d5_0_16"/>
          <p:cNvPicPr preferRelativeResize="0"/>
          <p:nvPr/>
        </p:nvPicPr>
        <p:blipFill>
          <a:blip r:embed="rId3">
            <a:alphaModFix/>
          </a:blip>
          <a:stretch>
            <a:fillRect/>
          </a:stretch>
        </p:blipFill>
        <p:spPr>
          <a:xfrm>
            <a:off x="1210225" y="1566200"/>
            <a:ext cx="6756600" cy="4162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2176361f3d5_0_9"/>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Data(Set 2)</a:t>
            </a:r>
            <a:endParaRPr/>
          </a:p>
        </p:txBody>
      </p:sp>
      <p:pic>
        <p:nvPicPr>
          <p:cNvPr id="182" name="Google Shape;182;g2176361f3d5_0_9"/>
          <p:cNvPicPr preferRelativeResize="0"/>
          <p:nvPr/>
        </p:nvPicPr>
        <p:blipFill>
          <a:blip r:embed="rId3">
            <a:alphaModFix/>
          </a:blip>
          <a:stretch>
            <a:fillRect/>
          </a:stretch>
        </p:blipFill>
        <p:spPr>
          <a:xfrm>
            <a:off x="677325" y="1494475"/>
            <a:ext cx="7848100" cy="4790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Analysis</a:t>
            </a:r>
            <a:endParaRPr/>
          </a:p>
        </p:txBody>
      </p:sp>
      <p:sp>
        <p:nvSpPr>
          <p:cNvPr id="188" name="Google Shape;188;p7"/>
          <p:cNvSpPr txBox="1"/>
          <p:nvPr>
            <p:ph idx="1" type="body"/>
          </p:nvPr>
        </p:nvSpPr>
        <p:spPr>
          <a:xfrm>
            <a:off x="677334" y="2160589"/>
            <a:ext cx="8596800" cy="4377600"/>
          </a:xfrm>
          <a:prstGeom prst="rect">
            <a:avLst/>
          </a:prstGeom>
          <a:noFill/>
          <a:ln>
            <a:noFill/>
          </a:ln>
        </p:spPr>
        <p:txBody>
          <a:bodyPr anchorCtr="0" anchor="t" bIns="45700" lIns="91425" spcFirstLastPara="1" rIns="91425" wrap="square" tIns="45700">
            <a:spAutoFit/>
          </a:bodyPr>
          <a:lstStyle/>
          <a:p>
            <a:pPr indent="-320040" lvl="0" marL="457200" rtl="0" algn="l">
              <a:spcBef>
                <a:spcPts val="0"/>
              </a:spcBef>
              <a:spcAft>
                <a:spcPts val="0"/>
              </a:spcAft>
              <a:buSzPts val="1440"/>
              <a:buChar char="►"/>
            </a:pPr>
            <a:r>
              <a:rPr lang="en-US"/>
              <a:t>Outstanding points to note:</a:t>
            </a:r>
            <a:endParaRPr/>
          </a:p>
          <a:p>
            <a:pPr indent="-320040" lvl="1" marL="914400" rtl="0" algn="l">
              <a:spcBef>
                <a:spcPts val="0"/>
              </a:spcBef>
              <a:spcAft>
                <a:spcPts val="0"/>
              </a:spcAft>
              <a:buSzPts val="1440"/>
              <a:buChar char="►"/>
            </a:pPr>
            <a:r>
              <a:rPr lang="en-US"/>
              <a:t>Orchids presented no growth  in any of the environments</a:t>
            </a:r>
            <a:endParaRPr/>
          </a:p>
          <a:p>
            <a:pPr indent="-320039" lvl="2" marL="1371600" rtl="0" algn="l">
              <a:spcBef>
                <a:spcPts val="0"/>
              </a:spcBef>
              <a:spcAft>
                <a:spcPts val="0"/>
              </a:spcAft>
              <a:buSzPts val="1440"/>
              <a:buChar char="►"/>
            </a:pPr>
            <a:r>
              <a:rPr lang="en-US"/>
              <a:t>Shows it is worse in both plants in adaptability and temperature needs and how they are not the plant of the future</a:t>
            </a:r>
            <a:endParaRPr/>
          </a:p>
          <a:p>
            <a:pPr indent="-320040" lvl="0" marL="457200" rtl="0" algn="l">
              <a:spcBef>
                <a:spcPts val="0"/>
              </a:spcBef>
              <a:spcAft>
                <a:spcPts val="0"/>
              </a:spcAft>
              <a:buSzPts val="1440"/>
              <a:buChar char="►"/>
            </a:pPr>
            <a:r>
              <a:rPr lang="en-US"/>
              <a:t>In set 1, it was seen that low purslane presented the highest growth and the maximum height, especially seen in the low water level </a:t>
            </a:r>
            <a:r>
              <a:rPr lang="en-US"/>
              <a:t>group</a:t>
            </a:r>
            <a:r>
              <a:rPr lang="en-US"/>
              <a:t> where it reached a maximum of 4 cm. High purslane was close next and then it was followed by medium purslane. In this set, the only other group that presented growth was medium sorghum, although it was incomparable to all three groups of purslane.</a:t>
            </a:r>
            <a:endParaRPr/>
          </a:p>
          <a:p>
            <a:pPr indent="-320040" lvl="0" marL="457200" rtl="0" algn="l">
              <a:spcBef>
                <a:spcPts val="0"/>
              </a:spcBef>
              <a:spcAft>
                <a:spcPts val="0"/>
              </a:spcAft>
              <a:buSzPts val="1440"/>
              <a:buChar char="►"/>
            </a:pPr>
            <a:r>
              <a:rPr lang="en-US"/>
              <a:t>In set 2, complete contrast in plant yields with Purslane, overall, having the least maximum growth height and sorghum having the biggest maximum growth height. Medium sorghum, the plant the grew the tallest, grew to a height of 10.5 centimeters. Unlike the </a:t>
            </a:r>
            <a:r>
              <a:rPr lang="en-US"/>
              <a:t>previous</a:t>
            </a:r>
            <a:r>
              <a:rPr lang="en-US"/>
              <a:t> set, none of the purslane groups grew to a tall height, with all of them averaging a maximum height of 3.16.</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g21969544764_1_5"/>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Analysis cont…</a:t>
            </a:r>
            <a:endParaRPr/>
          </a:p>
        </p:txBody>
      </p:sp>
      <p:sp>
        <p:nvSpPr>
          <p:cNvPr id="194" name="Google Shape;194;g21969544764_1_5"/>
          <p:cNvSpPr txBox="1"/>
          <p:nvPr>
            <p:ph idx="1" type="body"/>
          </p:nvPr>
        </p:nvSpPr>
        <p:spPr>
          <a:xfrm>
            <a:off x="677334" y="2160589"/>
            <a:ext cx="8596800" cy="2308800"/>
          </a:xfrm>
          <a:prstGeom prst="rect">
            <a:avLst/>
          </a:prstGeom>
          <a:noFill/>
          <a:ln>
            <a:noFill/>
          </a:ln>
        </p:spPr>
        <p:txBody>
          <a:bodyPr anchorCtr="0" anchor="t" bIns="45700" lIns="91425" spcFirstLastPara="1" rIns="91425" wrap="square" tIns="45700">
            <a:spAutoFit/>
          </a:bodyPr>
          <a:lstStyle/>
          <a:p>
            <a:pPr indent="-320040" lvl="0" marL="457200" rtl="0" algn="l">
              <a:spcBef>
                <a:spcPts val="0"/>
              </a:spcBef>
              <a:spcAft>
                <a:spcPts val="0"/>
              </a:spcAft>
              <a:buSzPts val="1440"/>
              <a:buChar char="►"/>
            </a:pPr>
            <a:r>
              <a:rPr lang="en-US"/>
              <a:t>Due to the complete contrast of both sets and no overarching idea can be supported by both sets, there is no conclusive evidence that purslane is indeed the most ideal plant with having both C4 and CAM photosynthesis in comparison to sorghum and orchids. Although it can be concluded that orchid is indeed the worst since it had absolutely no growth in both sets and in all water levels. </a:t>
            </a:r>
            <a:endParaRPr/>
          </a:p>
          <a:p>
            <a:pPr indent="-320040" lvl="0" marL="457200" rtl="0" algn="l">
              <a:spcBef>
                <a:spcPts val="0"/>
              </a:spcBef>
              <a:spcAft>
                <a:spcPts val="0"/>
              </a:spcAft>
              <a:buSzPts val="1440"/>
              <a:buChar char="►"/>
            </a:pPr>
            <a:r>
              <a:rPr lang="en-US"/>
              <a:t>Note. the decrease in height during week 3 is due to the shriveling and death of the plants and them not being able to sustain life in said environment.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2020-10-31T00:57:23Z</dcterms:created>
  <dc:creator>William Wong</dc:creator>
</cp:coreProperties>
</file>