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96" r:id="rId3"/>
    <p:sldId id="347" r:id="rId4"/>
    <p:sldId id="330" r:id="rId5"/>
    <p:sldId id="335" r:id="rId6"/>
    <p:sldId id="345" r:id="rId7"/>
    <p:sldId id="344" r:id="rId8"/>
  </p:sldIdLst>
  <p:sldSz cx="1218882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AD84C6"/>
    <a:srgbClr val="89689D"/>
    <a:srgbClr val="00229A"/>
    <a:srgbClr val="0510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深色样式 1 - 强调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4" autoAdjust="0"/>
    <p:restoredTop sz="94660"/>
  </p:normalViewPr>
  <p:slideViewPr>
    <p:cSldViewPr snapToGrid="0">
      <p:cViewPr varScale="1">
        <p:scale>
          <a:sx n="96" d="100"/>
          <a:sy n="96" d="100"/>
        </p:scale>
        <p:origin x="84" y="31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514" y="1143000"/>
            <a:ext cx="5484971"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3603" y="3602038"/>
            <a:ext cx="9141619" cy="1655762"/>
          </a:xfrm>
        </p:spPr>
        <p:txBody>
          <a:bodyPr/>
          <a:lstStyle>
            <a:lvl1pPr marL="0" indent="0" algn="ctr">
              <a:buNone/>
              <a:defRPr sz="2400"/>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130" indent="0" algn="ctr">
              <a:buNone/>
              <a:defRPr sz="1600"/>
            </a:lvl8pPr>
            <a:lvl9pPr marL="365633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AA318BC4-6237-4BD2-902A-EDEDCA51717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32798E-C1D5-4A31-BE8D-012E0B01624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A318BC4-6237-4BD2-902A-EDEDCA51717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32798E-C1D5-4A31-BE8D-012E0B01624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A318BC4-6237-4BD2-902A-EDEDCA51717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32798E-C1D5-4A31-BE8D-012E0B01624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A318BC4-6237-4BD2-902A-EDEDCA51717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32798E-C1D5-4A31-BE8D-012E0B01624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633" y="4589464"/>
            <a:ext cx="1051286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0965" indent="0">
              <a:buNone/>
              <a:defRPr sz="1600">
                <a:solidFill>
                  <a:schemeClr val="tx1">
                    <a:tint val="75000"/>
                  </a:schemeClr>
                </a:solidFill>
              </a:defRPr>
            </a:lvl4pPr>
            <a:lvl5pPr marL="1828165" indent="0">
              <a:buNone/>
              <a:defRPr sz="1600">
                <a:solidFill>
                  <a:schemeClr val="tx1">
                    <a:tint val="75000"/>
                  </a:schemeClr>
                </a:solidFill>
              </a:defRPr>
            </a:lvl5pPr>
            <a:lvl6pPr marL="2285365" indent="0">
              <a:buNone/>
              <a:defRPr sz="1600">
                <a:solidFill>
                  <a:schemeClr val="tx1">
                    <a:tint val="75000"/>
                  </a:schemeClr>
                </a:solidFill>
              </a:defRPr>
            </a:lvl6pPr>
            <a:lvl7pPr marL="2742565" indent="0">
              <a:buNone/>
              <a:defRPr sz="1600">
                <a:solidFill>
                  <a:schemeClr val="tx1">
                    <a:tint val="75000"/>
                  </a:schemeClr>
                </a:solidFill>
              </a:defRPr>
            </a:lvl7pPr>
            <a:lvl8pPr marL="3199130" indent="0">
              <a:buNone/>
              <a:defRPr sz="1600">
                <a:solidFill>
                  <a:schemeClr val="tx1">
                    <a:tint val="75000"/>
                  </a:schemeClr>
                </a:solidFill>
              </a:defRPr>
            </a:lvl8pPr>
            <a:lvl9pPr marL="365633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AA318BC4-6237-4BD2-902A-EDEDCA51717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32798E-C1D5-4A31-BE8D-012E0B01624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7982" y="1825625"/>
            <a:ext cx="5180251"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6170592" y="1825625"/>
            <a:ext cx="5180251"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AA318BC4-6237-4BD2-902A-EDEDCA51717B}"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32798E-C1D5-4A31-BE8D-012E0B01624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130" indent="0">
              <a:buNone/>
              <a:defRPr sz="1600" b="1"/>
            </a:lvl8pPr>
            <a:lvl9pPr marL="365633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839570" y="2505075"/>
            <a:ext cx="5156444"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130" indent="0">
              <a:buNone/>
              <a:defRPr sz="1600" b="1"/>
            </a:lvl8pPr>
            <a:lvl9pPr marL="365633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0593" y="2505075"/>
            <a:ext cx="518183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A318BC4-6237-4BD2-902A-EDEDCA51717B}"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632798E-C1D5-4A31-BE8D-012E0B01624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AA318BC4-6237-4BD2-902A-EDEDCA51717B}"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632798E-C1D5-4A31-BE8D-012E0B01624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18BC4-6237-4BD2-902A-EDEDCA51717B}"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632798E-C1D5-4A31-BE8D-012E0B01624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1838" y="987426"/>
            <a:ext cx="617059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AA318BC4-6237-4BD2-902A-EDEDCA51717B}"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32798E-C1D5-4A31-BE8D-012E0B01624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1838" y="987426"/>
            <a:ext cx="6170593" cy="4873625"/>
          </a:xfrm>
        </p:spPr>
        <p:txBody>
          <a:bodyPr anchor="t"/>
          <a:lstStyle>
            <a:lvl1pPr marL="0" indent="0">
              <a:buNone/>
              <a:defRPr sz="3200"/>
            </a:lvl1pPr>
            <a:lvl2pPr marL="457200" indent="0">
              <a:buNone/>
              <a:defRPr sz="2800"/>
            </a:lvl2pPr>
            <a:lvl3pPr marL="914400" indent="0">
              <a:buNone/>
              <a:defRPr sz="2400"/>
            </a:lvl3pPr>
            <a:lvl4pPr marL="1370965" indent="0">
              <a:buNone/>
              <a:defRPr sz="2000"/>
            </a:lvl4pPr>
            <a:lvl5pPr marL="1828165" indent="0">
              <a:buNone/>
              <a:defRPr sz="2000"/>
            </a:lvl5pPr>
            <a:lvl6pPr marL="2285365" indent="0">
              <a:buNone/>
              <a:defRPr sz="2000"/>
            </a:lvl6pPr>
            <a:lvl7pPr marL="2742565" indent="0">
              <a:buNone/>
              <a:defRPr sz="2000"/>
            </a:lvl7pPr>
            <a:lvl8pPr marL="3199130" indent="0">
              <a:buNone/>
              <a:defRPr sz="2000"/>
            </a:lvl8pPr>
            <a:lvl9pPr marL="365633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AA318BC4-6237-4BD2-902A-EDEDCA51717B}"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32798E-C1D5-4A31-BE8D-012E0B01624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12" cstate="print">
            <a:extLst>
              <a:ext uri="{28A0092B-C50C-407E-A947-70E740481C1C}">
                <a14:useLocalDpi xmlns:a14="http://schemas.microsoft.com/office/drawing/2010/main" val="0"/>
              </a:ext>
            </a:extLst>
          </a:blip>
          <a:srcRect l="5246" t="22039" r="5979" b="10010"/>
          <a:stretch>
            <a:fillRect/>
          </a:stretch>
        </p:blipFill>
        <p:spPr>
          <a:xfrm rot="10800000">
            <a:off x="-1" y="-2"/>
            <a:ext cx="12188826" cy="6858002"/>
          </a:xfrm>
          <a:prstGeom prst="rect">
            <a:avLst/>
          </a:prstGeom>
        </p:spPr>
      </p:pic>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18BC4-6237-4BD2-902A-EDEDCA51717B}" type="datetimeFigureOut">
              <a:rPr lang="zh-CN" altLang="en-US" smtClean="0"/>
            </a:fld>
            <a:endParaRPr lang="zh-CN" altLang="en-US"/>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2798E-C1D5-4A31-BE8D-012E0B01624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2365"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59956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130" algn="l" defTabSz="914400" rtl="0" eaLnBrk="1" latinLnBrk="0" hangingPunct="1">
        <a:defRPr sz="1800" kern="1200">
          <a:solidFill>
            <a:schemeClr val="tx1"/>
          </a:solidFill>
          <a:latin typeface="+mn-lt"/>
          <a:ea typeface="+mn-ea"/>
          <a:cs typeface="+mn-cs"/>
        </a:defRPr>
      </a:lvl8pPr>
      <a:lvl9pPr marL="365633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8.jpe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tags" Target="../tags/tag5.xml"/><Relationship Id="rId7" Type="http://schemas.openxmlformats.org/officeDocument/2006/relationships/image" Target="../media/image11.jpeg"/><Relationship Id="rId6" Type="http://schemas.openxmlformats.org/officeDocument/2006/relationships/image" Target="../media/image10.jpe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image" Target="../media/image9.png"/><Relationship Id="rId2" Type="http://schemas.openxmlformats.org/officeDocument/2006/relationships/tags" Target="../tags/tag2.xml"/><Relationship Id="rId11" Type="http://schemas.openxmlformats.org/officeDocument/2006/relationships/slideLayout" Target="../slideLayouts/slideLayout2.xml"/><Relationship Id="rId10" Type="http://schemas.openxmlformats.org/officeDocument/2006/relationships/image" Target="../media/image13.pn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4518025"/>
            <a:ext cx="1847215" cy="1846580"/>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16071" r="9024"/>
          <a:stretch>
            <a:fillRect/>
          </a:stretch>
        </p:blipFill>
        <p:spPr>
          <a:xfrm>
            <a:off x="0" y="0"/>
            <a:ext cx="12283440" cy="6963410"/>
          </a:xfrm>
          <a:prstGeom prst="rect">
            <a:avLst/>
          </a:prstGeom>
        </p:spPr>
      </p:pic>
      <p:sp>
        <p:nvSpPr>
          <p:cNvPr id="13" name="矩形 12"/>
          <p:cNvSpPr/>
          <p:nvPr/>
        </p:nvSpPr>
        <p:spPr>
          <a:xfrm>
            <a:off x="5199380" y="347345"/>
            <a:ext cx="7503160" cy="1122680"/>
          </a:xfrm>
          <a:prstGeom prst="rect">
            <a:avLst/>
          </a:prstGeom>
        </p:spPr>
        <p:txBody>
          <a:bodyPr wrap="square">
            <a:noAutofit/>
          </a:bodyPr>
          <a:lstStyle/>
          <a:p>
            <a:pPr marL="0" lvl="1" algn="ctr"/>
            <a:r>
              <a:rPr lang="en-US" altLang="zh-CN" sz="2400" i="1" dirty="0">
                <a:solidFill>
                  <a:schemeClr val="bg1"/>
                </a:solidFill>
                <a:latin typeface="American Typewriter" panose="02090604020004020304" charset="0"/>
                <a:ea typeface="Muyao-Softbrush" panose="02010600010101010101" charset="-122"/>
                <a:cs typeface="American Typewriter" panose="02090604020004020304" charset="0"/>
                <a:sym typeface="+mn-ea"/>
              </a:rPr>
              <a:t>Takes You to See a Farther World</a:t>
            </a:r>
            <a:r>
              <a:rPr lang="en-US" altLang="zh-CN" sz="3600" dirty="0">
                <a:solidFill>
                  <a:schemeClr val="bg1"/>
                </a:solidFill>
                <a:latin typeface="Times New Roman" panose="02020603050405020304" charset="0"/>
                <a:ea typeface="+mj-ea"/>
                <a:cs typeface="Times New Roman" panose="02020603050405020304" charset="0"/>
                <a:sym typeface="+mn-ea"/>
              </a:rPr>
              <a:t>         </a:t>
            </a:r>
            <a:endParaRPr lang="en-US" altLang="zh-CN" sz="3600" dirty="0">
              <a:solidFill>
                <a:schemeClr val="bg1"/>
              </a:solidFill>
              <a:latin typeface="Times New Roman" panose="02020603050405020304" charset="0"/>
              <a:ea typeface="+mj-ea"/>
              <a:cs typeface="Times New Roman" panose="02020603050405020304" charset="0"/>
              <a:sym typeface="+mn-ea"/>
            </a:endParaRPr>
          </a:p>
          <a:p>
            <a:pPr algn="ctr"/>
            <a:r>
              <a:rPr lang="en-US" altLang="zh-CN" sz="4000" dirty="0">
                <a:solidFill>
                  <a:schemeClr val="bg1"/>
                </a:solidFill>
                <a:latin typeface="Times New Roman" panose="02020603050405020304" charset="0"/>
                <a:ea typeface="+mj-ea"/>
                <a:cs typeface="Times New Roman" panose="02020603050405020304" charset="0"/>
                <a:sym typeface="+mn-ea"/>
              </a:rPr>
              <a:t>Standing Mobility Device</a:t>
            </a:r>
            <a:r>
              <a:rPr lang="en-US" altLang="zh-CN" sz="3600" dirty="0">
                <a:solidFill>
                  <a:schemeClr val="bg1"/>
                </a:solidFill>
                <a:latin typeface="Times New Roman" panose="02020603050405020304" charset="0"/>
                <a:ea typeface="+mj-ea"/>
                <a:cs typeface="Times New Roman" panose="02020603050405020304" charset="0"/>
                <a:sym typeface="+mn-ea"/>
              </a:rPr>
              <a:t> </a:t>
            </a:r>
            <a:endParaRPr lang="en-US" altLang="zh-CN" sz="3600" dirty="0">
              <a:solidFill>
                <a:schemeClr val="bg1"/>
              </a:solidFill>
              <a:latin typeface="Times New Roman" panose="02020603050405020304" charset="0"/>
              <a:ea typeface="+mj-ea"/>
              <a:cs typeface="Times New Roman" panose="02020603050405020304" charset="0"/>
              <a:sym typeface="+mn-ea"/>
            </a:endParaRPr>
          </a:p>
          <a:p>
            <a:pPr algn="ctr"/>
            <a:endParaRPr lang="en-US" altLang="zh-CN" sz="4400" dirty="0">
              <a:ln w="6600">
                <a:solidFill>
                  <a:schemeClr val="accent2"/>
                </a:solidFill>
                <a:prstDash val="solid"/>
              </a:ln>
              <a:solidFill>
                <a:srgbClr val="FFFFFF"/>
              </a:solidFill>
              <a:effectLst>
                <a:outerShdw dist="38100" dir="2700000" algn="tl" rotWithShape="0">
                  <a:schemeClr val="accent2"/>
                </a:outerShdw>
              </a:effectLst>
              <a:latin typeface="Muyao-Softbrush" panose="02010600010101010101" charset="-122"/>
              <a:ea typeface="Muyao-Softbrush" panose="02010600010101010101" charset="-122"/>
              <a:cs typeface="+mj-lt"/>
              <a:sym typeface="+mn-lt"/>
            </a:endParaRPr>
          </a:p>
        </p:txBody>
      </p:sp>
      <p:sp>
        <p:nvSpPr>
          <p:cNvPr id="14" name="矩形 13"/>
          <p:cNvSpPr/>
          <p:nvPr/>
        </p:nvSpPr>
        <p:spPr>
          <a:xfrm>
            <a:off x="9546590" y="1565275"/>
            <a:ext cx="2332355" cy="365125"/>
          </a:xfrm>
          <a:prstGeom prst="rect">
            <a:avLst/>
          </a:prstGeom>
          <a:noFill/>
          <a:ln>
            <a:noFill/>
          </a:ln>
        </p:spPr>
        <p:txBody>
          <a:bodyPr wrap="none" rtlCol="0" anchor="t">
            <a:noAutofit/>
          </a:bodyPr>
          <a:p>
            <a:pPr algn="ctr"/>
            <a:r>
              <a:rPr lang="en-US" altLang="zh-CN" sz="2400" b="1">
                <a:ln w="12700">
                  <a:solidFill>
                    <a:schemeClr val="accent5"/>
                  </a:solidFill>
                  <a:prstDash val="solid"/>
                </a:ln>
                <a:pattFill prst="ltDnDiag">
                  <a:fgClr>
                    <a:schemeClr val="accent5">
                      <a:lumMod val="60000"/>
                      <a:lumOff val="40000"/>
                    </a:schemeClr>
                  </a:fgClr>
                  <a:bgClr>
                    <a:schemeClr val="bg1"/>
                  </a:bgClr>
                </a:pattFill>
                <a:effectLst/>
              </a:rPr>
              <a:t>CX330 Corp.</a:t>
            </a:r>
            <a:endParaRPr lang="zh-CN" altLang="en-US" sz="2400" b="1">
              <a:ln w="12700">
                <a:solidFill>
                  <a:schemeClr val="accent5"/>
                </a:solidFill>
                <a:prstDash val="solid"/>
              </a:ln>
              <a:pattFill prst="ltDnDiag">
                <a:fgClr>
                  <a:schemeClr val="accent5">
                    <a:lumMod val="60000"/>
                    <a:lumOff val="40000"/>
                  </a:schemeClr>
                </a:fgClr>
                <a:bgClr>
                  <a:schemeClr val="bg1"/>
                </a:bgClr>
              </a:pattFill>
              <a:effectLst/>
            </a:endParaRPr>
          </a:p>
        </p:txBody>
      </p:sp>
      <p:grpSp>
        <p:nvGrpSpPr>
          <p:cNvPr id="10" name="组合 9"/>
          <p:cNvGrpSpPr/>
          <p:nvPr/>
        </p:nvGrpSpPr>
        <p:grpSpPr>
          <a:xfrm>
            <a:off x="7120282" y="2905860"/>
            <a:ext cx="2222649" cy="3306980"/>
            <a:chOff x="12860" y="5254"/>
            <a:chExt cx="3500" cy="5208"/>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60" y="9446"/>
              <a:ext cx="3500" cy="1016"/>
            </a:xfrm>
            <a:prstGeom prst="rect">
              <a:avLst/>
            </a:prstGeom>
          </p:spPr>
        </p:pic>
        <p:grpSp>
          <p:nvGrpSpPr>
            <p:cNvPr id="6" name="组合 5"/>
            <p:cNvGrpSpPr/>
            <p:nvPr/>
          </p:nvGrpSpPr>
          <p:grpSpPr>
            <a:xfrm rot="0">
              <a:off x="13324" y="5254"/>
              <a:ext cx="2572" cy="4192"/>
              <a:chOff x="10451" y="5859"/>
              <a:chExt cx="2572" cy="4192"/>
            </a:xfrm>
          </p:grpSpPr>
          <p:pic>
            <p:nvPicPr>
              <p:cNvPr id="572" name="Google Shape;572;p48" descr="/private/var/folders/0x/f9tdq7x12qq42_34811brcl80000gn/T/com.kingsoft.wpsoffice.mac/photoedit2/20230302220029/temp.pngtemp"/>
              <p:cNvPicPr preferRelativeResize="0"/>
              <p:nvPr/>
            </p:nvPicPr>
            <p:blipFill rotWithShape="1">
              <a:blip r:embed="rId5"/>
              <a:srcRect l="-4158" t="8605" r="-49" b="1745"/>
              <a:stretch>
                <a:fillRect/>
              </a:stretch>
            </p:blipFill>
            <p:spPr>
              <a:xfrm>
                <a:off x="10451" y="5859"/>
                <a:ext cx="2572" cy="3273"/>
              </a:xfrm>
              <a:prstGeom prst="rect">
                <a:avLst/>
              </a:prstGeom>
              <a:noFill/>
              <a:ln>
                <a:noFill/>
              </a:ln>
              <a:effectLst>
                <a:outerShdw blurRad="128588" dist="28575" dir="11040000" algn="bl" rotWithShape="0">
                  <a:schemeClr val="accent1">
                    <a:alpha val="23000"/>
                  </a:schemeClr>
                </a:outerShdw>
              </a:effectLst>
            </p:spPr>
          </p:pic>
          <p:sp>
            <p:nvSpPr>
              <p:cNvPr id="8" name="文本框 7"/>
              <p:cNvSpPr txBox="1"/>
              <p:nvPr/>
            </p:nvSpPr>
            <p:spPr>
              <a:xfrm>
                <a:off x="10649" y="9132"/>
                <a:ext cx="2177" cy="919"/>
              </a:xfrm>
              <a:prstGeom prst="rect">
                <a:avLst/>
              </a:prstGeom>
              <a:noFill/>
            </p:spPr>
            <p:txBody>
              <a:bodyPr wrap="square" rtlCol="0">
                <a:spAutoFit/>
              </a:bodyPr>
              <a:p>
                <a:pPr algn="ctr">
                  <a:buClrTx/>
                  <a:buSzTx/>
                  <a:buFontTx/>
                  <a:defRPr/>
                </a:pPr>
                <a:r>
                  <a:rPr lang="en-US" altLang="zh-CN" sz="1600" b="1" dirty="0">
                    <a:solidFill>
                      <a:srgbClr val="FFFFFF"/>
                    </a:solidFill>
                    <a:effectLst/>
                    <a:cs typeface="+mn-ea"/>
                  </a:rPr>
                  <a:t>Amy</a:t>
                </a:r>
                <a:endParaRPr lang="en-US" altLang="zh-CN" sz="1600" b="1" dirty="0">
                  <a:solidFill>
                    <a:srgbClr val="FFFFFF"/>
                  </a:solidFill>
                  <a:effectLst/>
                  <a:cs typeface="+mn-ea"/>
                </a:endParaRPr>
              </a:p>
              <a:p>
                <a:pPr algn="ctr">
                  <a:buClrTx/>
                  <a:buSzTx/>
                  <a:buFontTx/>
                  <a:defRPr/>
                </a:pPr>
                <a:r>
                  <a:rPr lang="en-US" altLang="zh-CN" sz="1600" b="1" dirty="0">
                    <a:solidFill>
                      <a:srgbClr val="FFFFFF"/>
                    </a:solidFill>
                    <a:effectLst/>
                    <a:cs typeface="+mn-ea"/>
                  </a:rPr>
                  <a:t>CTO</a:t>
                </a:r>
                <a:endParaRPr lang="en-US" altLang="zh-CN" sz="1600" b="1" dirty="0">
                  <a:solidFill>
                    <a:srgbClr val="FFFFFF"/>
                  </a:solidFill>
                  <a:effectLst/>
                  <a:cs typeface="+mn-ea"/>
                </a:endParaRPr>
              </a:p>
            </p:txBody>
          </p:sp>
        </p:grpSp>
      </p:grpSp>
      <p:pic>
        <p:nvPicPr>
          <p:cNvPr id="20" name="图片 19" descr="/private/var/folders/0x/f9tdq7x12qq42_34811brcl80000gn/T/com.kingsoft.wpsoffice.mac/photoedit2/20230302215431/temp.pngtemp"/>
          <p:cNvPicPr>
            <a:picLocks noChangeAspect="1"/>
          </p:cNvPicPr>
          <p:nvPr/>
        </p:nvPicPr>
        <p:blipFill>
          <a:blip r:embed="rId6"/>
          <a:stretch>
            <a:fillRect/>
          </a:stretch>
        </p:blipFill>
        <p:spPr>
          <a:xfrm>
            <a:off x="-1429385" y="347345"/>
            <a:ext cx="8322310" cy="5779770"/>
          </a:xfrm>
          <a:prstGeom prst="rect">
            <a:avLst/>
          </a:prstGeom>
          <a:effectLst>
            <a:softEdge rad="31750"/>
          </a:effectLst>
        </p:spPr>
      </p:pic>
      <p:pic>
        <p:nvPicPr>
          <p:cNvPr id="12" name="图片 11" descr="简约大气科技风LOGO图标"/>
          <p:cNvPicPr>
            <a:picLocks noChangeAspect="1"/>
          </p:cNvPicPr>
          <p:nvPr/>
        </p:nvPicPr>
        <p:blipFill>
          <a:blip r:embed="rId7"/>
          <a:stretch>
            <a:fillRect/>
          </a:stretch>
        </p:blipFill>
        <p:spPr>
          <a:xfrm>
            <a:off x="10341610" y="2132330"/>
            <a:ext cx="1537335" cy="1537335"/>
          </a:xfrm>
          <a:prstGeom prst="rect">
            <a:avLst/>
          </a:prstGeom>
        </p:spPr>
      </p:pic>
      <p:sp>
        <p:nvSpPr>
          <p:cNvPr id="18" name="文本框 17"/>
          <p:cNvSpPr txBox="1"/>
          <p:nvPr/>
        </p:nvSpPr>
        <p:spPr>
          <a:xfrm>
            <a:off x="291465" y="6212840"/>
            <a:ext cx="8209915" cy="645160"/>
          </a:xfrm>
          <a:prstGeom prst="rect">
            <a:avLst/>
          </a:prstGeom>
          <a:noFill/>
        </p:spPr>
        <p:txBody>
          <a:bodyPr wrap="square" rtlCol="0">
            <a:spAutoFit/>
          </a:bodyPr>
          <a:p>
            <a:r>
              <a:rPr lang="en-US" altLang="en-GB">
                <a:solidFill>
                  <a:schemeClr val="bg1"/>
                </a:solidFill>
                <a:sym typeface="+mn-ea"/>
              </a:rPr>
              <a:t>email</a:t>
            </a:r>
            <a:r>
              <a:rPr lang="zh-CN" altLang="en-US">
                <a:solidFill>
                  <a:schemeClr val="bg1"/>
                </a:solidFill>
                <a:ea typeface="SimSun" pitchFamily="2" charset="-122"/>
                <a:sym typeface="+mn-ea"/>
              </a:rPr>
              <a:t>：</a:t>
            </a:r>
            <a:r>
              <a:rPr lang="en-US" altLang="zh-CN">
                <a:solidFill>
                  <a:schemeClr val="bg1"/>
                </a:solidFill>
                <a:ea typeface="SimSun" pitchFamily="2" charset="-122"/>
                <a:sym typeface="+mn-ea"/>
              </a:rPr>
              <a:t>amy.chen@prismsus.org</a:t>
            </a:r>
            <a:endParaRPr lang="en-US" altLang="zh-CN">
              <a:solidFill>
                <a:schemeClr val="bg1"/>
              </a:solidFill>
              <a:ea typeface="SimSun" pitchFamily="2" charset="-122"/>
            </a:endParaRPr>
          </a:p>
          <a:p>
            <a:endParaRPr lang="en-US" altLang="zh-CN">
              <a:solidFill>
                <a:schemeClr val="bg1"/>
              </a:solidFill>
              <a:ea typeface="SimSun"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654685" y="0"/>
          <a:ext cx="11533505" cy="6814820"/>
        </p:xfrm>
        <a:graphic>
          <a:graphicData uri="http://schemas.openxmlformats.org/drawingml/2006/table">
            <a:tbl>
              <a:tblPr firstRow="1" bandRow="1">
                <a:tableStyleId>{E929F9F4-4A8F-4326-A1B4-22849713DDAB}</a:tableStyleId>
              </a:tblPr>
              <a:tblGrid>
                <a:gridCol w="1386840"/>
                <a:gridCol w="2896870"/>
                <a:gridCol w="2368550"/>
                <a:gridCol w="2842895"/>
                <a:gridCol w="2038350"/>
              </a:tblGrid>
              <a:tr h="596265">
                <a:tc>
                  <a:txBody>
                    <a:bodyPr/>
                    <a:p>
                      <a:pPr algn="ctr">
                        <a:buNone/>
                      </a:pPr>
                      <a:r>
                        <a:rPr lang="en-US" altLang="zh-CN" sz="1800">
                          <a:cs typeface="+mn-lt"/>
                        </a:rPr>
                        <a:t>KEYWORD</a:t>
                      </a:r>
                      <a:endParaRPr lang="en-US" altLang="zh-CN">
                        <a:cs typeface="+mn-lt"/>
                      </a:endParaRPr>
                    </a:p>
                  </a:txBody>
                  <a:tcPr anchor="ctr" anchorCtr="0"/>
                </a:tc>
                <a:tc gridSpan="2">
                  <a:txBody>
                    <a:bodyPr/>
                    <a:p>
                      <a:pPr algn="ctr">
                        <a:buNone/>
                      </a:pPr>
                      <a:r>
                        <a:rPr lang="en-US" altLang="zh-CN">
                          <a:cs typeface="+mn-lt"/>
                        </a:rPr>
                        <a:t>OTHERS </a:t>
                      </a:r>
                      <a:endParaRPr lang="en-US" altLang="zh-CN">
                        <a:cs typeface="+mn-lt"/>
                      </a:endParaRPr>
                    </a:p>
                  </a:txBody>
                  <a:tcPr anchor="ctr" anchorCtr="0"/>
                </a:tc>
                <a:tc hMerge="1">
                  <a:tcPr/>
                </a:tc>
                <a:tc gridSpan="2">
                  <a:txBody>
                    <a:bodyPr/>
                    <a:p>
                      <a:pPr algn="ctr">
                        <a:buNone/>
                      </a:pPr>
                      <a:r>
                        <a:rPr lang="en-US" altLang="zh-CN" sz="1800" dirty="0">
                          <a:solidFill>
                            <a:schemeClr val="bg1"/>
                          </a:solidFill>
                          <a:ea typeface="+mj-ea"/>
                          <a:cs typeface="+mn-lt"/>
                          <a:sym typeface="+mn-ea"/>
                        </a:rPr>
                        <a:t>Standing Mobility Device</a:t>
                      </a:r>
                      <a:endParaRPr lang="en-US" altLang="zh-CN" sz="1800" dirty="0">
                        <a:solidFill>
                          <a:schemeClr val="bg1"/>
                        </a:solidFill>
                        <a:ea typeface="+mj-ea"/>
                        <a:cs typeface="+mn-lt"/>
                        <a:sym typeface="+mn-ea"/>
                      </a:endParaRPr>
                    </a:p>
                  </a:txBody>
                  <a:tcPr anchor="ctr" anchorCtr="0"/>
                </a:tc>
                <a:tc hMerge="1">
                  <a:tcPr/>
                </a:tc>
              </a:tr>
              <a:tr h="1005840">
                <a:tc>
                  <a:txBody>
                    <a:bodyPr/>
                    <a:p>
                      <a:pPr algn="ctr">
                        <a:lnSpc>
                          <a:spcPct val="100000"/>
                        </a:lnSpc>
                        <a:spcBef>
                          <a:spcPts val="0"/>
                        </a:spcBef>
                        <a:buClrTx/>
                        <a:buSzTx/>
                        <a:buFontTx/>
                        <a:buNone/>
                      </a:pPr>
                      <a:r>
                        <a:rPr lang="en-US" altLang="zh-CN" sz="2000" b="1">
                          <a:solidFill>
                            <a:srgbClr val="1D41D5"/>
                          </a:solidFill>
                          <a:latin typeface="Times New Roman" panose="02020603050405020304" charset="0"/>
                          <a:cs typeface="Times New Roman" panose="02020603050405020304" charset="0"/>
                        </a:rPr>
                        <a:t>multi-function</a:t>
                      </a:r>
                      <a:endParaRPr lang="en-US" altLang="zh-CN" sz="2000" b="1">
                        <a:solidFill>
                          <a:srgbClr val="1D41D5"/>
                        </a:solidFill>
                        <a:latin typeface="Times New Roman" panose="02020603050405020304" charset="0"/>
                        <a:cs typeface="Times New Roman" panose="02020603050405020304" charset="0"/>
                      </a:endParaRPr>
                    </a:p>
                  </a:txBody>
                  <a:tcPr anchor="ctr" anchorCtr="0">
                    <a:solidFill>
                      <a:schemeClr val="bg1"/>
                    </a:solidFill>
                  </a:tcPr>
                </a:tc>
                <a:tc gridSpan="2">
                  <a:txBody>
                    <a:bodyPr/>
                    <a:p>
                      <a:pPr>
                        <a:buNone/>
                      </a:pPr>
                      <a:r>
                        <a:rPr lang="en-US" altLang="zh-CN" sz="1200" b="1" dirty="0">
                          <a:solidFill>
                            <a:srgbClr val="FFFF00"/>
                          </a:solidFill>
                          <a:effectLst/>
                          <a:latin typeface="Arial Bold" panose="020B0604020202090204" charset="0"/>
                          <a:cs typeface="Arial Bold" panose="020B0604020202090204" charset="0"/>
                        </a:rPr>
                        <a:t>Either</a:t>
                      </a:r>
                      <a:r>
                        <a:rPr lang="en-US" altLang="zh-CN" sz="1200" b="1" dirty="0">
                          <a:effectLst/>
                          <a:latin typeface="Arial Bold" panose="020B0604020202090204" charset="0"/>
                          <a:cs typeface="Arial Bold" panose="020B0604020202090204" charset="0"/>
                        </a:rPr>
                        <a:t> mobility Or standing assisted</a:t>
                      </a:r>
                      <a:endParaRPr lang="en-US" altLang="zh-CN" sz="1200" b="1" dirty="0">
                        <a:effectLst/>
                        <a:latin typeface="Arial Bold" panose="020B0604020202090204" charset="0"/>
                        <a:cs typeface="Arial Bold" panose="020B0604020202090204" charset="0"/>
                      </a:endParaRPr>
                    </a:p>
                    <a:p>
                      <a:pPr>
                        <a:buNone/>
                      </a:pPr>
                      <a:endParaRPr lang="zh-CN" altLang="en-US" sz="1000"/>
                    </a:p>
                    <a:p>
                      <a:pPr>
                        <a:buNone/>
                      </a:pPr>
                      <a:endParaRPr lang="zh-CN" altLang="en-US" sz="1000"/>
                    </a:p>
                    <a:p>
                      <a:pPr>
                        <a:buNone/>
                      </a:pPr>
                      <a:endParaRPr lang="zh-CN" altLang="en-US" sz="1000"/>
                    </a:p>
                    <a:p>
                      <a:pPr>
                        <a:buNone/>
                      </a:pPr>
                      <a:endParaRPr lang="zh-CN" altLang="en-US" sz="1000"/>
                    </a:p>
                  </a:txBody>
                  <a:tcPr/>
                </a:tc>
                <a:tc hMerge="1">
                  <a:tcPr/>
                </a:tc>
                <a:tc gridSpan="2">
                  <a:txBody>
                    <a:bodyPr/>
                    <a:p>
                      <a:pPr>
                        <a:buNone/>
                      </a:pPr>
                      <a:r>
                        <a:rPr lang="en-US" altLang="zh-CN" sz="1200" b="1" dirty="0">
                          <a:solidFill>
                            <a:srgbClr val="FFFF00"/>
                          </a:solidFill>
                          <a:effectLst/>
                          <a:latin typeface="Arial Bold" panose="020B0604020202090204" charset="0"/>
                          <a:cs typeface="Arial Bold" panose="020B0604020202090204" charset="0"/>
                        </a:rPr>
                        <a:t>Both</a:t>
                      </a:r>
                      <a:r>
                        <a:rPr lang="en-US" altLang="zh-CN" sz="1200" b="1" dirty="0">
                          <a:effectLst/>
                          <a:latin typeface="Arial Bold" panose="020B0604020202090204" charset="0"/>
                          <a:cs typeface="Arial Bold" panose="020B0604020202090204" charset="0"/>
                        </a:rPr>
                        <a:t> mobility </a:t>
                      </a:r>
                      <a:r>
                        <a:rPr lang="en-US" altLang="zh-CN" sz="1200" b="1" dirty="0">
                          <a:solidFill>
                            <a:srgbClr val="FFFF00"/>
                          </a:solidFill>
                          <a:effectLst/>
                          <a:latin typeface="Arial Bold" panose="020B0604020202090204" charset="0"/>
                          <a:cs typeface="Arial Bold" panose="020B0604020202090204" charset="0"/>
                        </a:rPr>
                        <a:t>And</a:t>
                      </a:r>
                      <a:r>
                        <a:rPr lang="en-US" altLang="zh-CN" sz="1200" b="1" dirty="0">
                          <a:effectLst/>
                          <a:latin typeface="Arial Bold" panose="020B0604020202090204" charset="0"/>
                          <a:cs typeface="Arial Bold" panose="020B0604020202090204" charset="0"/>
                        </a:rPr>
                        <a:t> standing</a:t>
                      </a:r>
                      <a:endParaRPr lang="en-US" altLang="zh-CN" sz="1200" b="1" dirty="0">
                        <a:effectLst/>
                        <a:latin typeface="Arial Bold" panose="020B0604020202090204" charset="0"/>
                        <a:cs typeface="Arial Bold" panose="020B0604020202090204" charset="0"/>
                      </a:endParaRPr>
                    </a:p>
                  </a:txBody>
                  <a:tcPr>
                    <a:solidFill>
                      <a:srgbClr val="89689D"/>
                    </a:solidFill>
                  </a:tcPr>
                </a:tc>
                <a:tc hMerge="1">
                  <a:tcPr/>
                </a:tc>
              </a:tr>
              <a:tr h="822960">
                <a:tc>
                  <a:txBody>
                    <a:bodyPr/>
                    <a:p>
                      <a:pPr algn="ctr">
                        <a:lnSpc>
                          <a:spcPct val="100000"/>
                        </a:lnSpc>
                        <a:spcBef>
                          <a:spcPts val="0"/>
                        </a:spcBef>
                        <a:buClrTx/>
                        <a:buSzTx/>
                        <a:buFontTx/>
                        <a:buNone/>
                      </a:pPr>
                      <a:r>
                        <a:rPr lang="en-US" altLang="zh-CN" sz="1600" b="1">
                          <a:solidFill>
                            <a:schemeClr val="tx1"/>
                          </a:solidFill>
                          <a:latin typeface="Times New Roman" panose="02020603050405020304" charset="0"/>
                          <a:cs typeface="Times New Roman" panose="02020603050405020304" charset="0"/>
                        </a:rPr>
                        <a:t>independence</a:t>
                      </a:r>
                      <a:endParaRPr lang="en-US" altLang="zh-CN" sz="1600" b="1">
                        <a:solidFill>
                          <a:schemeClr val="tx1"/>
                        </a:solidFill>
                        <a:latin typeface="Times New Roman" panose="02020603050405020304" charset="0"/>
                        <a:cs typeface="Times New Roman" panose="02020603050405020304" charset="0"/>
                      </a:endParaRPr>
                    </a:p>
                  </a:txBody>
                  <a:tcPr anchor="ctr" anchorCtr="0">
                    <a:solidFill>
                      <a:schemeClr val="bg1">
                        <a:lumMod val="85000"/>
                      </a:schemeClr>
                    </a:solidFill>
                  </a:tcPr>
                </a:tc>
                <a:tc gridSpan="2">
                  <a:txBody>
                    <a:bodyPr/>
                    <a:p>
                      <a:pPr>
                        <a:buNone/>
                      </a:pPr>
                      <a:r>
                        <a:rPr lang="en-US" altLang="zh-CN" sz="1200" b="1" dirty="0">
                          <a:solidFill>
                            <a:srgbClr val="FFFF00"/>
                          </a:solidFill>
                          <a:effectLst/>
                          <a:latin typeface="Arial Bold" panose="020B0604020202090204" charset="0"/>
                          <a:cs typeface="Arial Bold" panose="020B0604020202090204" charset="0"/>
                        </a:rPr>
                        <a:t>Dependent</a:t>
                      </a:r>
                      <a:r>
                        <a:rPr lang="en-US" altLang="zh-CN" sz="1200" b="1" dirty="0">
                          <a:effectLst/>
                          <a:latin typeface="Arial Bold" panose="020B0604020202090204" charset="0"/>
                          <a:cs typeface="Arial Bold" panose="020B0604020202090204" charset="0"/>
                        </a:rPr>
                        <a:t> on human assistance all the time</a:t>
                      </a:r>
                      <a:endParaRPr lang="en-US" altLang="zh-CN" sz="1200" b="1" dirty="0">
                        <a:effectLst/>
                        <a:latin typeface="Arial Bold" panose="020B0604020202090204" charset="0"/>
                        <a:cs typeface="Arial Bold" panose="020B0604020202090204" charset="0"/>
                      </a:endParaRPr>
                    </a:p>
                    <a:p>
                      <a:pPr marL="171450" indent="-171450">
                        <a:buFont typeface="Arial" panose="020B0604020202090204" pitchFamily="34" charset="0"/>
                        <a:buChar char="•"/>
                      </a:pPr>
                      <a:r>
                        <a:rPr lang="en-US" sz="1000">
                          <a:effectLst>
                            <a:outerShdw blurRad="38100" dist="25400" dir="5400000" algn="ctr" rotWithShape="0">
                              <a:srgbClr val="6E747A">
                                <a:alpha val="43000"/>
                              </a:srgbClr>
                            </a:outerShdw>
                          </a:effectLst>
                        </a:rPr>
                        <a:t>Due to demographic aging and labor shortages, it brings more inconvenience to people paralyzed in  lower limbs</a:t>
                      </a:r>
                      <a:endParaRPr lang="en-US" altLang="en-US" sz="1000">
                        <a:effectLst>
                          <a:outerShdw blurRad="38100" dist="25400" dir="5400000" algn="ctr" rotWithShape="0">
                            <a:srgbClr val="6E747A">
                              <a:alpha val="43000"/>
                            </a:srgbClr>
                          </a:outerShdw>
                        </a:effectLst>
                      </a:endParaRPr>
                    </a:p>
                  </a:txBody>
                  <a:tcPr/>
                </a:tc>
                <a:tc hMerge="1">
                  <a:tcPr/>
                </a:tc>
                <a:tc gridSpan="2">
                  <a:txBody>
                    <a:bodyPr/>
                    <a:p>
                      <a:pPr marL="0" lvl="0" algn="just" rtl="0">
                        <a:spcBef>
                          <a:spcPts val="0"/>
                        </a:spcBef>
                        <a:buClrTx/>
                        <a:buSzTx/>
                        <a:buFontTx/>
                        <a:buNone/>
                        <a:defRPr/>
                      </a:pPr>
                      <a:r>
                        <a:rPr lang="en-US" altLang="zh-CN" sz="1200" b="1" dirty="0">
                          <a:effectLst/>
                          <a:latin typeface="Arial Bold" panose="020B0604020202090204" charset="0"/>
                          <a:cs typeface="Arial Bold" panose="020B0604020202090204" charset="0"/>
                        </a:rPr>
                        <a:t>Stand and move freely </a:t>
                      </a:r>
                      <a:r>
                        <a:rPr lang="en-US" altLang="zh-CN" sz="1200" b="1" dirty="0">
                          <a:solidFill>
                            <a:srgbClr val="FFFF00"/>
                          </a:solidFill>
                          <a:effectLst/>
                          <a:latin typeface="Arial Bold" panose="020B0604020202090204" charset="0"/>
                          <a:cs typeface="Arial Bold" panose="020B0604020202090204" charset="0"/>
                        </a:rPr>
                        <a:t>WITHOUT </a:t>
                      </a:r>
                      <a:r>
                        <a:rPr lang="en-US" altLang="zh-CN" sz="1200" b="1" dirty="0">
                          <a:effectLst/>
                          <a:latin typeface="Arial Bold" panose="020B0604020202090204" charset="0"/>
                          <a:cs typeface="Arial Bold" panose="020B0604020202090204" charset="0"/>
                        </a:rPr>
                        <a:t>external force </a:t>
                      </a:r>
                      <a:endParaRPr lang="en-US" altLang="zh-CN" sz="1200" b="1" dirty="0">
                        <a:effectLst/>
                        <a:latin typeface="Arial Bold" panose="020B0604020202090204" charset="0"/>
                        <a:cs typeface="Arial Bold" panose="020B0604020202090204" charset="0"/>
                      </a:endParaRPr>
                    </a:p>
                    <a:p>
                      <a:pPr marL="171450" lvl="0" indent="-171450" algn="just" rtl="0">
                        <a:spcBef>
                          <a:spcPts val="0"/>
                        </a:spcBef>
                        <a:buClrTx/>
                        <a:buSzTx/>
                        <a:buFont typeface="Arial" panose="020B0604020202090204" pitchFamily="34" charset="0"/>
                        <a:buChar char="•"/>
                        <a:defRPr/>
                      </a:pPr>
                      <a:r>
                        <a:rPr lang="en-US" sz="1000">
                          <a:effectLst>
                            <a:outerShdw blurRad="38100" dist="25400" dir="5400000" algn="ctr" rotWithShape="0">
                              <a:srgbClr val="6E747A">
                                <a:alpha val="43000"/>
                              </a:srgbClr>
                            </a:outerShdw>
                          </a:effectLst>
                        </a:rPr>
                        <a:t>Designed mechanically and ergonomically to help people with disabilities to stand with a press of button  and also  move independently</a:t>
                      </a:r>
                      <a:endParaRPr lang="en-US" sz="1000">
                        <a:effectLst>
                          <a:outerShdw blurRad="38100" dist="25400" dir="5400000" algn="ctr" rotWithShape="0">
                            <a:srgbClr val="6E747A">
                              <a:alpha val="43000"/>
                            </a:srgbClr>
                          </a:outerShdw>
                        </a:effectLst>
                      </a:endParaRPr>
                    </a:p>
                  </a:txBody>
                  <a:tcPr>
                    <a:solidFill>
                      <a:srgbClr val="AD84C6"/>
                    </a:solidFill>
                  </a:tcPr>
                </a:tc>
                <a:tc hMerge="1">
                  <a:tcPr/>
                </a:tc>
              </a:tr>
              <a:tr h="1555115">
                <a:tc>
                  <a:txBody>
                    <a:bodyPr/>
                    <a:p>
                      <a:pPr algn="ctr" fontAlgn="auto">
                        <a:lnSpc>
                          <a:spcPct val="100000"/>
                        </a:lnSpc>
                        <a:spcBef>
                          <a:spcPts val="0"/>
                        </a:spcBef>
                        <a:buClrTx/>
                        <a:buSzTx/>
                        <a:buFontTx/>
                        <a:buNone/>
                      </a:pPr>
                      <a:r>
                        <a:rPr lang="en-US" altLang="zh-CN" sz="2000" b="1">
                          <a:solidFill>
                            <a:srgbClr val="1D41D5"/>
                          </a:solidFill>
                          <a:latin typeface="Times New Roman" panose="02020603050405020304" charset="0"/>
                          <a:cs typeface="Times New Roman" panose="02020603050405020304" charset="0"/>
                        </a:rPr>
                        <a:t>flexibility</a:t>
                      </a:r>
                      <a:endParaRPr lang="en-US" altLang="zh-CN" sz="2000" b="1">
                        <a:solidFill>
                          <a:srgbClr val="1D41D5"/>
                        </a:solidFill>
                        <a:latin typeface="Times New Roman" panose="02020603050405020304" charset="0"/>
                        <a:cs typeface="Times New Roman" panose="02020603050405020304" charset="0"/>
                      </a:endParaRPr>
                    </a:p>
                  </a:txBody>
                  <a:tcPr anchor="ctr" anchorCtr="0">
                    <a:solidFill>
                      <a:schemeClr val="bg1"/>
                    </a:solidFill>
                  </a:tcPr>
                </a:tc>
                <a:tc>
                  <a:txBody>
                    <a:bodyPr/>
                    <a:p>
                      <a:pPr>
                        <a:buNone/>
                      </a:pPr>
                      <a:r>
                        <a:rPr lang="en-US" altLang="zh-CN" sz="1200" b="1" dirty="0">
                          <a:solidFill>
                            <a:srgbClr val="FFFF00"/>
                          </a:solidFill>
                          <a:effectLst/>
                          <a:latin typeface="Arial Bold" panose="020B0604020202090204" charset="0"/>
                          <a:cs typeface="Arial Bold" panose="020B0604020202090204" charset="0"/>
                        </a:rPr>
                        <a:t>Either </a:t>
                      </a:r>
                      <a:r>
                        <a:rPr lang="en-US" altLang="zh-CN" sz="1200" b="1" dirty="0">
                          <a:effectLst/>
                          <a:latin typeface="Arial Bold" panose="020B0604020202090204" charset="0"/>
                          <a:cs typeface="Arial Bold" panose="020B0604020202090204" charset="0"/>
                        </a:rPr>
                        <a:t>upright  </a:t>
                      </a:r>
                      <a:r>
                        <a:rPr lang="en-US" altLang="zh-CN" sz="1200" b="1" dirty="0">
                          <a:solidFill>
                            <a:srgbClr val="FFFF00"/>
                          </a:solidFill>
                          <a:effectLst/>
                          <a:latin typeface="Arial Bold" panose="020B0604020202090204" charset="0"/>
                          <a:cs typeface="Arial Bold" panose="020B0604020202090204" charset="0"/>
                        </a:rPr>
                        <a:t>Or</a:t>
                      </a:r>
                      <a:r>
                        <a:rPr lang="en-US" altLang="zh-CN" sz="1200" b="1" dirty="0">
                          <a:effectLst/>
                          <a:latin typeface="Arial Bold" panose="020B0604020202090204" charset="0"/>
                          <a:cs typeface="Arial Bold" panose="020B0604020202090204" charset="0"/>
                        </a:rPr>
                        <a:t> prone  standing  frame</a:t>
                      </a:r>
                      <a:endParaRPr lang="en-US" altLang="zh-CN" sz="1200" b="1" dirty="0">
                        <a:effectLst/>
                        <a:latin typeface="Arial Bold" panose="020B0604020202090204" charset="0"/>
                        <a:cs typeface="Arial Bold" panose="020B0604020202090204" charset="0"/>
                      </a:endParaRPr>
                    </a:p>
                    <a:p>
                      <a:pPr marL="171450" indent="-171450" algn="just" fontAlgn="auto">
                        <a:lnSpc>
                          <a:spcPct val="100000"/>
                        </a:lnSpc>
                        <a:buFont typeface="Arial" panose="020B0604020202090204" pitchFamily="34" charset="0"/>
                        <a:buChar char="•"/>
                      </a:pPr>
                      <a:r>
                        <a:rPr lang="en-US" altLang="zh-CN" sz="1000" dirty="0">
                          <a:effectLst/>
                        </a:rPr>
                        <a:t>upright : </a:t>
                      </a:r>
                      <a:r>
                        <a:rPr lang="en-GB" sz="1000">
                          <a:effectLst>
                            <a:outerShdw blurRad="38100" dist="25400" dir="5400000" algn="ctr" rotWithShape="0">
                              <a:srgbClr val="6E747A">
                                <a:alpha val="43000"/>
                              </a:srgbClr>
                            </a:outerShdw>
                          </a:effectLst>
                        </a:rPr>
                        <a:t>suitable for patients with better hand and trunk control</a:t>
                      </a:r>
                      <a:endParaRPr lang="en-GB" sz="1000">
                        <a:effectLst>
                          <a:outerShdw blurRad="38100" dist="25400" dir="5400000" algn="ctr" rotWithShape="0">
                            <a:srgbClr val="6E747A">
                              <a:alpha val="43000"/>
                            </a:srgbClr>
                          </a:outerShdw>
                        </a:effectLst>
                      </a:endParaRPr>
                    </a:p>
                    <a:p>
                      <a:pPr marL="171450" indent="-171450" algn="just" fontAlgn="auto">
                        <a:lnSpc>
                          <a:spcPct val="100000"/>
                        </a:lnSpc>
                        <a:buFont typeface="Arial" panose="020B0604020202090204" pitchFamily="34" charset="0"/>
                        <a:buChar char="•"/>
                      </a:pPr>
                      <a:r>
                        <a:rPr lang="en-US" altLang="zh-CN" sz="1000" dirty="0">
                          <a:effectLst/>
                        </a:rPr>
                        <a:t>prone  : </a:t>
                      </a:r>
                      <a:r>
                        <a:rPr lang="en-GB" sz="1000">
                          <a:effectLst>
                            <a:outerShdw blurRad="38100" dist="25400" dir="5400000" algn="ctr" rotWithShape="0">
                              <a:srgbClr val="6E747A">
                                <a:alpha val="43000"/>
                              </a:srgbClr>
                            </a:outerShdw>
                          </a:effectLst>
                        </a:rPr>
                        <a:t>suitable for patients</a:t>
                      </a:r>
                      <a:r>
                        <a:rPr lang="en-US" altLang="zh-CN" sz="1000" dirty="0">
                          <a:effectLst/>
                        </a:rPr>
                        <a:t> </a:t>
                      </a:r>
                      <a:r>
                        <a:rPr lang="en-GB" sz="1000">
                          <a:effectLst>
                            <a:outerShdw blurRad="38100" dist="25400" dir="5400000" algn="ctr" rotWithShape="0">
                              <a:srgbClr val="6E747A">
                                <a:alpha val="43000"/>
                              </a:srgbClr>
                            </a:outerShdw>
                          </a:effectLst>
                        </a:rPr>
                        <a:t>with insufficient tension and poorupper trunk control: </a:t>
                      </a:r>
                      <a:endParaRPr lang="en-GB" altLang="en-US" sz="1000">
                        <a:effectLst>
                          <a:outerShdw blurRad="38100" dist="25400" dir="5400000" algn="ctr" rotWithShape="0">
                            <a:srgbClr val="6E747A">
                              <a:alpha val="43000"/>
                            </a:srgbClr>
                          </a:outerShdw>
                        </a:effectLst>
                      </a:endParaRPr>
                    </a:p>
                  </a:txBody>
                  <a:tcPr/>
                </a:tc>
                <a:tc>
                  <a:txBody>
                    <a:bodyPr/>
                    <a:p>
                      <a:pPr marL="171450" indent="-171450" algn="just" fontAlgn="auto">
                        <a:lnSpc>
                          <a:spcPct val="100000"/>
                        </a:lnSpc>
                        <a:buFont typeface="Arial" panose="020B0604020202090204" pitchFamily="34" charset="0"/>
                        <a:buChar char="•"/>
                      </a:pPr>
                      <a:endParaRPr lang="zh-CN" altLang="en-US" sz="1000"/>
                    </a:p>
                  </a:txBody>
                  <a:tcPr/>
                </a:tc>
                <a:tc>
                  <a:txBody>
                    <a:bodyPr/>
                    <a:p>
                      <a:pPr algn="just">
                        <a:buNone/>
                      </a:pPr>
                      <a:r>
                        <a:rPr lang="en-US" altLang="zh-CN" sz="1200" b="1" dirty="0">
                          <a:effectLst/>
                          <a:latin typeface="Arial Bold" panose="020B0604020202090204" charset="0"/>
                          <a:cs typeface="Arial Bold" panose="020B0604020202090204" charset="0"/>
                        </a:rPr>
                        <a:t>Change  to  </a:t>
                      </a:r>
                      <a:r>
                        <a:rPr lang="en-US" altLang="zh-CN" sz="1200" b="1" dirty="0">
                          <a:solidFill>
                            <a:srgbClr val="FFFF00"/>
                          </a:solidFill>
                          <a:effectLst/>
                          <a:latin typeface="Arial Bold" panose="020B0604020202090204" charset="0"/>
                          <a:cs typeface="Arial Bold" panose="020B0604020202090204" charset="0"/>
                        </a:rPr>
                        <a:t>ANY</a:t>
                      </a:r>
                      <a:r>
                        <a:rPr lang="en-US" altLang="zh-CN" sz="1200" b="1" dirty="0">
                          <a:effectLst/>
                          <a:latin typeface="Arial Bold" panose="020B0604020202090204" charset="0"/>
                          <a:cs typeface="Arial Bold" panose="020B0604020202090204" charset="0"/>
                        </a:rPr>
                        <a:t>  Position</a:t>
                      </a:r>
                      <a:endParaRPr lang="en-US" altLang="zh-CN" sz="1200" b="1" dirty="0">
                        <a:effectLst/>
                        <a:latin typeface="Arial Bold" panose="020B0604020202090204" charset="0"/>
                        <a:cs typeface="Arial Bold" panose="020B0604020202090204" charset="0"/>
                      </a:endParaRPr>
                    </a:p>
                    <a:p>
                      <a:pPr marL="171450" lvl="0" indent="-171450" algn="just" rtl="0" fontAlgn="auto">
                        <a:lnSpc>
                          <a:spcPct val="100000"/>
                        </a:lnSpc>
                        <a:spcBef>
                          <a:spcPts val="0"/>
                        </a:spcBef>
                        <a:buClrTx/>
                        <a:buSzTx/>
                        <a:buFont typeface="Arial" panose="020B0604020202090204" pitchFamily="34" charset="0"/>
                        <a:buChar char="•"/>
                      </a:pPr>
                      <a:r>
                        <a:rPr lang="en-GB" sz="1000">
                          <a:effectLst>
                            <a:outerShdw blurRad="38100" dist="25400" dir="5400000" algn="ctr" rotWithShape="0">
                              <a:srgbClr val="6E747A">
                                <a:alpha val="43000"/>
                              </a:srgbClr>
                            </a:outerShdw>
                          </a:effectLst>
                        </a:rPr>
                        <a:t>with specific calculation data,  help disabled people</a:t>
                      </a:r>
                      <a:r>
                        <a:rPr lang="en-US" altLang="en-GB" sz="1000">
                          <a:ln w="6600">
                            <a:solidFill>
                              <a:schemeClr val="accent2"/>
                            </a:solidFill>
                            <a:prstDash val="solid"/>
                          </a:ln>
                          <a:effectLst>
                            <a:outerShdw dist="38100" dir="2700000" algn="tl" rotWithShape="0">
                              <a:schemeClr val="accent2"/>
                            </a:outerShdw>
                          </a:effectLst>
                        </a:rPr>
                        <a:t> </a:t>
                      </a:r>
                      <a:r>
                        <a:rPr lang="en-US" altLang="zh-CN" sz="1000" dirty="0">
                          <a:effectLst/>
                        </a:rPr>
                        <a:t>stand up </a:t>
                      </a:r>
                      <a:r>
                        <a:rPr lang="en-GB" sz="1000">
                          <a:effectLst>
                            <a:outerShdw blurRad="38100" dist="25400" dir="5400000" algn="ctr" rotWithShape="0">
                              <a:srgbClr val="6E747A">
                                <a:alpha val="43000"/>
                              </a:srgbClr>
                            </a:outerShdw>
                          </a:effectLst>
                        </a:rPr>
                        <a:t>by pushing a button</a:t>
                      </a:r>
                      <a:endParaRPr lang="en-GB" sz="1000">
                        <a:effectLst>
                          <a:outerShdw blurRad="38100" dist="25400" dir="5400000" algn="ctr" rotWithShape="0">
                            <a:srgbClr val="6E747A">
                              <a:alpha val="43000"/>
                            </a:srgbClr>
                          </a:outerShdw>
                        </a:effectLst>
                      </a:endParaRPr>
                    </a:p>
                    <a:p>
                      <a:pPr marL="171450" lvl="0" indent="-171450" algn="just" rtl="0" fontAlgn="auto">
                        <a:lnSpc>
                          <a:spcPct val="100000"/>
                        </a:lnSpc>
                        <a:spcBef>
                          <a:spcPts val="0"/>
                        </a:spcBef>
                        <a:buClrTx/>
                        <a:buSzTx/>
                        <a:buFont typeface="Arial" panose="020B0604020202090204" pitchFamily="34" charset="0"/>
                        <a:buChar char="•"/>
                      </a:pPr>
                      <a:r>
                        <a:rPr lang="en-GB" sz="1000">
                          <a:effectLst>
                            <a:outerShdw blurRad="38100" dist="25400" dir="5400000" algn="ctr" rotWithShape="0">
                              <a:srgbClr val="6E747A">
                                <a:alpha val="43000"/>
                              </a:srgbClr>
                            </a:outerShdw>
                          </a:effectLst>
                        </a:rPr>
                        <a:t>change their position by using a rocker to go</a:t>
                      </a:r>
                      <a:r>
                        <a:rPr lang="en-US" altLang="zh-CN" sz="1000" dirty="0">
                          <a:effectLst/>
                        </a:rPr>
                        <a:t> to </a:t>
                      </a:r>
                      <a:r>
                        <a:rPr lang="en-US" altLang="zh-CN" sz="1000" b="1" dirty="0">
                          <a:effectLst/>
                          <a:latin typeface="Arial Bold" panose="020B0604020202090204" charset="0"/>
                          <a:cs typeface="Arial Bold" panose="020B0604020202090204" charset="0"/>
                        </a:rPr>
                        <a:t>any position</a:t>
                      </a:r>
                      <a:r>
                        <a:rPr lang="en-US" altLang="en-GB" sz="1000" b="1">
                          <a:ln w="6600">
                            <a:solidFill>
                              <a:schemeClr val="accent2"/>
                            </a:solidFill>
                            <a:prstDash val="solid"/>
                          </a:ln>
                          <a:effectLst>
                            <a:outerShdw dist="38100" dir="2700000" algn="tl" rotWithShape="0">
                              <a:schemeClr val="accent2"/>
                            </a:outerShdw>
                          </a:effectLst>
                          <a:latin typeface="Arial Bold" panose="020B0604020202090204" charset="0"/>
                          <a:cs typeface="Arial Bold" panose="020B0604020202090204" charset="0"/>
                        </a:rPr>
                        <a:t> </a:t>
                      </a:r>
                      <a:endParaRPr lang="en-US" altLang="en-GB" sz="1000" b="1">
                        <a:ln w="6600">
                          <a:solidFill>
                            <a:schemeClr val="accent2"/>
                          </a:solidFill>
                          <a:prstDash val="solid"/>
                        </a:ln>
                        <a:effectLst>
                          <a:outerShdw dist="38100" dir="2700000" algn="tl" rotWithShape="0">
                            <a:schemeClr val="accent2"/>
                          </a:outerShdw>
                        </a:effectLst>
                        <a:latin typeface="Arial Bold" panose="020B0604020202090204" charset="0"/>
                        <a:cs typeface="Arial Bold" panose="020B0604020202090204" charset="0"/>
                      </a:endParaRPr>
                    </a:p>
                  </a:txBody>
                  <a:tcPr>
                    <a:solidFill>
                      <a:srgbClr val="89689D"/>
                    </a:solidFill>
                  </a:tcPr>
                </a:tc>
                <a:tc>
                  <a:txBody>
                    <a:bodyPr/>
                    <a:p>
                      <a:pPr algn="just">
                        <a:buNone/>
                      </a:pPr>
                      <a:endParaRPr lang="zh-CN" altLang="en-US" sz="1200"/>
                    </a:p>
                  </a:txBody>
                  <a:tcPr>
                    <a:solidFill>
                      <a:srgbClr val="89689D"/>
                    </a:solidFill>
                  </a:tcPr>
                </a:tc>
              </a:tr>
              <a:tr h="1005840">
                <a:tc>
                  <a:txBody>
                    <a:bodyPr/>
                    <a:p>
                      <a:pPr lvl="0" algn="ctr" rtl="0">
                        <a:lnSpc>
                          <a:spcPct val="100000"/>
                        </a:lnSpc>
                        <a:spcBef>
                          <a:spcPts val="0"/>
                        </a:spcBef>
                        <a:buClrTx/>
                        <a:buSzTx/>
                        <a:buFontTx/>
                        <a:buNone/>
                      </a:pPr>
                      <a:r>
                        <a:rPr lang="en-US" altLang="zh-CN" sz="1600" b="1">
                          <a:solidFill>
                            <a:schemeClr val="tx1"/>
                          </a:solidFill>
                          <a:latin typeface="Times New Roman" panose="02020603050405020304" charset="0"/>
                          <a:cs typeface="Times New Roman" panose="02020603050405020304" charset="0"/>
                        </a:rPr>
                        <a:t>affordability</a:t>
                      </a:r>
                      <a:endParaRPr lang="en-US" altLang="zh-CN" sz="1600" b="1">
                        <a:solidFill>
                          <a:schemeClr val="tx1"/>
                        </a:solidFill>
                        <a:latin typeface="Times New Roman" panose="02020603050405020304" charset="0"/>
                        <a:cs typeface="Times New Roman" panose="02020603050405020304" charset="0"/>
                      </a:endParaRPr>
                    </a:p>
                  </a:txBody>
                  <a:tcPr anchor="ctr" anchorCtr="0">
                    <a:solidFill>
                      <a:schemeClr val="bg1">
                        <a:lumMod val="85000"/>
                      </a:schemeClr>
                    </a:solidFill>
                  </a:tcPr>
                </a:tc>
                <a:tc gridSpan="2">
                  <a:txBody>
                    <a:bodyPr/>
                    <a:p>
                      <a:pPr algn="just">
                        <a:lnSpc>
                          <a:spcPct val="100000"/>
                        </a:lnSpc>
                        <a:buClrTx/>
                        <a:buSzTx/>
                        <a:buFontTx/>
                        <a:defRPr/>
                      </a:pPr>
                      <a:r>
                        <a:rPr lang="en-US" altLang="zh-CN" sz="1200" b="1" dirty="0">
                          <a:solidFill>
                            <a:srgbClr val="FFFF00"/>
                          </a:solidFill>
                          <a:effectLst/>
                          <a:latin typeface="Arial Bold" panose="020B0604020202090204" charset="0"/>
                          <a:cs typeface="Arial Bold" panose="020B0604020202090204" charset="0"/>
                        </a:rPr>
                        <a:t>Either</a:t>
                      </a:r>
                      <a:r>
                        <a:rPr lang="en-US" sz="1200" b="1" dirty="0">
                          <a:effectLst/>
                          <a:latin typeface="Arial Bold" panose="020B0604020202090204" charset="0"/>
                          <a:cs typeface="Arial Bold" panose="020B0604020202090204" charset="0"/>
                        </a:rPr>
                        <a:t> expensive &amp; complicated</a:t>
                      </a:r>
                      <a:endParaRPr lang="en-US" sz="1200" b="1" dirty="0">
                        <a:effectLst/>
                        <a:latin typeface="Arial Bold" panose="020B0604020202090204" charset="0"/>
                        <a:cs typeface="Arial Bold" panose="020B0604020202090204" charset="0"/>
                      </a:endParaRPr>
                    </a:p>
                    <a:p>
                      <a:pPr algn="just">
                        <a:lnSpc>
                          <a:spcPct val="100000"/>
                        </a:lnSpc>
                        <a:buClrTx/>
                        <a:buSzTx/>
                        <a:buFontTx/>
                        <a:defRPr/>
                      </a:pPr>
                      <a:r>
                        <a:rPr lang="en-US" altLang="zh-CN" sz="1200" b="1" dirty="0">
                          <a:solidFill>
                            <a:srgbClr val="FFFF00"/>
                          </a:solidFill>
                          <a:effectLst/>
                        </a:rPr>
                        <a:t>OR</a:t>
                      </a:r>
                      <a:r>
                        <a:rPr lang="en-US" sz="1200" b="1" dirty="0">
                          <a:effectLst>
                            <a:outerShdw blurRad="38100" dist="25400" dir="5400000" algn="ctr" rotWithShape="0">
                              <a:srgbClr val="6E747A">
                                <a:alpha val="43000"/>
                              </a:srgbClr>
                            </a:outerShdw>
                          </a:effectLst>
                        </a:rPr>
                        <a:t> </a:t>
                      </a:r>
                      <a:r>
                        <a:rPr lang="en-US" altLang="zh-CN" sz="1200" b="1" dirty="0">
                          <a:effectLst/>
                        </a:rPr>
                        <a:t>high level of environment requirements</a:t>
                      </a:r>
                      <a:endParaRPr lang="en-US" altLang="zh-CN" sz="1200" b="1" dirty="0">
                        <a:effectLst/>
                      </a:endParaRPr>
                    </a:p>
                    <a:p>
                      <a:pPr marL="171450" lvl="0" indent="-171450" algn="just" rtl="0">
                        <a:spcBef>
                          <a:spcPts val="0"/>
                        </a:spcBef>
                        <a:spcAft>
                          <a:spcPts val="0"/>
                        </a:spcAft>
                        <a:buFont typeface="Arial" panose="020B0604020202090204" pitchFamily="34" charset="0"/>
                        <a:buChar char="•"/>
                      </a:pPr>
                      <a:r>
                        <a:rPr lang="en-US" altLang="en-GB" sz="1000">
                          <a:effectLst>
                            <a:outerShdw blurRad="38100" dist="25400" dir="5400000" algn="ctr" rotWithShape="0">
                              <a:srgbClr val="6E747A">
                                <a:alpha val="43000"/>
                              </a:srgbClr>
                            </a:outerShdw>
                          </a:effectLst>
                        </a:rPr>
                        <a:t>Complicated </a:t>
                      </a:r>
                      <a:r>
                        <a:rPr lang="en-GB" sz="1000">
                          <a:effectLst>
                            <a:outerShdw blurRad="38100" dist="25400" dir="5400000" algn="ctr" rotWithShape="0">
                              <a:srgbClr val="6E747A">
                                <a:alpha val="43000"/>
                              </a:srgbClr>
                            </a:outerShdw>
                          </a:effectLst>
                        </a:rPr>
                        <a:t>operation</a:t>
                      </a:r>
                      <a:r>
                        <a:rPr lang="en-US" altLang="en-GB" sz="1000">
                          <a:effectLst>
                            <a:outerShdw blurRad="38100" dist="25400" dir="5400000" algn="ctr" rotWithShape="0">
                              <a:srgbClr val="6E747A">
                                <a:alpha val="43000"/>
                              </a:srgbClr>
                            </a:outerShdw>
                          </a:effectLst>
                        </a:rPr>
                        <a:t> and big size  </a:t>
                      </a:r>
                      <a:r>
                        <a:rPr lang="en-GB" sz="1000">
                          <a:effectLst>
                            <a:outerShdw blurRad="38100" dist="25400" dir="5400000" algn="ctr" rotWithShape="0">
                              <a:srgbClr val="6E747A">
                                <a:alpha val="43000"/>
                              </a:srgbClr>
                            </a:outerShdw>
                          </a:effectLst>
                        </a:rPr>
                        <a:t>ha</a:t>
                      </a:r>
                      <a:r>
                        <a:rPr lang="en-US" altLang="en-GB" sz="1000">
                          <a:effectLst>
                            <a:outerShdw blurRad="38100" dist="25400" dir="5400000" algn="ctr" rotWithShape="0">
                              <a:srgbClr val="6E747A">
                                <a:alpha val="43000"/>
                              </a:srgbClr>
                            </a:outerShdw>
                          </a:effectLst>
                        </a:rPr>
                        <a:t>ve</a:t>
                      </a:r>
                      <a:r>
                        <a:rPr lang="en-GB" sz="1000">
                          <a:effectLst>
                            <a:outerShdw blurRad="38100" dist="25400" dir="5400000" algn="ctr" rotWithShape="0">
                              <a:srgbClr val="6E747A">
                                <a:alpha val="43000"/>
                              </a:srgbClr>
                            </a:outerShdw>
                          </a:effectLst>
                        </a:rPr>
                        <a:t> a certain limitation to </a:t>
                      </a:r>
                      <a:r>
                        <a:rPr lang="en-US" altLang="en-GB" sz="1000">
                          <a:effectLst>
                            <a:outerShdw blurRad="38100" dist="25400" dir="5400000" algn="ctr" rotWithShape="0">
                              <a:srgbClr val="6E747A">
                                <a:alpha val="43000"/>
                              </a:srgbClr>
                            </a:outerShdw>
                          </a:effectLst>
                        </a:rPr>
                        <a:t>some</a:t>
                      </a:r>
                      <a:r>
                        <a:rPr lang="en-GB" sz="1000">
                          <a:effectLst>
                            <a:outerShdw blurRad="38100" dist="25400" dir="5400000" algn="ctr" rotWithShape="0">
                              <a:srgbClr val="6E747A">
                                <a:alpha val="43000"/>
                              </a:srgbClr>
                            </a:outerShdw>
                          </a:effectLst>
                        </a:rPr>
                        <a:t> environment</a:t>
                      </a:r>
                      <a:r>
                        <a:rPr lang="en-US" altLang="en-GB" sz="1000">
                          <a:effectLst>
                            <a:outerShdw blurRad="38100" dist="25400" dir="5400000" algn="ctr" rotWithShape="0">
                              <a:srgbClr val="6E747A">
                                <a:alpha val="43000"/>
                              </a:srgbClr>
                            </a:outerShdw>
                          </a:effectLst>
                        </a:rPr>
                        <a:t>s.</a:t>
                      </a:r>
                      <a:endParaRPr lang="en-US" altLang="en-GB" sz="1000">
                        <a:effectLst>
                          <a:outerShdw blurRad="38100" dist="25400" dir="5400000" algn="ctr" rotWithShape="0">
                            <a:srgbClr val="6E747A">
                              <a:alpha val="43000"/>
                            </a:srgbClr>
                          </a:outerShdw>
                        </a:effectLst>
                      </a:endParaRPr>
                    </a:p>
                    <a:p>
                      <a:pPr marL="171450" lvl="0" indent="-171450" algn="just" rtl="0">
                        <a:spcBef>
                          <a:spcPts val="0"/>
                        </a:spcBef>
                        <a:spcAft>
                          <a:spcPts val="0"/>
                        </a:spcAft>
                        <a:buFont typeface="Arial" panose="020B0604020202090204" pitchFamily="34" charset="0"/>
                        <a:buChar char="•"/>
                      </a:pPr>
                      <a:r>
                        <a:rPr lang="en-US" altLang="zh-CN" sz="1000" b="1" dirty="0">
                          <a:effectLst/>
                          <a:latin typeface="Arial Bold" panose="020B0604020202090204" charset="0"/>
                          <a:cs typeface="Arial Bold" panose="020B0604020202090204" charset="0"/>
                        </a:rPr>
                        <a:t>NOT </a:t>
                      </a:r>
                      <a:r>
                        <a:rPr lang="en-US" altLang="zh-CN" sz="1000" b="1" dirty="0">
                          <a:effectLst/>
                        </a:rPr>
                        <a:t>suitable</a:t>
                      </a:r>
                      <a:r>
                        <a:rPr lang="en-GB" sz="1000">
                          <a:effectLst>
                            <a:outerShdw blurRad="38100" dist="25400" dir="5400000" algn="ctr" rotWithShape="0">
                              <a:srgbClr val="6E747A">
                                <a:alpha val="43000"/>
                              </a:srgbClr>
                            </a:outerShdw>
                          </a:effectLst>
                        </a:rPr>
                        <a:t> for the elderly home use or outside</a:t>
                      </a:r>
                      <a:r>
                        <a:rPr lang="en-US" altLang="en-GB" sz="1000">
                          <a:effectLst>
                            <a:outerShdw blurRad="38100" dist="25400" dir="5400000" algn="ctr" rotWithShape="0">
                              <a:srgbClr val="6E747A">
                                <a:alpha val="43000"/>
                              </a:srgbClr>
                            </a:outerShdw>
                          </a:effectLst>
                        </a:rPr>
                        <a:t> use</a:t>
                      </a:r>
                      <a:r>
                        <a:rPr lang="en-GB" sz="1000">
                          <a:effectLst>
                            <a:outerShdw blurRad="38100" dist="25400" dir="5400000" algn="ctr" rotWithShape="0">
                              <a:srgbClr val="6E747A">
                                <a:alpha val="43000"/>
                              </a:srgbClr>
                            </a:outerShdw>
                          </a:effectLst>
                        </a:rPr>
                        <a:t>.</a:t>
                      </a:r>
                      <a:endParaRPr lang="en-GB" altLang="zh-CN" sz="1000" dirty="0">
                        <a:effectLst>
                          <a:outerShdw blurRad="38100" dist="25400" dir="5400000" algn="ctr" rotWithShape="0">
                            <a:srgbClr val="6E747A">
                              <a:alpha val="43000"/>
                            </a:srgbClr>
                          </a:outerShdw>
                        </a:effectLst>
                      </a:endParaRPr>
                    </a:p>
                  </a:txBody>
                  <a:tcPr/>
                </a:tc>
                <a:tc hMerge="1">
                  <a:tcPr/>
                </a:tc>
                <a:tc gridSpan="2">
                  <a:txBody>
                    <a:bodyPr/>
                    <a:p>
                      <a:pPr algn="just">
                        <a:spcBef>
                          <a:spcPts val="0"/>
                        </a:spcBef>
                        <a:buClrTx/>
                        <a:buSzTx/>
                        <a:buFontTx/>
                        <a:buNone/>
                        <a:defRPr/>
                      </a:pPr>
                      <a:r>
                        <a:rPr lang="en-US" sz="1200" b="1">
                          <a:effectLst>
                            <a:outerShdw blurRad="38100" dist="25400" dir="5400000" algn="ctr" rotWithShape="0">
                              <a:srgbClr val="6E747A">
                                <a:alpha val="43000"/>
                              </a:srgbClr>
                            </a:outerShdw>
                          </a:effectLst>
                          <a:latin typeface="Arial Bold" panose="020B0604020202090204" charset="0"/>
                          <a:cs typeface="Arial Bold" panose="020B0604020202090204" charset="0"/>
                        </a:rPr>
                        <a:t>Convenient, Flexible  and   User-friendly</a:t>
                      </a:r>
                      <a:endParaRPr lang="en-US" sz="1200" b="1">
                        <a:effectLst>
                          <a:outerShdw blurRad="38100" dist="25400" dir="5400000" algn="ctr" rotWithShape="0">
                            <a:srgbClr val="6E747A">
                              <a:alpha val="43000"/>
                            </a:srgbClr>
                          </a:outerShdw>
                        </a:effectLst>
                        <a:latin typeface="Arial Bold" panose="020B0604020202090204" charset="0"/>
                        <a:cs typeface="Arial Bold" panose="020B0604020202090204" charset="0"/>
                      </a:endParaRPr>
                    </a:p>
                    <a:p>
                      <a:pPr marL="171450" indent="-171450" algn="just">
                        <a:spcBef>
                          <a:spcPts val="0"/>
                        </a:spcBef>
                        <a:buClrTx/>
                        <a:buSzTx/>
                        <a:buFont typeface="Arial" panose="020B0604020202090204" pitchFamily="34" charset="0"/>
                        <a:buChar char="•"/>
                        <a:defRPr/>
                      </a:pPr>
                      <a:r>
                        <a:rPr lang="en-US" sz="1000">
                          <a:effectLst>
                            <a:outerShdw blurRad="38100" dist="25400" dir="5400000" algn="ctr" rotWithShape="0">
                              <a:srgbClr val="6E747A">
                                <a:alpha val="43000"/>
                              </a:srgbClr>
                            </a:outerShdw>
                          </a:effectLst>
                        </a:rPr>
                        <a:t>The device does </a:t>
                      </a:r>
                      <a:r>
                        <a:rPr lang="en-US" sz="1000" b="1">
                          <a:effectLst>
                            <a:outerShdw blurRad="38100" dist="25400" dir="5400000" algn="ctr" rotWithShape="0">
                              <a:srgbClr val="6E747A">
                                <a:alpha val="43000"/>
                              </a:srgbClr>
                            </a:outerShdw>
                          </a:effectLst>
                          <a:latin typeface="Arial Bold" panose="020B0604020202090204" charset="0"/>
                          <a:cs typeface="Arial Bold" panose="020B0604020202090204" charset="0"/>
                        </a:rPr>
                        <a:t>NOT</a:t>
                      </a:r>
                      <a:r>
                        <a:rPr lang="en-US" sz="1000">
                          <a:effectLst>
                            <a:outerShdw blurRad="38100" dist="25400" dir="5400000" algn="ctr" rotWithShape="0">
                              <a:srgbClr val="6E747A">
                                <a:alpha val="43000"/>
                              </a:srgbClr>
                            </a:outerShdw>
                          </a:effectLst>
                        </a:rPr>
                        <a:t> have the problem of complicated structure and difficult operation</a:t>
                      </a:r>
                      <a:endParaRPr lang="en-US" sz="1000">
                        <a:effectLst>
                          <a:outerShdw blurRad="38100" dist="25400" dir="5400000" algn="ctr" rotWithShape="0">
                            <a:srgbClr val="6E747A">
                              <a:alpha val="43000"/>
                            </a:srgbClr>
                          </a:outerShdw>
                        </a:effectLst>
                      </a:endParaRPr>
                    </a:p>
                  </a:txBody>
                  <a:tcPr>
                    <a:solidFill>
                      <a:srgbClr val="AD84C6"/>
                    </a:solidFill>
                  </a:tcPr>
                </a:tc>
                <a:tc hMerge="1">
                  <a:tcPr/>
                </a:tc>
              </a:tr>
              <a:tr h="618490">
                <a:tc>
                  <a:txBody>
                    <a:bodyPr/>
                    <a:p>
                      <a:pPr algn="ctr">
                        <a:lnSpc>
                          <a:spcPct val="100000"/>
                        </a:lnSpc>
                        <a:spcBef>
                          <a:spcPts val="0"/>
                        </a:spcBef>
                        <a:buClrTx/>
                        <a:buSzTx/>
                        <a:buFontTx/>
                        <a:buNone/>
                      </a:pPr>
                      <a:r>
                        <a:rPr lang="en-US" altLang="zh-CN" sz="2000" b="1">
                          <a:solidFill>
                            <a:srgbClr val="1D41D5"/>
                          </a:solidFill>
                          <a:latin typeface="Times New Roman" panose="02020603050405020304" charset="0"/>
                          <a:cs typeface="Times New Roman" panose="02020603050405020304" charset="0"/>
                        </a:rPr>
                        <a:t>relaxation</a:t>
                      </a:r>
                      <a:endParaRPr lang="en-US" altLang="zh-CN" sz="2000" b="1">
                        <a:solidFill>
                          <a:srgbClr val="1D41D5"/>
                        </a:solidFill>
                        <a:latin typeface="Times New Roman" panose="02020603050405020304" charset="0"/>
                        <a:cs typeface="Times New Roman" panose="02020603050405020304" charset="0"/>
                      </a:endParaRPr>
                    </a:p>
                  </a:txBody>
                  <a:tcPr anchor="ctr" anchorCtr="0">
                    <a:solidFill>
                      <a:schemeClr val="bg1"/>
                    </a:solidFill>
                  </a:tcPr>
                </a:tc>
                <a:tc gridSpan="2">
                  <a:txBody>
                    <a:bodyPr/>
                    <a:p>
                      <a:pPr algn="just">
                        <a:buNone/>
                      </a:pPr>
                      <a:r>
                        <a:rPr lang="en-US" altLang="zh-CN" sz="1200" b="1" dirty="0">
                          <a:solidFill>
                            <a:srgbClr val="FFFF00"/>
                          </a:solidFill>
                          <a:effectLst/>
                          <a:latin typeface="Arial Bold" panose="020B0604020202090204" charset="0"/>
                          <a:cs typeface="Arial Bold" panose="020B0604020202090204" charset="0"/>
                        </a:rPr>
                        <a:t>More</a:t>
                      </a:r>
                      <a:r>
                        <a:rPr lang="en-US" altLang="zh-CN" sz="1200" b="1" dirty="0">
                          <a:effectLst/>
                          <a:latin typeface="Arial Bold" panose="020B0604020202090204" charset="0"/>
                          <a:cs typeface="Arial Bold" panose="020B0604020202090204" charset="0"/>
                        </a:rPr>
                        <a:t> back pain and burden of force on trunks</a:t>
                      </a:r>
                      <a:endParaRPr lang="en-US" altLang="en-GB" sz="1200" b="1" dirty="0">
                        <a:effectLst>
                          <a:outerShdw blurRad="38100" dist="25400" dir="5400000" algn="ctr" rotWithShape="0">
                            <a:srgbClr val="6E747A">
                              <a:alpha val="43000"/>
                            </a:srgbClr>
                          </a:outerShdw>
                        </a:effectLst>
                        <a:latin typeface="Arial Bold" panose="020B0604020202090204" charset="0"/>
                        <a:cs typeface="Arial Bold" panose="020B0604020202090204" charset="0"/>
                      </a:endParaRPr>
                    </a:p>
                    <a:p>
                      <a:pPr marL="171450" indent="-171450" algn="just">
                        <a:buFont typeface="Arial" panose="020B0604020202090204" pitchFamily="34" charset="0"/>
                        <a:buChar char="•"/>
                      </a:pPr>
                      <a:r>
                        <a:rPr lang="en-US" altLang="zh-CN" sz="1000" dirty="0">
                          <a:effectLst/>
                        </a:rPr>
                        <a:t>The </a:t>
                      </a:r>
                      <a:r>
                        <a:rPr lang="en-GB" sz="1000">
                          <a:effectLst>
                            <a:outerShdw blurRad="38100" dist="25400" dir="5400000" algn="ctr" rotWithShape="0">
                              <a:srgbClr val="6E747A">
                                <a:alpha val="43000"/>
                              </a:srgbClr>
                            </a:outerShdw>
                          </a:effectLst>
                        </a:rPr>
                        <a:t>patient may have back </a:t>
                      </a:r>
                      <a:r>
                        <a:rPr lang="en-US" altLang="zh-CN" sz="1000" dirty="0">
                          <a:effectLst/>
                        </a:rPr>
                        <a:t>pain</a:t>
                      </a:r>
                      <a:r>
                        <a:rPr lang="en-GB" sz="1000">
                          <a:effectLst>
                            <a:outerShdw blurRad="38100" dist="25400" dir="5400000" algn="ctr" rotWithShape="0">
                              <a:srgbClr val="6E747A">
                                <a:alpha val="43000"/>
                              </a:srgbClr>
                            </a:outerShdw>
                          </a:effectLst>
                        </a:rPr>
                        <a:t> and the </a:t>
                      </a:r>
                      <a:r>
                        <a:rPr lang="en-US" altLang="zh-CN" sz="1000" dirty="0">
                          <a:effectLst/>
                        </a:rPr>
                        <a:t>burden</a:t>
                      </a:r>
                      <a:r>
                        <a:rPr lang="en-GB" sz="1000">
                          <a:effectLst>
                            <a:outerShdw blurRad="38100" dist="25400" dir="5400000" algn="ctr" rotWithShape="0">
                              <a:srgbClr val="6E747A">
                                <a:alpha val="43000"/>
                              </a:srgbClr>
                            </a:outerShdw>
                          </a:effectLst>
                        </a:rPr>
                        <a:t> of force on the soles of the feet after 30 minutes of assisted standing due to the force.</a:t>
                      </a:r>
                      <a:endParaRPr lang="en-GB" altLang="en-US" sz="1000">
                        <a:effectLst>
                          <a:outerShdw blurRad="38100" dist="25400" dir="5400000" algn="ctr" rotWithShape="0">
                            <a:srgbClr val="6E747A">
                              <a:alpha val="43000"/>
                            </a:srgbClr>
                          </a:outerShdw>
                        </a:effectLst>
                      </a:endParaRPr>
                    </a:p>
                  </a:txBody>
                  <a:tcPr/>
                </a:tc>
                <a:tc hMerge="1">
                  <a:tcPr/>
                </a:tc>
                <a:tc gridSpan="2">
                  <a:txBody>
                    <a:bodyPr/>
                    <a:p>
                      <a:pPr>
                        <a:buNone/>
                      </a:pPr>
                      <a:r>
                        <a:rPr lang="en-US" altLang="zh-CN" sz="1200" b="1" dirty="0">
                          <a:solidFill>
                            <a:srgbClr val="FFFF00"/>
                          </a:solidFill>
                          <a:effectLst/>
                          <a:latin typeface="Arial Bold" panose="020B0604020202090204" charset="0"/>
                          <a:cs typeface="Arial Bold" panose="020B0604020202090204" charset="0"/>
                        </a:rPr>
                        <a:t>LESS</a:t>
                      </a:r>
                      <a:r>
                        <a:rPr lang="en-US" altLang="en-GB" sz="1200" b="1">
                          <a:ln w="12700">
                            <a:solidFill>
                              <a:schemeClr val="accent1"/>
                            </a:solidFill>
                            <a:prstDash val="solid"/>
                          </a:ln>
                          <a:effectLst>
                            <a:outerShdw dist="38100" dir="2640000" algn="bl" rotWithShape="0">
                              <a:schemeClr val="accent1"/>
                            </a:outerShdw>
                          </a:effectLst>
                          <a:latin typeface="Arial Bold" panose="020B0604020202090204" charset="0"/>
                          <a:cs typeface="Arial Bold" panose="020B0604020202090204" charset="0"/>
                        </a:rPr>
                        <a:t> </a:t>
                      </a:r>
                      <a:r>
                        <a:rPr lang="en-US" altLang="zh-CN" sz="1200" b="1" dirty="0">
                          <a:effectLst/>
                          <a:latin typeface="Arial Bold" panose="020B0604020202090204" charset="0"/>
                          <a:cs typeface="Arial Bold" panose="020B0604020202090204" charset="0"/>
                        </a:rPr>
                        <a:t>muscle strength for support </a:t>
                      </a:r>
                      <a:endParaRPr lang="en-US" altLang="zh-CN" sz="1200" b="1" dirty="0">
                        <a:ln w="6600">
                          <a:solidFill>
                            <a:schemeClr val="accent2"/>
                          </a:solidFill>
                          <a:prstDash val="solid"/>
                        </a:ln>
                        <a:effectLst>
                          <a:outerShdw dist="38100" dir="2700000" algn="tl" rotWithShape="0">
                            <a:schemeClr val="accent2"/>
                          </a:outerShdw>
                        </a:effectLst>
                        <a:latin typeface="Arial Bold" panose="020B0604020202090204" charset="0"/>
                        <a:cs typeface="Arial Bold" panose="020B0604020202090204" charset="0"/>
                      </a:endParaRPr>
                    </a:p>
                    <a:p>
                      <a:pPr marL="171450" indent="-171450">
                        <a:buFont typeface="Arial" panose="020B0604020202090204" pitchFamily="34" charset="0"/>
                        <a:buChar char="•"/>
                      </a:pPr>
                      <a:r>
                        <a:rPr lang="en-GB" sz="1000">
                          <a:effectLst>
                            <a:outerShdw blurRad="38100" dist="25400" dir="5400000" algn="ctr" rotWithShape="0">
                              <a:srgbClr val="6E747A">
                                <a:alpha val="43000"/>
                              </a:srgbClr>
                            </a:outerShdw>
                          </a:effectLst>
                        </a:rPr>
                        <a:t>With electromechanical methods, the patient does not have to rely on his or her own muscle strength for support during use</a:t>
                      </a:r>
                      <a:r>
                        <a:rPr lang="en-US" altLang="en-GB" sz="1000">
                          <a:effectLst>
                            <a:outerShdw blurRad="38100" dist="25400" dir="5400000" algn="ctr" rotWithShape="0">
                              <a:srgbClr val="6E747A">
                                <a:alpha val="43000"/>
                              </a:srgbClr>
                            </a:outerShdw>
                          </a:effectLst>
                        </a:rPr>
                        <a:t>.</a:t>
                      </a:r>
                      <a:endParaRPr lang="en-US" altLang="en-GB" sz="1000">
                        <a:effectLst>
                          <a:outerShdw blurRad="38100" dist="25400" dir="5400000" algn="ctr" rotWithShape="0">
                            <a:srgbClr val="6E747A">
                              <a:alpha val="43000"/>
                            </a:srgbClr>
                          </a:outerShdw>
                        </a:effectLst>
                      </a:endParaRPr>
                    </a:p>
                  </a:txBody>
                  <a:tcPr>
                    <a:solidFill>
                      <a:srgbClr val="89689D"/>
                    </a:solidFill>
                  </a:tcPr>
                </a:tc>
                <a:tc hMerge="1">
                  <a:tcPr/>
                </a:tc>
              </a:tr>
              <a:tr h="1188720">
                <a:tc>
                  <a:txBody>
                    <a:bodyPr/>
                    <a:p>
                      <a:pPr lvl="0" algn="ctr" rtl="0">
                        <a:lnSpc>
                          <a:spcPct val="100000"/>
                        </a:lnSpc>
                        <a:spcBef>
                          <a:spcPts val="0"/>
                        </a:spcBef>
                        <a:buClrTx/>
                        <a:buSzTx/>
                        <a:buFontTx/>
                        <a:buNone/>
                      </a:pPr>
                      <a:r>
                        <a:rPr lang="en-US" altLang="zh-CN" sz="2000" b="1">
                          <a:solidFill>
                            <a:schemeClr val="tx1"/>
                          </a:solidFill>
                          <a:latin typeface="Times New Roman" panose="02020603050405020304" charset="0"/>
                          <a:cs typeface="Times New Roman" panose="02020603050405020304" charset="0"/>
                        </a:rPr>
                        <a:t>safety</a:t>
                      </a:r>
                      <a:endParaRPr lang="en-US" altLang="zh-CN" sz="2000" b="1">
                        <a:solidFill>
                          <a:schemeClr val="tx1"/>
                        </a:solidFill>
                        <a:latin typeface="Times New Roman" panose="02020603050405020304" charset="0"/>
                        <a:cs typeface="Times New Roman" panose="02020603050405020304" charset="0"/>
                      </a:endParaRPr>
                    </a:p>
                  </a:txBody>
                  <a:tcPr anchor="ctr" anchorCtr="0">
                    <a:solidFill>
                      <a:schemeClr val="bg1">
                        <a:lumMod val="85000"/>
                      </a:schemeClr>
                    </a:solidFill>
                  </a:tcPr>
                </a:tc>
                <a:tc gridSpan="2">
                  <a:txBody>
                    <a:bodyPr/>
                    <a:p>
                      <a:pPr algn="just">
                        <a:buNone/>
                      </a:pPr>
                      <a:r>
                        <a:rPr lang="en-US" altLang="zh-CN" sz="1200" b="1" dirty="0">
                          <a:solidFill>
                            <a:srgbClr val="FFFF00"/>
                          </a:solidFill>
                          <a:effectLst/>
                          <a:latin typeface="Arial Bold" panose="020B0604020202090204" charset="0"/>
                          <a:cs typeface="Arial Bold" panose="020B0604020202090204" charset="0"/>
                        </a:rPr>
                        <a:t>Higher</a:t>
                      </a:r>
                      <a:r>
                        <a:rPr lang="en-US" altLang="zh-CN" sz="1200" b="1" dirty="0">
                          <a:effectLst/>
                          <a:latin typeface="Arial Bold" panose="020B0604020202090204" charset="0"/>
                          <a:cs typeface="Arial Bold" panose="020B0604020202090204" charset="0"/>
                        </a:rPr>
                        <a:t> risk to lose balance and fall</a:t>
                      </a:r>
                      <a:endParaRPr lang="en-US" altLang="zh-CN" sz="1200" b="1" dirty="0">
                        <a:effectLst/>
                        <a:latin typeface="Arial Bold" panose="020B0604020202090204" charset="0"/>
                        <a:cs typeface="Arial Bold" panose="020B0604020202090204" charset="0"/>
                      </a:endParaRPr>
                    </a:p>
                    <a:p>
                      <a:pPr marL="171450" lvl="0" indent="-171450" algn="just" rtl="0">
                        <a:spcBef>
                          <a:spcPts val="0"/>
                        </a:spcBef>
                        <a:spcAft>
                          <a:spcPts val="0"/>
                        </a:spcAft>
                        <a:buFont typeface="Arial" panose="020B0604020202090204" pitchFamily="34" charset="0"/>
                        <a:buChar char="•"/>
                      </a:pPr>
                      <a:r>
                        <a:rPr sz="1000">
                          <a:effectLst>
                            <a:outerShdw blurRad="38100" dist="25400" dir="5400000" algn="ctr" rotWithShape="0">
                              <a:srgbClr val="6E747A">
                                <a:alpha val="43000"/>
                              </a:srgbClr>
                            </a:outerShdw>
                          </a:effectLst>
                        </a:rPr>
                        <a:t>The</a:t>
                      </a:r>
                      <a:r>
                        <a:rPr lang="en-US" altLang="zh-CN" sz="1000" dirty="0">
                          <a:effectLst/>
                        </a:rPr>
                        <a:t> </a:t>
                      </a:r>
                      <a:r>
                        <a:rPr sz="1000">
                          <a:effectLst>
                            <a:outerShdw blurRad="38100" dist="25400" dir="5400000" algn="ctr" rotWithShape="0">
                              <a:srgbClr val="6E747A">
                                <a:alpha val="43000"/>
                              </a:srgbClr>
                            </a:outerShdw>
                          </a:effectLst>
                        </a:rPr>
                        <a:t>existing small and easy-to-use walking aids do not have a standing aid function, </a:t>
                      </a:r>
                      <a:endParaRPr lang="en-US" altLang="zh-CN" sz="1000" dirty="0">
                        <a:effectLst/>
                      </a:endParaRPr>
                    </a:p>
                    <a:p>
                      <a:pPr marL="171450" lvl="0" indent="-171450" algn="l" rtl="0">
                        <a:lnSpc>
                          <a:spcPct val="100000"/>
                        </a:lnSpc>
                        <a:spcBef>
                          <a:spcPts val="0"/>
                        </a:spcBef>
                        <a:spcAft>
                          <a:spcPts val="0"/>
                        </a:spcAft>
                        <a:buClrTx/>
                        <a:buSzTx/>
                        <a:buFont typeface="Arial" panose="020B0604020202090204" pitchFamily="34" charset="0"/>
                        <a:buChar char="•"/>
                      </a:pPr>
                      <a:r>
                        <a:rPr sz="1000">
                          <a:effectLst>
                            <a:outerShdw blurRad="38100" dist="25400" dir="5400000" algn="ctr" rotWithShape="0">
                              <a:srgbClr val="6E747A">
                                <a:alpha val="43000"/>
                              </a:srgbClr>
                            </a:outerShdw>
                          </a:effectLst>
                        </a:rPr>
                        <a:t>so when the patient falls and cannot stand up with the walking aid, the situation is likely to deteriorate further when no one is around, and the probability of this happening is </a:t>
                      </a:r>
                      <a:r>
                        <a:rPr lang="en-US" altLang="zh-CN" sz="1000" dirty="0">
                          <a:effectLst/>
                        </a:rPr>
                        <a:t>about 24%.</a:t>
                      </a:r>
                      <a:r>
                        <a:rPr sz="1000">
                          <a:effectLst>
                            <a:outerShdw blurRad="38100" dist="25400" dir="5400000" algn="ctr" rotWithShape="0">
                              <a:srgbClr val="6E747A">
                                <a:alpha val="43000"/>
                              </a:srgbClr>
                            </a:outerShdw>
                          </a:effectLst>
                        </a:rPr>
                        <a:t> </a:t>
                      </a:r>
                      <a:endParaRPr lang="zh-CN" altLang="en-US" sz="1000">
                        <a:effectLst>
                          <a:outerShdw blurRad="38100" dist="25400" dir="5400000" algn="ctr" rotWithShape="0">
                            <a:srgbClr val="6E747A">
                              <a:alpha val="43000"/>
                            </a:srgbClr>
                          </a:outerShdw>
                        </a:effectLst>
                      </a:endParaRPr>
                    </a:p>
                  </a:txBody>
                  <a:tcPr/>
                </a:tc>
                <a:tc hMerge="1">
                  <a:tcPr/>
                </a:tc>
                <a:tc gridSpan="2">
                  <a:txBody>
                    <a:bodyPr/>
                    <a:p>
                      <a:pPr>
                        <a:buNone/>
                      </a:pPr>
                      <a:r>
                        <a:rPr lang="en-US" altLang="zh-CN" sz="1200" b="1" dirty="0">
                          <a:solidFill>
                            <a:srgbClr val="FFFF00"/>
                          </a:solidFill>
                          <a:effectLst/>
                          <a:latin typeface="Arial Bold" panose="020B0604020202090204" charset="0"/>
                          <a:cs typeface="Arial Bold" panose="020B0604020202090204" charset="0"/>
                        </a:rPr>
                        <a:t>No</a:t>
                      </a:r>
                      <a:r>
                        <a:rPr lang="en-US" altLang="zh-CN" sz="1200" b="1" dirty="0">
                          <a:effectLst/>
                          <a:latin typeface="Arial Bold" panose="020B0604020202090204" charset="0"/>
                          <a:cs typeface="Arial Bold" panose="020B0604020202090204" charset="0"/>
                        </a:rPr>
                        <a:t> need</a:t>
                      </a:r>
                      <a:r>
                        <a:rPr lang="en-US" altLang="en-GB" sz="1200" b="1">
                          <a:ln w="12700">
                            <a:solidFill>
                              <a:schemeClr val="accent1"/>
                            </a:solidFill>
                            <a:prstDash val="solid"/>
                          </a:ln>
                          <a:effectLst>
                            <a:outerShdw dist="38100" dir="2640000" algn="bl" rotWithShape="0">
                              <a:schemeClr val="accent1"/>
                            </a:outerShdw>
                          </a:effectLst>
                          <a:latin typeface="Arial Bold" panose="020B0604020202090204" charset="0"/>
                          <a:cs typeface="Arial Bold" panose="020B0604020202090204" charset="0"/>
                        </a:rPr>
                        <a:t> </a:t>
                      </a:r>
                      <a:r>
                        <a:rPr lang="en-US" altLang="zh-CN" sz="1200" b="1" dirty="0">
                          <a:effectLst/>
                          <a:latin typeface="Arial Bold" panose="020B0604020202090204" charset="0"/>
                          <a:cs typeface="Arial Bold" panose="020B0604020202090204" charset="0"/>
                        </a:rPr>
                        <a:t>to use his own force to ensure balance</a:t>
                      </a:r>
                      <a:endParaRPr lang="en-US" altLang="zh-CN" sz="1200" b="1" dirty="0">
                        <a:effectLst/>
                        <a:latin typeface="Arial Bold" panose="020B0604020202090204" charset="0"/>
                        <a:cs typeface="Arial Bold" panose="020B0604020202090204" charset="0"/>
                      </a:endParaRPr>
                    </a:p>
                    <a:p>
                      <a:pPr marL="171450" indent="-171450">
                        <a:buFont typeface="Arial" panose="020B0604020202090204" pitchFamily="34" charset="0"/>
                        <a:buChar char="•"/>
                      </a:pPr>
                      <a:r>
                        <a:rPr lang="en-US" sz="1000">
                          <a:effectLst>
                            <a:outerShdw blurRad="38100" dist="25400" dir="5400000" algn="ctr" rotWithShape="0">
                              <a:srgbClr val="6E747A">
                                <a:alpha val="43000"/>
                              </a:srgbClr>
                            </a:outerShdw>
                          </a:effectLst>
                        </a:rPr>
                        <a:t> The patient does not have to use his own force to ensure balance, but only needs to rely on the seat to fix the position, the probability of falling can be controlled to less than 5%.</a:t>
                      </a:r>
                      <a:endParaRPr lang="en-US" sz="1000">
                        <a:effectLst>
                          <a:outerShdw blurRad="38100" dist="25400" dir="5400000" algn="ctr" rotWithShape="0">
                            <a:srgbClr val="6E747A">
                              <a:alpha val="43000"/>
                            </a:srgbClr>
                          </a:outerShdw>
                        </a:effectLst>
                      </a:endParaRPr>
                    </a:p>
                    <a:p>
                      <a:pPr>
                        <a:buNone/>
                      </a:pPr>
                      <a:endParaRPr lang="en-US" sz="1000">
                        <a:effectLst>
                          <a:outerShdw blurRad="38100" dist="25400" dir="5400000" algn="ctr" rotWithShape="0">
                            <a:srgbClr val="6E747A">
                              <a:alpha val="43000"/>
                            </a:srgbClr>
                          </a:outerShdw>
                        </a:effectLst>
                      </a:endParaRPr>
                    </a:p>
                  </a:txBody>
                  <a:tcPr>
                    <a:solidFill>
                      <a:srgbClr val="AD84C6"/>
                    </a:solidFill>
                  </a:tcPr>
                </a:tc>
                <a:tc hMerge="1">
                  <a:tcPr/>
                </a:tc>
              </a:tr>
            </a:tbl>
          </a:graphicData>
        </a:graphic>
      </p:graphicFrame>
      <p:grpSp>
        <p:nvGrpSpPr>
          <p:cNvPr id="63" name="组合 62"/>
          <p:cNvGrpSpPr/>
          <p:nvPr/>
        </p:nvGrpSpPr>
        <p:grpSpPr>
          <a:xfrm>
            <a:off x="5119370" y="657860"/>
            <a:ext cx="2183765" cy="892175"/>
            <a:chOff x="587" y="3246"/>
            <a:chExt cx="6261" cy="2552"/>
          </a:xfrm>
        </p:grpSpPr>
        <p:pic>
          <p:nvPicPr>
            <p:cNvPr id="65" name="图片 64"/>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l="21550" r="60704" b="64599"/>
            <a:stretch>
              <a:fillRect/>
            </a:stretch>
          </p:blipFill>
          <p:spPr>
            <a:xfrm>
              <a:off x="4520" y="3246"/>
              <a:ext cx="2328" cy="2552"/>
            </a:xfrm>
            <a:prstGeom prst="rect">
              <a:avLst/>
            </a:prstGeom>
            <a:solidFill>
              <a:schemeClr val="tx1">
                <a:lumMod val="50000"/>
                <a:lumOff val="50000"/>
              </a:schemeClr>
            </a:solidFill>
          </p:spPr>
        </p:pic>
        <p:pic>
          <p:nvPicPr>
            <p:cNvPr id="67" name="图片 66"/>
            <p:cNvPicPr>
              <a:picLocks noChangeAspect="1"/>
            </p:cNvPicPr>
            <p:nvPr>
              <p:custDataLst>
                <p:tags r:id="rId4"/>
              </p:custDataLst>
            </p:nvPr>
          </p:nvPicPr>
          <p:blipFill rotWithShape="1">
            <a:blip r:embed="rId3" cstate="print">
              <a:extLst>
                <a:ext uri="{28A0092B-C50C-407E-A947-70E740481C1C}">
                  <a14:useLocalDpi xmlns:a14="http://schemas.microsoft.com/office/drawing/2010/main" val="0"/>
                </a:ext>
              </a:extLst>
            </a:blip>
            <a:srcRect r="84260" b="62521"/>
            <a:stretch>
              <a:fillRect/>
            </a:stretch>
          </p:blipFill>
          <p:spPr>
            <a:xfrm>
              <a:off x="2503" y="3246"/>
              <a:ext cx="2013" cy="2551"/>
            </a:xfrm>
            <a:prstGeom prst="rect">
              <a:avLst/>
            </a:prstGeom>
            <a:solidFill>
              <a:schemeClr val="tx1">
                <a:lumMod val="50000"/>
                <a:lumOff val="50000"/>
              </a:schemeClr>
            </a:solidFill>
          </p:spPr>
        </p:pic>
        <p:pic>
          <p:nvPicPr>
            <p:cNvPr id="68" name="图片 67"/>
            <p:cNvPicPr>
              <a:picLocks noChangeAspect="1"/>
            </p:cNvPicPr>
            <p:nvPr>
              <p:custDataLst>
                <p:tags r:id="rId5"/>
              </p:custDataLst>
            </p:nvPr>
          </p:nvPicPr>
          <p:blipFill rotWithShape="1">
            <a:blip r:embed="rId3" cstate="print">
              <a:extLst>
                <a:ext uri="{28A0092B-C50C-407E-A947-70E740481C1C}">
                  <a14:useLocalDpi xmlns:a14="http://schemas.microsoft.com/office/drawing/2010/main" val="0"/>
                </a:ext>
              </a:extLst>
            </a:blip>
            <a:srcRect l="82817" t="49947" b="16802"/>
            <a:stretch>
              <a:fillRect/>
            </a:stretch>
          </p:blipFill>
          <p:spPr>
            <a:xfrm flipH="1">
              <a:off x="587" y="3246"/>
              <a:ext cx="1920" cy="2551"/>
            </a:xfrm>
            <a:prstGeom prst="rect">
              <a:avLst/>
            </a:prstGeom>
            <a:solidFill>
              <a:schemeClr val="tx1">
                <a:lumMod val="50000"/>
                <a:lumOff val="50000"/>
              </a:schemeClr>
            </a:solidFill>
          </p:spPr>
        </p:pic>
      </p:grpSp>
      <p:grpSp>
        <p:nvGrpSpPr>
          <p:cNvPr id="12" name="组合 11"/>
          <p:cNvGrpSpPr/>
          <p:nvPr/>
        </p:nvGrpSpPr>
        <p:grpSpPr>
          <a:xfrm>
            <a:off x="5119370" y="2649220"/>
            <a:ext cx="2183765" cy="1087755"/>
            <a:chOff x="8062" y="4172"/>
            <a:chExt cx="3439" cy="1713"/>
          </a:xfrm>
        </p:grpSpPr>
        <p:pic>
          <p:nvPicPr>
            <p:cNvPr id="84" name="图片 83" descr="prone-ok"/>
            <p:cNvPicPr>
              <a:picLocks noChangeAspect="1"/>
            </p:cNvPicPr>
            <p:nvPr/>
          </p:nvPicPr>
          <p:blipFill>
            <a:blip r:embed="rId6"/>
            <a:stretch>
              <a:fillRect/>
            </a:stretch>
          </p:blipFill>
          <p:spPr>
            <a:xfrm>
              <a:off x="9758" y="4180"/>
              <a:ext cx="1743" cy="1705"/>
            </a:xfrm>
            <a:prstGeom prst="rect">
              <a:avLst/>
            </a:prstGeom>
          </p:spPr>
        </p:pic>
        <p:pic>
          <p:nvPicPr>
            <p:cNvPr id="85" name="图片 84" descr="upright-ok"/>
            <p:cNvPicPr>
              <a:picLocks noChangeAspect="1"/>
            </p:cNvPicPr>
            <p:nvPr/>
          </p:nvPicPr>
          <p:blipFill>
            <a:blip r:embed="rId7"/>
            <a:stretch>
              <a:fillRect/>
            </a:stretch>
          </p:blipFill>
          <p:spPr>
            <a:xfrm>
              <a:off x="8062" y="4172"/>
              <a:ext cx="1711" cy="1705"/>
            </a:xfrm>
            <a:prstGeom prst="rect">
              <a:avLst/>
            </a:prstGeom>
          </p:spPr>
        </p:pic>
      </p:grpSp>
      <p:pic>
        <p:nvPicPr>
          <p:cNvPr id="6" name="图片 5"/>
          <p:cNvPicPr>
            <a:picLocks noChangeAspect="1"/>
          </p:cNvPicPr>
          <p:nvPr>
            <p:custDataLst>
              <p:tags r:id="rId8"/>
            </p:custDataLst>
          </p:nvPr>
        </p:nvPicPr>
        <p:blipFill>
          <a:blip r:embed="rId9"/>
          <a:stretch>
            <a:fillRect/>
          </a:stretch>
        </p:blipFill>
        <p:spPr>
          <a:xfrm>
            <a:off x="10219690" y="657860"/>
            <a:ext cx="1968500" cy="892175"/>
          </a:xfrm>
          <a:prstGeom prst="rect">
            <a:avLst/>
          </a:prstGeom>
        </p:spPr>
      </p:pic>
      <p:pic>
        <p:nvPicPr>
          <p:cNvPr id="7" name="图片 6" descr="站立图片"/>
          <p:cNvPicPr>
            <a:picLocks noChangeAspect="1"/>
          </p:cNvPicPr>
          <p:nvPr/>
        </p:nvPicPr>
        <p:blipFill>
          <a:blip r:embed="rId10"/>
          <a:stretch>
            <a:fillRect/>
          </a:stretch>
        </p:blipFill>
        <p:spPr>
          <a:xfrm>
            <a:off x="10219690" y="2590165"/>
            <a:ext cx="1968500" cy="1212215"/>
          </a:xfrm>
          <a:prstGeom prst="rect">
            <a:avLst/>
          </a:prstGeom>
        </p:spPr>
      </p:pic>
      <p:sp>
        <p:nvSpPr>
          <p:cNvPr id="21" name="文本框 20"/>
          <p:cNvSpPr txBox="1">
            <a:spLocks noChangeArrowheads="1"/>
          </p:cNvSpPr>
          <p:nvPr/>
        </p:nvSpPr>
        <p:spPr bwMode="auto">
          <a:xfrm>
            <a:off x="50800" y="356235"/>
            <a:ext cx="570865" cy="624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a:defRPr/>
            </a:pPr>
            <a:r>
              <a:rPr lang="en-US" altLang="zh-CN" sz="4000" b="1" dirty="0" smtClean="0">
                <a:ln w="6600">
                  <a:solidFill>
                    <a:schemeClr val="accent2"/>
                  </a:solidFill>
                  <a:prstDash val="solid"/>
                </a:ln>
                <a:solidFill>
                  <a:srgbClr val="FFFFFF"/>
                </a:solidFill>
                <a:effectLst/>
                <a:latin typeface="+mn-lt"/>
                <a:ea typeface="+mn-ea"/>
                <a:cs typeface="+mn-ea"/>
                <a:sym typeface="+mn-lt"/>
              </a:rPr>
              <a:t>INNOVATION</a:t>
            </a:r>
            <a:endParaRPr lang="en-US" altLang="zh-CN" sz="4000" b="1" dirty="0" smtClean="0">
              <a:ln w="6600">
                <a:solidFill>
                  <a:schemeClr val="accent2"/>
                </a:solidFill>
                <a:prstDash val="solid"/>
              </a:ln>
              <a:solidFill>
                <a:srgbClr val="FFFFFF"/>
              </a:solidFill>
              <a:effectLst/>
              <a:latin typeface="+mn-lt"/>
              <a:ea typeface="+mn-ea"/>
              <a:cs typeface="+mn-ea"/>
              <a:sym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a:spLocks noChangeArrowheads="1"/>
          </p:cNvSpPr>
          <p:nvPr/>
        </p:nvSpPr>
        <p:spPr bwMode="auto">
          <a:xfrm>
            <a:off x="4538539" y="174921"/>
            <a:ext cx="26974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a:buClrTx/>
              <a:buSzTx/>
              <a:buFontTx/>
              <a:defRPr/>
            </a:pPr>
            <a:r>
              <a:rPr lang="en-US" altLang="zh-CN" sz="3600" b="1" dirty="0">
                <a:solidFill>
                  <a:srgbClr val="FFFFFF"/>
                </a:solidFill>
                <a:effectLst>
                  <a:reflection blurRad="6350" stA="55000" endA="300" endPos="45500" dir="5400000" sy="-100000" algn="bl" rotWithShape="0"/>
                </a:effectLst>
                <a:latin typeface="+mn-lt"/>
                <a:ea typeface="+mn-ea"/>
                <a:cs typeface="+mn-ea"/>
                <a:sym typeface="+mn-lt"/>
              </a:rPr>
              <a:t>Market Size</a:t>
            </a:r>
            <a:endParaRPr lang="en-US" altLang="zh-CN" sz="3600" b="1" dirty="0">
              <a:solidFill>
                <a:srgbClr val="FFFFFF"/>
              </a:solidFill>
              <a:effectLst>
                <a:reflection blurRad="6350" stA="55000" endA="300" endPos="45500" dir="5400000" sy="-100000" algn="bl" rotWithShape="0"/>
              </a:effectLst>
              <a:latin typeface="+mn-lt"/>
              <a:ea typeface="+mn-ea"/>
              <a:cs typeface="+mn-ea"/>
              <a:sym typeface="+mn-lt"/>
            </a:endParaRPr>
          </a:p>
        </p:txBody>
      </p:sp>
      <p:cxnSp>
        <p:nvCxnSpPr>
          <p:cNvPr id="23" name="直接连接符 22"/>
          <p:cNvCxnSpPr/>
          <p:nvPr/>
        </p:nvCxnSpPr>
        <p:spPr>
          <a:xfrm>
            <a:off x="1267668" y="884821"/>
            <a:ext cx="3359498" cy="0"/>
          </a:xfrm>
          <a:prstGeom prst="line">
            <a:avLst/>
          </a:prstGeom>
          <a:ln>
            <a:solidFill>
              <a:schemeClr val="bg1">
                <a:alpha val="48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608403" y="884821"/>
            <a:ext cx="3359498" cy="0"/>
          </a:xfrm>
          <a:prstGeom prst="line">
            <a:avLst/>
          </a:prstGeom>
          <a:ln>
            <a:solidFill>
              <a:schemeClr val="bg1">
                <a:alpha val="48000"/>
              </a:schemeClr>
            </a:solidFill>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flipH="1">
            <a:off x="-164489" y="567036"/>
            <a:ext cx="11898629" cy="6432551"/>
            <a:chOff x="262211" y="1809195"/>
            <a:chExt cx="6827848" cy="3691222"/>
          </a:xfrm>
        </p:grpSpPr>
        <p:sp>
          <p:nvSpPr>
            <p:cNvPr id="40" name="TextBox 9"/>
            <p:cNvSpPr txBox="1"/>
            <p:nvPr/>
          </p:nvSpPr>
          <p:spPr>
            <a:xfrm>
              <a:off x="346020" y="3082721"/>
              <a:ext cx="1949096" cy="40556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altLang="zh-CN" sz="2000" b="1" dirty="0" smtClean="0">
                  <a:solidFill>
                    <a:schemeClr val="bg1"/>
                  </a:solidFill>
                  <a:cs typeface="+mn-ea"/>
                  <a:sym typeface="+mn-lt"/>
                </a:rPr>
                <a:t>Global medical device market</a:t>
              </a:r>
              <a:endParaRPr lang="zh-CN" altLang="en-US" sz="1600" dirty="0">
                <a:solidFill>
                  <a:schemeClr val="bg1"/>
                </a:solidFill>
                <a:cs typeface="+mn-ea"/>
                <a:sym typeface="+mn-lt"/>
              </a:endParaRPr>
            </a:p>
          </p:txBody>
        </p:sp>
        <p:sp>
          <p:nvSpPr>
            <p:cNvPr id="41" name="TextBox 17"/>
            <p:cNvSpPr txBox="1"/>
            <p:nvPr/>
          </p:nvSpPr>
          <p:spPr>
            <a:xfrm>
              <a:off x="2552372" y="3066281"/>
              <a:ext cx="2026710" cy="40556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buClrTx/>
                <a:buSzTx/>
                <a:buFontTx/>
              </a:pPr>
              <a:r>
                <a:rPr lang="en-US" altLang="zh-CN" sz="2000" b="1" dirty="0" smtClean="0">
                  <a:solidFill>
                    <a:schemeClr val="bg1"/>
                  </a:solidFill>
                  <a:cs typeface="+mn-ea"/>
                  <a:sym typeface="+mn-lt"/>
                </a:rPr>
                <a:t>Degree of population aging </a:t>
              </a:r>
              <a:endParaRPr lang="en-US" altLang="zh-CN" sz="2000" b="1" dirty="0" smtClean="0">
                <a:solidFill>
                  <a:schemeClr val="bg1"/>
                </a:solidFill>
                <a:cs typeface="+mn-ea"/>
                <a:sym typeface="+mn-lt"/>
              </a:endParaRPr>
            </a:p>
            <a:p>
              <a:pPr algn="ctr">
                <a:buClrTx/>
                <a:buSzTx/>
                <a:buFontTx/>
              </a:pPr>
              <a:r>
                <a:rPr lang="en-US" altLang="zh-CN" sz="2000" b="1" dirty="0" smtClean="0">
                  <a:solidFill>
                    <a:schemeClr val="bg1"/>
                  </a:solidFill>
                  <a:cs typeface="+mn-ea"/>
                  <a:sym typeface="+mn-lt"/>
                </a:rPr>
                <a:t>in China</a:t>
              </a:r>
              <a:endParaRPr lang="en-US" altLang="zh-CN" sz="2000" b="1" dirty="0" smtClean="0">
                <a:solidFill>
                  <a:schemeClr val="bg1"/>
                </a:solidFill>
                <a:cs typeface="+mn-ea"/>
                <a:sym typeface="+mn-lt"/>
              </a:endParaRPr>
            </a:p>
          </p:txBody>
        </p:sp>
        <p:sp>
          <p:nvSpPr>
            <p:cNvPr id="42" name="TextBox 18"/>
            <p:cNvSpPr txBox="1"/>
            <p:nvPr/>
          </p:nvSpPr>
          <p:spPr>
            <a:xfrm>
              <a:off x="4690220" y="3082678"/>
              <a:ext cx="2066792" cy="40556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altLang="zh-CN" sz="2000" b="1" dirty="0" smtClean="0">
                  <a:solidFill>
                    <a:schemeClr val="bg1"/>
                  </a:solidFill>
                  <a:cs typeface="+mn-ea"/>
                  <a:sym typeface="+mn-lt"/>
                </a:rPr>
                <a:t>Cases of spinal cord injury</a:t>
              </a:r>
              <a:endParaRPr lang="en-US" altLang="zh-CN" sz="2000" b="1" dirty="0" smtClean="0">
                <a:solidFill>
                  <a:schemeClr val="bg1"/>
                </a:solidFill>
                <a:cs typeface="+mn-ea"/>
                <a:sym typeface="+mn-lt"/>
              </a:endParaRPr>
            </a:p>
            <a:p>
              <a:pPr algn="ctr"/>
              <a:r>
                <a:rPr lang="en-US" altLang="zh-CN" sz="2000" b="1" dirty="0" smtClean="0">
                  <a:solidFill>
                    <a:schemeClr val="bg1"/>
                  </a:solidFill>
                  <a:cs typeface="+mn-ea"/>
                  <a:sym typeface="+mn-lt"/>
                </a:rPr>
                <a:t>world wide </a:t>
              </a:r>
              <a:endParaRPr lang="en-US" altLang="zh-CN" sz="2000" b="1" dirty="0" smtClean="0">
                <a:solidFill>
                  <a:schemeClr val="bg1"/>
                </a:solidFill>
                <a:cs typeface="+mn-ea"/>
                <a:sym typeface="+mn-lt"/>
              </a:endParaRPr>
            </a:p>
          </p:txBody>
        </p:sp>
        <p:sp>
          <p:nvSpPr>
            <p:cNvPr id="43" name="Text Placeholder 5"/>
            <p:cNvSpPr txBox="1"/>
            <p:nvPr/>
          </p:nvSpPr>
          <p:spPr>
            <a:xfrm>
              <a:off x="262211" y="3516339"/>
              <a:ext cx="1935614" cy="1805528"/>
            </a:xfrm>
            <a:prstGeom prst="rect">
              <a:avLst/>
            </a:prstGeom>
          </p:spPr>
          <p:txBody>
            <a:bodyPr/>
            <a:lstStyle>
              <a:lvl1pPr marL="342900" indent="-342900" algn="l" defTabSz="914400" rtl="0" eaLnBrk="1" latinLnBrk="0" hangingPunct="1">
                <a:spcBef>
                  <a:spcPct val="20000"/>
                </a:spcBef>
                <a:buFont typeface="Arial" panose="020B0604020202090204" pitchFamily="34" charset="0"/>
                <a:buChar char="•"/>
                <a:defRPr sz="2000" kern="1200">
                  <a:solidFill>
                    <a:schemeClr val="tx1">
                      <a:lumMod val="65000"/>
                      <a:lumOff val="35000"/>
                    </a:schemeClr>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90204" pitchFamily="34" charset="0"/>
                <a:buChar char="–"/>
                <a:defRPr sz="1800" kern="1200">
                  <a:solidFill>
                    <a:schemeClr val="tx1">
                      <a:lumMod val="65000"/>
                      <a:lumOff val="35000"/>
                    </a:schemeClr>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90204" pitchFamily="34" charset="0"/>
                <a:buChar char="•"/>
                <a:defRPr sz="1600" kern="1200">
                  <a:solidFill>
                    <a:schemeClr val="tx1">
                      <a:lumMod val="65000"/>
                      <a:lumOff val="35000"/>
                    </a:schemeClr>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90204" pitchFamily="34" charset="0"/>
                <a:buChar char="–"/>
                <a:defRPr sz="1400" kern="1200">
                  <a:solidFill>
                    <a:schemeClr val="tx1">
                      <a:lumMod val="65000"/>
                      <a:lumOff val="35000"/>
                    </a:schemeClr>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90204" pitchFamily="34" charset="0"/>
                <a:buChar char="»"/>
                <a:defRPr sz="1400" kern="1200">
                  <a:solidFill>
                    <a:schemeClr val="tx1">
                      <a:lumMod val="65000"/>
                      <a:lumOff val="35000"/>
                    </a:schemeClr>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algn="l">
                <a:lnSpc>
                  <a:spcPct val="120000"/>
                </a:lnSpc>
                <a:buClrTx/>
                <a:buSzTx/>
              </a:pPr>
              <a:r>
                <a:rPr lang="zh-CN" altLang="en-US" sz="1800" dirty="0">
                  <a:solidFill>
                    <a:schemeClr val="bg1"/>
                  </a:solidFill>
                  <a:latin typeface="+mn-lt"/>
                  <a:cs typeface="+mn-ea"/>
                  <a:sym typeface="+mn-lt"/>
                </a:rPr>
                <a:t>According to </a:t>
              </a:r>
              <a:r>
                <a:rPr lang="zh-CN" altLang="en-US" sz="1800" b="1" dirty="0">
                  <a:solidFill>
                    <a:srgbClr val="FFFF00"/>
                  </a:solidFill>
                  <a:latin typeface="+mn-lt"/>
                  <a:cs typeface="+mn-ea"/>
                  <a:sym typeface="+mn-lt"/>
                </a:rPr>
                <a:t>EvaluateMedTech</a:t>
              </a:r>
              <a:r>
                <a:rPr lang="en-US" altLang="zh-CN" sz="1800" b="1" dirty="0">
                  <a:solidFill>
                    <a:srgbClr val="FFFF00"/>
                  </a:solidFill>
                  <a:latin typeface="+mn-lt"/>
                  <a:cs typeface="+mn-ea"/>
                  <a:sym typeface="+mn-lt"/>
                </a:rPr>
                <a:t>’</a:t>
              </a:r>
              <a:r>
                <a:rPr lang="zh-CN" altLang="en-US" sz="1800" dirty="0">
                  <a:solidFill>
                    <a:schemeClr val="bg1"/>
                  </a:solidFill>
                  <a:latin typeface="+mn-lt"/>
                  <a:cs typeface="+mn-ea"/>
                  <a:sym typeface="+mn-lt"/>
                </a:rPr>
                <a:t>s analysis, the global medical device market is expected to continue to grow steadily over the next five years and will reach to 594.5 billion.</a:t>
              </a:r>
              <a:endParaRPr lang="zh-CN" altLang="en-US" sz="1800" dirty="0">
                <a:solidFill>
                  <a:schemeClr val="bg1"/>
                </a:solidFill>
                <a:latin typeface="+mn-lt"/>
                <a:cs typeface="+mn-ea"/>
                <a:sym typeface="+mn-lt"/>
              </a:endParaRPr>
            </a:p>
          </p:txBody>
        </p:sp>
        <p:sp>
          <p:nvSpPr>
            <p:cNvPr id="44" name="Text Placeholder 5"/>
            <p:cNvSpPr txBox="1"/>
            <p:nvPr/>
          </p:nvSpPr>
          <p:spPr>
            <a:xfrm>
              <a:off x="2132964" y="3481723"/>
              <a:ext cx="2556890" cy="1999017"/>
            </a:xfrm>
            <a:prstGeom prst="rect">
              <a:avLst/>
            </a:prstGeom>
          </p:spPr>
          <p:txBody>
            <a:bodyPr/>
            <a:lstStyle>
              <a:lvl1pPr marL="342900" indent="-342900" algn="l" defTabSz="914400" rtl="0" eaLnBrk="1" latinLnBrk="0" hangingPunct="1">
                <a:spcBef>
                  <a:spcPct val="20000"/>
                </a:spcBef>
                <a:buFont typeface="Arial" panose="020B0604020202090204" pitchFamily="34" charset="0"/>
                <a:buChar char="•"/>
                <a:defRPr sz="2000" kern="1200">
                  <a:solidFill>
                    <a:schemeClr val="tx1">
                      <a:lumMod val="65000"/>
                      <a:lumOff val="35000"/>
                    </a:schemeClr>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90204" pitchFamily="34" charset="0"/>
                <a:buChar char="–"/>
                <a:defRPr sz="1800" kern="1200">
                  <a:solidFill>
                    <a:schemeClr val="tx1">
                      <a:lumMod val="65000"/>
                      <a:lumOff val="35000"/>
                    </a:schemeClr>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90204" pitchFamily="34" charset="0"/>
                <a:buChar char="•"/>
                <a:defRPr sz="1600" kern="1200">
                  <a:solidFill>
                    <a:schemeClr val="tx1">
                      <a:lumMod val="65000"/>
                      <a:lumOff val="35000"/>
                    </a:schemeClr>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90204" pitchFamily="34" charset="0"/>
                <a:buChar char="–"/>
                <a:defRPr sz="1400" kern="1200">
                  <a:solidFill>
                    <a:schemeClr val="tx1">
                      <a:lumMod val="65000"/>
                      <a:lumOff val="35000"/>
                    </a:schemeClr>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90204" pitchFamily="34" charset="0"/>
                <a:buChar char="»"/>
                <a:defRPr sz="1400" kern="1200">
                  <a:solidFill>
                    <a:schemeClr val="tx1">
                      <a:lumMod val="65000"/>
                      <a:lumOff val="35000"/>
                    </a:schemeClr>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a:lnSpc>
                  <a:spcPct val="120000"/>
                </a:lnSpc>
              </a:pPr>
              <a:r>
                <a:rPr lang="zh-CN" altLang="en-US" sz="1800" dirty="0">
                  <a:solidFill>
                    <a:schemeClr val="bg1"/>
                  </a:solidFill>
                  <a:latin typeface="+mn-lt"/>
                  <a:cs typeface="+mn-ea"/>
                  <a:sym typeface="+mn-lt"/>
                </a:rPr>
                <a:t>According to data released by the </a:t>
              </a:r>
              <a:r>
                <a:rPr lang="zh-CN" altLang="en-US" sz="1800" b="1" dirty="0">
                  <a:solidFill>
                    <a:srgbClr val="FFFF00"/>
                  </a:solidFill>
                  <a:latin typeface="+mn-lt"/>
                  <a:cs typeface="+mn-ea"/>
                  <a:sym typeface="+mn-lt"/>
                </a:rPr>
                <a:t>National Bureau of Statistics of China</a:t>
              </a:r>
              <a:r>
                <a:rPr lang="zh-CN" altLang="en-US" sz="1800" dirty="0">
                  <a:solidFill>
                    <a:schemeClr val="bg1"/>
                  </a:solidFill>
                  <a:latin typeface="+mn-lt"/>
                  <a:cs typeface="+mn-ea"/>
                  <a:sym typeface="+mn-lt"/>
                </a:rPr>
                <a:t>, as of the end of 2020, the population of people aged 60 and above had reached 249 million, accounting for 17.9% of the total population. It is estimated that by 2035, the elderly population in China will reach 400 million, accounting for nearly one-third of the total population.</a:t>
              </a:r>
              <a:endParaRPr lang="zh-CN" altLang="en-US" sz="1400" dirty="0">
                <a:solidFill>
                  <a:schemeClr val="bg1"/>
                </a:solidFill>
                <a:latin typeface="+mn-lt"/>
                <a:cs typeface="+mn-ea"/>
                <a:sym typeface="+mn-lt"/>
              </a:endParaRPr>
            </a:p>
          </p:txBody>
        </p:sp>
        <p:sp>
          <p:nvSpPr>
            <p:cNvPr id="45" name="Text Placeholder 5"/>
            <p:cNvSpPr txBox="1"/>
            <p:nvPr/>
          </p:nvSpPr>
          <p:spPr>
            <a:xfrm>
              <a:off x="4578717" y="3488282"/>
              <a:ext cx="2511342" cy="2012135"/>
            </a:xfrm>
            <a:prstGeom prst="rect">
              <a:avLst/>
            </a:prstGeom>
          </p:spPr>
          <p:txBody>
            <a:bodyPr/>
            <a:lstStyle>
              <a:lvl1pPr marL="342900" indent="-342900" algn="l" defTabSz="914400" rtl="0" eaLnBrk="1" latinLnBrk="0" hangingPunct="1">
                <a:spcBef>
                  <a:spcPct val="20000"/>
                </a:spcBef>
                <a:buFont typeface="Arial" panose="020B0604020202090204" pitchFamily="34" charset="0"/>
                <a:buChar char="•"/>
                <a:defRPr sz="2000" kern="1200">
                  <a:solidFill>
                    <a:schemeClr val="tx1">
                      <a:lumMod val="65000"/>
                      <a:lumOff val="35000"/>
                    </a:schemeClr>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90204" pitchFamily="34" charset="0"/>
                <a:buChar char="–"/>
                <a:defRPr sz="1800" kern="1200">
                  <a:solidFill>
                    <a:schemeClr val="tx1">
                      <a:lumMod val="65000"/>
                      <a:lumOff val="35000"/>
                    </a:schemeClr>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90204" pitchFamily="34" charset="0"/>
                <a:buChar char="•"/>
                <a:defRPr sz="1600" kern="1200">
                  <a:solidFill>
                    <a:schemeClr val="tx1">
                      <a:lumMod val="65000"/>
                      <a:lumOff val="35000"/>
                    </a:schemeClr>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90204" pitchFamily="34" charset="0"/>
                <a:buChar char="–"/>
                <a:defRPr sz="1400" kern="1200">
                  <a:solidFill>
                    <a:schemeClr val="tx1">
                      <a:lumMod val="65000"/>
                      <a:lumOff val="35000"/>
                    </a:schemeClr>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90204" pitchFamily="34" charset="0"/>
                <a:buChar char="»"/>
                <a:defRPr sz="1400" kern="1200">
                  <a:solidFill>
                    <a:schemeClr val="tx1">
                      <a:lumMod val="65000"/>
                      <a:lumOff val="35000"/>
                    </a:schemeClr>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a:lnSpc>
                  <a:spcPct val="120000"/>
                </a:lnSpc>
              </a:pPr>
              <a:r>
                <a:rPr lang="zh-CN" altLang="en-US" sz="1800" dirty="0">
                  <a:solidFill>
                    <a:schemeClr val="bg1"/>
                  </a:solidFill>
                  <a:latin typeface="+mn-lt"/>
                  <a:cs typeface="+mn-ea"/>
                  <a:sym typeface="+mn-lt"/>
                </a:rPr>
                <a:t>According to the </a:t>
              </a:r>
              <a:r>
                <a:rPr lang="zh-CN" altLang="en-US" sz="1800" b="1" dirty="0">
                  <a:solidFill>
                    <a:srgbClr val="FFFF00"/>
                  </a:solidFill>
                  <a:latin typeface="+mn-lt"/>
                  <a:cs typeface="+mn-ea"/>
                  <a:sym typeface="+mn-lt"/>
                </a:rPr>
                <a:t>World Health Organization (WHO</a:t>
              </a:r>
              <a:r>
                <a:rPr lang="zh-CN" altLang="en-US" sz="1800" dirty="0">
                  <a:solidFill>
                    <a:schemeClr val="bg1"/>
                  </a:solidFill>
                  <a:latin typeface="+mn-lt"/>
                  <a:cs typeface="+mn-ea"/>
                  <a:sym typeface="+mn-lt"/>
                </a:rPr>
                <a:t>), an estimated </a:t>
              </a:r>
              <a:endParaRPr lang="zh-CN" altLang="en-US" sz="1800" dirty="0">
                <a:solidFill>
                  <a:schemeClr val="bg1"/>
                </a:solidFill>
                <a:latin typeface="+mn-lt"/>
                <a:cs typeface="+mn-ea"/>
                <a:sym typeface="+mn-lt"/>
              </a:endParaRPr>
            </a:p>
            <a:p>
              <a:pPr>
                <a:lnSpc>
                  <a:spcPct val="120000"/>
                </a:lnSpc>
              </a:pPr>
              <a:r>
                <a:rPr lang="zh-CN" altLang="en-US" sz="1800" dirty="0">
                  <a:solidFill>
                    <a:schemeClr val="bg1"/>
                  </a:solidFill>
                  <a:latin typeface="+mn-lt"/>
                  <a:cs typeface="+mn-ea"/>
                  <a:sym typeface="+mn-lt"/>
                </a:rPr>
                <a:t>2-40 cases of spinal cord injury occur per 1 million population annually worldwide, with spinal cord injuries being more common in low</a:t>
              </a:r>
              <a:r>
                <a:rPr lang="en-US" altLang="zh-CN" sz="1800" dirty="0">
                  <a:solidFill>
                    <a:schemeClr val="bg1"/>
                  </a:solidFill>
                  <a:latin typeface="+mn-lt"/>
                  <a:cs typeface="+mn-ea"/>
                  <a:sym typeface="+mn-lt"/>
                </a:rPr>
                <a:t> </a:t>
              </a:r>
              <a:r>
                <a:rPr lang="zh-CN" altLang="en-US" sz="1800" dirty="0">
                  <a:solidFill>
                    <a:schemeClr val="bg1"/>
                  </a:solidFill>
                  <a:latin typeface="+mn-lt"/>
                  <a:cs typeface="+mn-ea"/>
                  <a:sym typeface="+mn-lt"/>
                </a:rPr>
                <a:t> and middle-income countries. Therefore, hundreds of thousands to millions of people may be affected by spinal cord injury worldwide each year.</a:t>
              </a:r>
              <a:endParaRPr lang="zh-CN" altLang="en-US" sz="1800" dirty="0">
                <a:solidFill>
                  <a:schemeClr val="bg1"/>
                </a:solidFill>
                <a:latin typeface="+mn-lt"/>
                <a:cs typeface="+mn-ea"/>
                <a:sym typeface="+mn-lt"/>
              </a:endParaRPr>
            </a:p>
          </p:txBody>
        </p:sp>
        <p:sp>
          <p:nvSpPr>
            <p:cNvPr id="46" name="Rounded Rectangle 44"/>
            <p:cNvSpPr>
              <a:spLocks noChangeAspect="1"/>
            </p:cNvSpPr>
            <p:nvPr/>
          </p:nvSpPr>
          <p:spPr>
            <a:xfrm>
              <a:off x="774172" y="2050782"/>
              <a:ext cx="1003881" cy="1003881"/>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solidFill>
                  <a:schemeClr val="bg1"/>
                </a:solidFill>
                <a:cs typeface="+mn-ea"/>
                <a:sym typeface="+mn-lt"/>
              </a:endParaRPr>
            </a:p>
          </p:txBody>
        </p:sp>
        <p:sp>
          <p:nvSpPr>
            <p:cNvPr id="47" name="TextBox 25"/>
            <p:cNvSpPr txBox="1"/>
            <p:nvPr/>
          </p:nvSpPr>
          <p:spPr>
            <a:xfrm>
              <a:off x="973490" y="2373220"/>
              <a:ext cx="551679" cy="322845"/>
            </a:xfrm>
            <a:prstGeom prst="rect">
              <a:avLst/>
            </a:prstGeom>
            <a:noFill/>
          </p:spPr>
          <p:txBody>
            <a:bodyPr wrap="square" rtlCol="0">
              <a:noAutofit/>
            </a:bodyPr>
            <a:lstStyle/>
            <a:p>
              <a:pPr lvl="0" algn="ctr">
                <a:buClrTx/>
                <a:buSzTx/>
                <a:buFontTx/>
                <a:buNone/>
              </a:pPr>
              <a:r>
                <a:rPr lang="en-US" b="1" dirty="0">
                  <a:solidFill>
                    <a:srgbClr val="FFFF00"/>
                  </a:solidFill>
                  <a:cs typeface="+mn-ea"/>
                  <a:sym typeface="+mn-lt"/>
                </a:rPr>
                <a:t>594.5 billion</a:t>
              </a:r>
              <a:endParaRPr lang="en-US" b="1" dirty="0">
                <a:solidFill>
                  <a:srgbClr val="FFFF00"/>
                </a:solidFill>
                <a:cs typeface="+mn-ea"/>
                <a:sym typeface="+mn-lt"/>
              </a:endParaRPr>
            </a:p>
          </p:txBody>
        </p:sp>
        <p:sp>
          <p:nvSpPr>
            <p:cNvPr id="48" name="Rounded Rectangle 56"/>
            <p:cNvSpPr>
              <a:spLocks noChangeAspect="1"/>
            </p:cNvSpPr>
            <p:nvPr/>
          </p:nvSpPr>
          <p:spPr>
            <a:xfrm>
              <a:off x="3095670" y="2044223"/>
              <a:ext cx="1005703" cy="1005703"/>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solidFill>
                  <a:schemeClr val="bg1"/>
                </a:solidFill>
                <a:cs typeface="+mn-ea"/>
                <a:sym typeface="+mn-lt"/>
              </a:endParaRPr>
            </a:p>
          </p:txBody>
        </p:sp>
        <p:sp>
          <p:nvSpPr>
            <p:cNvPr id="49" name="TextBox 27"/>
            <p:cNvSpPr txBox="1"/>
            <p:nvPr/>
          </p:nvSpPr>
          <p:spPr>
            <a:xfrm>
              <a:off x="3176199" y="2234025"/>
              <a:ext cx="779055" cy="603786"/>
            </a:xfrm>
            <a:prstGeom prst="rect">
              <a:avLst/>
            </a:prstGeom>
            <a:noFill/>
          </p:spPr>
          <p:txBody>
            <a:bodyPr wrap="square" rtlCol="0">
              <a:noAutofit/>
            </a:bodyPr>
            <a:lstStyle/>
            <a:p>
              <a:pPr algn="ctr">
                <a:buClrTx/>
                <a:buSzTx/>
                <a:buNone/>
              </a:pPr>
              <a:r>
                <a:rPr lang="en-US" b="1" dirty="0">
                  <a:solidFill>
                    <a:srgbClr val="FFFF00"/>
                  </a:solidFill>
                  <a:cs typeface="+mn-ea"/>
                  <a:sym typeface="+mn-lt"/>
                </a:rPr>
                <a:t>249million</a:t>
              </a:r>
              <a:endParaRPr lang="en-US" b="1" dirty="0">
                <a:solidFill>
                  <a:srgbClr val="FFFF00"/>
                </a:solidFill>
                <a:cs typeface="+mn-ea"/>
                <a:sym typeface="+mn-lt"/>
              </a:endParaRPr>
            </a:p>
            <a:p>
              <a:pPr algn="ctr">
                <a:buClrTx/>
                <a:buSzTx/>
                <a:buNone/>
              </a:pPr>
              <a:r>
                <a:rPr lang="en-US" b="1" dirty="0">
                  <a:solidFill>
                    <a:srgbClr val="FFFF00"/>
                  </a:solidFill>
                  <a:cs typeface="+mn-ea"/>
                  <a:sym typeface="+mn-lt"/>
                </a:rPr>
                <a:t>17.9%</a:t>
              </a:r>
              <a:endParaRPr lang="en-US" b="1" dirty="0">
                <a:solidFill>
                  <a:srgbClr val="FFFF00"/>
                </a:solidFill>
                <a:cs typeface="+mn-ea"/>
                <a:sym typeface="+mn-lt"/>
              </a:endParaRPr>
            </a:p>
            <a:p>
              <a:pPr algn="ctr">
                <a:buClrTx/>
                <a:buSzTx/>
                <a:buNone/>
              </a:pPr>
              <a:r>
                <a:rPr lang="en-US" b="1" dirty="0">
                  <a:solidFill>
                    <a:srgbClr val="FFFF00"/>
                  </a:solidFill>
                  <a:cs typeface="+mn-ea"/>
                  <a:sym typeface="+mn-lt"/>
                </a:rPr>
                <a:t>400million</a:t>
              </a:r>
              <a:endParaRPr lang="en-US" b="1" dirty="0">
                <a:solidFill>
                  <a:srgbClr val="FFFF00"/>
                </a:solidFill>
                <a:cs typeface="+mn-ea"/>
                <a:sym typeface="+mn-lt"/>
              </a:endParaRPr>
            </a:p>
            <a:p>
              <a:pPr algn="ctr">
                <a:buClrTx/>
                <a:buSzTx/>
                <a:buNone/>
              </a:pPr>
              <a:r>
                <a:rPr lang="en-US" b="1" dirty="0">
                  <a:solidFill>
                    <a:srgbClr val="FFFF00"/>
                  </a:solidFill>
                  <a:cs typeface="+mn-ea"/>
                  <a:sym typeface="+mn-lt"/>
                </a:rPr>
                <a:t>1/3</a:t>
              </a:r>
              <a:endParaRPr lang="en-US" b="1" dirty="0">
                <a:solidFill>
                  <a:srgbClr val="FFFF00"/>
                </a:solidFill>
                <a:cs typeface="+mn-ea"/>
                <a:sym typeface="+mn-lt"/>
              </a:endParaRPr>
            </a:p>
          </p:txBody>
        </p:sp>
        <p:sp>
          <p:nvSpPr>
            <p:cNvPr id="50" name="Rounded Rectangle 58"/>
            <p:cNvSpPr>
              <a:spLocks noChangeAspect="1"/>
            </p:cNvSpPr>
            <p:nvPr/>
          </p:nvSpPr>
          <p:spPr>
            <a:xfrm>
              <a:off x="5147158" y="2028555"/>
              <a:ext cx="964527" cy="964527"/>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solidFill>
                  <a:schemeClr val="bg1"/>
                </a:solidFill>
                <a:cs typeface="+mn-ea"/>
                <a:sym typeface="+mn-lt"/>
              </a:endParaRPr>
            </a:p>
          </p:txBody>
        </p:sp>
        <p:sp>
          <p:nvSpPr>
            <p:cNvPr id="51" name="TextBox 29"/>
            <p:cNvSpPr txBox="1"/>
            <p:nvPr/>
          </p:nvSpPr>
          <p:spPr>
            <a:xfrm>
              <a:off x="5418589" y="2262849"/>
              <a:ext cx="708524" cy="228834"/>
            </a:xfrm>
            <a:prstGeom prst="rect">
              <a:avLst/>
            </a:prstGeom>
            <a:noFill/>
          </p:spPr>
          <p:txBody>
            <a:bodyPr wrap="square" rtlCol="0">
              <a:spAutoFit/>
            </a:bodyPr>
            <a:lstStyle/>
            <a:p>
              <a:pPr algn="ctr"/>
              <a:endParaRPr lang="en-US" sz="2000" dirty="0">
                <a:solidFill>
                  <a:schemeClr val="bg1"/>
                </a:solidFill>
                <a:cs typeface="+mn-ea"/>
                <a:sym typeface="+mn-lt"/>
              </a:endParaRPr>
            </a:p>
          </p:txBody>
        </p:sp>
        <p:cxnSp>
          <p:nvCxnSpPr>
            <p:cNvPr id="52" name="Straight Connector 62"/>
            <p:cNvCxnSpPr/>
            <p:nvPr/>
          </p:nvCxnSpPr>
          <p:spPr>
            <a:xfrm>
              <a:off x="2256164" y="1809195"/>
              <a:ext cx="0" cy="1752600"/>
            </a:xfrm>
            <a:prstGeom prst="line">
              <a:avLst/>
            </a:prstGeom>
            <a:ln w="12700" cap="rnd" cmpd="sng">
              <a:solidFill>
                <a:schemeClr val="bg1">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53" name="Straight Connector 63"/>
            <p:cNvCxnSpPr/>
            <p:nvPr/>
          </p:nvCxnSpPr>
          <p:spPr>
            <a:xfrm>
              <a:off x="4648200" y="2190750"/>
              <a:ext cx="0" cy="1752600"/>
            </a:xfrm>
            <a:prstGeom prst="line">
              <a:avLst/>
            </a:prstGeom>
            <a:ln w="12700" cap="rnd" cmpd="sng">
              <a:solidFill>
                <a:schemeClr val="bg1">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grpSp>
      <p:sp>
        <p:nvSpPr>
          <p:cNvPr id="3" name="TextBox 27"/>
          <p:cNvSpPr txBox="1"/>
          <p:nvPr>
            <p:custDataLst>
              <p:tags r:id="rId1"/>
            </p:custDataLst>
          </p:nvPr>
        </p:nvSpPr>
        <p:spPr>
          <a:xfrm flipH="1">
            <a:off x="1481455" y="1307465"/>
            <a:ext cx="1863090" cy="1130935"/>
          </a:xfrm>
          <a:prstGeom prst="rect">
            <a:avLst/>
          </a:prstGeom>
          <a:noFill/>
        </p:spPr>
        <p:txBody>
          <a:bodyPr wrap="square" rtlCol="0">
            <a:noAutofit/>
          </a:bodyPr>
          <a:p>
            <a:pPr indent="0" algn="ctr">
              <a:buNone/>
            </a:pPr>
            <a:r>
              <a:rPr lang="en-US" b="1" dirty="0">
                <a:solidFill>
                  <a:srgbClr val="FFFF00"/>
                </a:solidFill>
                <a:cs typeface="+mn-ea"/>
                <a:sym typeface="+mn-lt"/>
              </a:rPr>
              <a:t>2-40 per million</a:t>
            </a:r>
            <a:endParaRPr lang="en-US" b="1" dirty="0">
              <a:solidFill>
                <a:srgbClr val="FFFF00"/>
              </a:solidFill>
              <a:cs typeface="+mn-ea"/>
              <a:sym typeface="+mn-lt"/>
            </a:endParaRPr>
          </a:p>
          <a:p>
            <a:pPr indent="0" algn="ctr">
              <a:buNone/>
            </a:pPr>
            <a:r>
              <a:rPr lang="en-US" b="1" dirty="0">
                <a:solidFill>
                  <a:srgbClr val="FFFF00"/>
                </a:solidFill>
                <a:cs typeface="+mn-ea"/>
                <a:sym typeface="+mn-lt"/>
              </a:rPr>
              <a:t>17,000</a:t>
            </a:r>
            <a:endParaRPr lang="en-US" b="1" dirty="0">
              <a:solidFill>
                <a:srgbClr val="FFFF00"/>
              </a:solidFill>
              <a:cs typeface="+mn-ea"/>
              <a:sym typeface="+mn-lt"/>
            </a:endParaRPr>
          </a:p>
          <a:p>
            <a:pPr indent="0" algn="ctr">
              <a:buNone/>
            </a:pPr>
            <a:r>
              <a:rPr lang="en-US" b="1" dirty="0">
                <a:solidFill>
                  <a:srgbClr val="FFFF00"/>
                </a:solidFill>
                <a:cs typeface="+mn-ea"/>
                <a:sym typeface="+mn-lt"/>
              </a:rPr>
              <a:t>310,000</a:t>
            </a:r>
            <a:endParaRPr lang="en-US" b="1" dirty="0">
              <a:solidFill>
                <a:srgbClr val="FFFF00"/>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a:spLocks noChangeArrowheads="1"/>
          </p:cNvSpPr>
          <p:nvPr/>
        </p:nvSpPr>
        <p:spPr bwMode="auto">
          <a:xfrm>
            <a:off x="4003234" y="18711"/>
            <a:ext cx="426466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a:buClrTx/>
              <a:buSzTx/>
              <a:buFontTx/>
              <a:defRPr/>
            </a:pPr>
            <a:r>
              <a:rPr lang="en-US" altLang="zh-CN" sz="2800" b="1" dirty="0">
                <a:solidFill>
                  <a:srgbClr val="FFFFFF"/>
                </a:solidFill>
                <a:effectLst>
                  <a:reflection blurRad="6350" stA="55000" endA="300" endPos="45500" dir="5400000" sy="-100000" algn="bl" rotWithShape="0"/>
                </a:effectLst>
                <a:latin typeface="+mn-lt"/>
                <a:ea typeface="+mn-ea"/>
                <a:cs typeface="+mn-ea"/>
                <a:sym typeface="+mn-lt"/>
              </a:rPr>
              <a:t>Target Consumer Group</a:t>
            </a:r>
            <a:endParaRPr lang="en-US" altLang="zh-CN" sz="2800" b="1" dirty="0">
              <a:solidFill>
                <a:srgbClr val="FFFFFF"/>
              </a:solidFill>
              <a:effectLst>
                <a:reflection blurRad="6350" stA="55000" endA="300" endPos="45500" dir="5400000" sy="-100000" algn="bl" rotWithShape="0"/>
              </a:effectLst>
              <a:latin typeface="+mn-lt"/>
              <a:ea typeface="+mn-ea"/>
              <a:cs typeface="+mn-ea"/>
              <a:sym typeface="+mn-lt"/>
            </a:endParaRPr>
          </a:p>
          <a:p>
            <a:pPr algn="ctr">
              <a:buClrTx/>
              <a:buSzTx/>
              <a:buFontTx/>
              <a:defRPr/>
            </a:pPr>
            <a:r>
              <a:rPr lang="en-US" altLang="zh-CN" sz="2800" b="1" dirty="0">
                <a:solidFill>
                  <a:srgbClr val="FFFFFF"/>
                </a:solidFill>
                <a:effectLst>
                  <a:reflection blurRad="6350" stA="55000" endA="300" endPos="45500" dir="5400000" sy="-100000" algn="bl" rotWithShape="0"/>
                </a:effectLst>
                <a:latin typeface="+mn-lt"/>
                <a:ea typeface="+mn-ea"/>
                <a:cs typeface="+mn-ea"/>
                <a:sym typeface="+mn-lt"/>
              </a:rPr>
              <a:t>&amp; Marketing Strategies</a:t>
            </a:r>
            <a:endParaRPr lang="en-US" altLang="zh-CN" sz="2800" b="1" dirty="0">
              <a:solidFill>
                <a:srgbClr val="FFFFFF"/>
              </a:solidFill>
              <a:effectLst>
                <a:reflection blurRad="6350" stA="55000" endA="300" endPos="45500" dir="5400000" sy="-100000" algn="bl" rotWithShape="0"/>
              </a:effectLst>
              <a:latin typeface="+mn-lt"/>
              <a:ea typeface="+mn-ea"/>
              <a:cs typeface="+mn-ea"/>
              <a:sym typeface="+mn-lt"/>
            </a:endParaRPr>
          </a:p>
        </p:txBody>
      </p:sp>
      <p:cxnSp>
        <p:nvCxnSpPr>
          <p:cNvPr id="23" name="直接连接符 22"/>
          <p:cNvCxnSpPr/>
          <p:nvPr/>
        </p:nvCxnSpPr>
        <p:spPr>
          <a:xfrm>
            <a:off x="1267668" y="884821"/>
            <a:ext cx="3359498" cy="0"/>
          </a:xfrm>
          <a:prstGeom prst="line">
            <a:avLst/>
          </a:prstGeom>
          <a:ln>
            <a:solidFill>
              <a:schemeClr val="bg1">
                <a:alpha val="48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608403" y="884821"/>
            <a:ext cx="3359498" cy="0"/>
          </a:xfrm>
          <a:prstGeom prst="line">
            <a:avLst/>
          </a:prstGeom>
          <a:ln>
            <a:solidFill>
              <a:schemeClr val="bg1">
                <a:alpha val="48000"/>
              </a:schemeClr>
            </a:solidFill>
          </a:ln>
        </p:spPr>
        <p:style>
          <a:lnRef idx="1">
            <a:schemeClr val="accent1"/>
          </a:lnRef>
          <a:fillRef idx="0">
            <a:schemeClr val="accent1"/>
          </a:fillRef>
          <a:effectRef idx="0">
            <a:schemeClr val="accent1"/>
          </a:effectRef>
          <a:fontRef idx="minor">
            <a:schemeClr val="tx1"/>
          </a:fontRef>
        </p:style>
      </p:cxnSp>
      <p:sp>
        <p:nvSpPr>
          <p:cNvPr id="35" name="Hexagon 8"/>
          <p:cNvSpPr/>
          <p:nvPr/>
        </p:nvSpPr>
        <p:spPr>
          <a:xfrm rot="16200000">
            <a:off x="7551420" y="3938270"/>
            <a:ext cx="1283335" cy="1106170"/>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2400" dirty="0">
              <a:solidFill>
                <a:schemeClr val="bg1"/>
              </a:solidFill>
              <a:cs typeface="+mn-ea"/>
              <a:sym typeface="+mn-lt"/>
            </a:endParaRPr>
          </a:p>
        </p:txBody>
      </p:sp>
      <p:sp>
        <p:nvSpPr>
          <p:cNvPr id="38" name="Hexagon 7"/>
          <p:cNvSpPr/>
          <p:nvPr/>
        </p:nvSpPr>
        <p:spPr>
          <a:xfrm rot="16200000">
            <a:off x="6285865" y="3938270"/>
            <a:ext cx="1283335" cy="110617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2400" dirty="0">
              <a:solidFill>
                <a:schemeClr val="bg1"/>
              </a:solidFill>
              <a:cs typeface="+mn-ea"/>
              <a:sym typeface="+mn-lt"/>
            </a:endParaRPr>
          </a:p>
        </p:txBody>
      </p:sp>
      <p:sp>
        <p:nvSpPr>
          <p:cNvPr id="41" name="Hexagon 5"/>
          <p:cNvSpPr/>
          <p:nvPr/>
        </p:nvSpPr>
        <p:spPr>
          <a:xfrm rot="16200000">
            <a:off x="5019675" y="3938270"/>
            <a:ext cx="1283335" cy="110617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2400" dirty="0">
              <a:solidFill>
                <a:schemeClr val="bg1"/>
              </a:solidFill>
              <a:cs typeface="+mn-ea"/>
              <a:sym typeface="+mn-lt"/>
            </a:endParaRPr>
          </a:p>
        </p:txBody>
      </p:sp>
      <p:sp>
        <p:nvSpPr>
          <p:cNvPr id="44" name="Hexagon 4"/>
          <p:cNvSpPr/>
          <p:nvPr/>
        </p:nvSpPr>
        <p:spPr>
          <a:xfrm rot="16200000">
            <a:off x="3754120" y="3938270"/>
            <a:ext cx="1283335" cy="110617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2400" dirty="0">
              <a:solidFill>
                <a:schemeClr val="bg1"/>
              </a:solidFill>
              <a:cs typeface="+mn-ea"/>
              <a:sym typeface="+mn-lt"/>
            </a:endParaRPr>
          </a:p>
        </p:txBody>
      </p:sp>
      <p:sp>
        <p:nvSpPr>
          <p:cNvPr id="47" name="Hexagon 3"/>
          <p:cNvSpPr/>
          <p:nvPr/>
        </p:nvSpPr>
        <p:spPr>
          <a:xfrm rot="16200000">
            <a:off x="2488565" y="3938270"/>
            <a:ext cx="1283335" cy="110617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2400" dirty="0">
              <a:solidFill>
                <a:schemeClr val="bg1"/>
              </a:solidFill>
              <a:cs typeface="+mn-ea"/>
              <a:sym typeface="+mn-lt"/>
            </a:endParaRPr>
          </a:p>
        </p:txBody>
      </p:sp>
      <p:grpSp>
        <p:nvGrpSpPr>
          <p:cNvPr id="49" name="Group 20"/>
          <p:cNvGrpSpPr/>
          <p:nvPr/>
        </p:nvGrpSpPr>
        <p:grpSpPr>
          <a:xfrm>
            <a:off x="520700" y="4805680"/>
            <a:ext cx="2538730" cy="434975"/>
            <a:chOff x="7258929" y="1631852"/>
            <a:chExt cx="1674056" cy="464234"/>
          </a:xfrm>
        </p:grpSpPr>
        <p:cxnSp>
          <p:nvCxnSpPr>
            <p:cNvPr id="50" name="Straight Connector 16"/>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18"/>
            <p:cNvCxnSpPr/>
            <p:nvPr/>
          </p:nvCxnSpPr>
          <p:spPr>
            <a:xfrm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2" name="Group 23"/>
          <p:cNvGrpSpPr/>
          <p:nvPr/>
        </p:nvGrpSpPr>
        <p:grpSpPr>
          <a:xfrm>
            <a:off x="14560" y="3044051"/>
            <a:ext cx="1891198" cy="1729871"/>
            <a:chOff x="296578" y="2758126"/>
            <a:chExt cx="1891690" cy="1730321"/>
          </a:xfrm>
        </p:grpSpPr>
        <p:sp>
          <p:nvSpPr>
            <p:cNvPr id="53" name="TextBox 21"/>
            <p:cNvSpPr txBox="1"/>
            <p:nvPr/>
          </p:nvSpPr>
          <p:spPr>
            <a:xfrm>
              <a:off x="296578" y="2758126"/>
              <a:ext cx="1570068" cy="506862"/>
            </a:xfrm>
            <a:prstGeom prst="rect">
              <a:avLst/>
            </a:prstGeom>
            <a:noFill/>
          </p:spPr>
          <p:txBody>
            <a:bodyPr wrap="square" rtlCol="0">
              <a:spAutoFit/>
            </a:bodyPr>
            <a:lstStyle/>
            <a:p>
              <a:pPr algn="l">
                <a:lnSpc>
                  <a:spcPct val="150000"/>
                </a:lnSpc>
                <a:buClrTx/>
                <a:buSzTx/>
                <a:buFontTx/>
                <a:defRPr/>
              </a:pPr>
              <a:r>
                <a:rPr lang="en-US" altLang="zh-CN" b="1" dirty="0" smtClean="0">
                  <a:solidFill>
                    <a:srgbClr val="FFFF00"/>
                  </a:solidFill>
                  <a:cs typeface="+mn-ea"/>
                  <a:sym typeface="+mn-lt"/>
                </a:rPr>
                <a:t>advertising</a:t>
              </a:r>
              <a:endParaRPr lang="en-US" altLang="zh-CN" b="1" dirty="0" smtClean="0">
                <a:solidFill>
                  <a:srgbClr val="FFFF00"/>
                </a:solidFill>
                <a:cs typeface="+mn-ea"/>
                <a:sym typeface="+mn-lt"/>
              </a:endParaRPr>
            </a:p>
          </p:txBody>
        </p:sp>
        <p:sp>
          <p:nvSpPr>
            <p:cNvPr id="54" name="Rectangle 22"/>
            <p:cNvSpPr/>
            <p:nvPr/>
          </p:nvSpPr>
          <p:spPr>
            <a:xfrm>
              <a:off x="296578" y="3289255"/>
              <a:ext cx="1891690" cy="1199192"/>
            </a:xfrm>
            <a:prstGeom prst="rect">
              <a:avLst/>
            </a:prstGeom>
          </p:spPr>
          <p:txBody>
            <a:bodyPr wrap="square">
              <a:spAutoFit/>
            </a:bodyPr>
            <a:lstStyle/>
            <a:p>
              <a:pPr algn="l">
                <a:lnSpc>
                  <a:spcPct val="150000"/>
                </a:lnSpc>
                <a:buClrTx/>
                <a:buSzTx/>
                <a:buFontTx/>
                <a:defRPr/>
              </a:pPr>
              <a:r>
                <a:rPr lang="zh-CN" altLang="en-US" sz="1200" dirty="0" smtClean="0">
                  <a:solidFill>
                    <a:schemeClr val="bg1"/>
                  </a:solidFill>
                  <a:cs typeface="+mn-ea"/>
                  <a:sym typeface="+mn-lt"/>
                </a:rPr>
                <a:t>cooperating with some advertising companies to produce and promote product advertisements</a:t>
              </a:r>
              <a:endParaRPr lang="zh-CN" altLang="en-US" sz="1200" dirty="0" smtClean="0">
                <a:solidFill>
                  <a:schemeClr val="bg1"/>
                </a:solidFill>
                <a:cs typeface="+mn-ea"/>
                <a:sym typeface="+mn-lt"/>
              </a:endParaRPr>
            </a:p>
          </p:txBody>
        </p:sp>
      </p:grpSp>
      <p:grpSp>
        <p:nvGrpSpPr>
          <p:cNvPr id="55" name="Group 24"/>
          <p:cNvGrpSpPr/>
          <p:nvPr/>
        </p:nvGrpSpPr>
        <p:grpSpPr>
          <a:xfrm flipH="1">
            <a:off x="3682879" y="5240918"/>
            <a:ext cx="708010" cy="904855"/>
            <a:chOff x="7258929" y="1631852"/>
            <a:chExt cx="1674056" cy="464234"/>
          </a:xfrm>
        </p:grpSpPr>
        <p:cxnSp>
          <p:nvCxnSpPr>
            <p:cNvPr id="56" name="Straight Connector 25"/>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7" name="Straight Connector 26"/>
            <p:cNvCxnSpPr/>
            <p:nvPr/>
          </p:nvCxnSpPr>
          <p:spPr>
            <a:xfrm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8" name="Group 27"/>
          <p:cNvGrpSpPr/>
          <p:nvPr/>
        </p:nvGrpSpPr>
        <p:grpSpPr>
          <a:xfrm>
            <a:off x="1586573" y="5736341"/>
            <a:ext cx="3040380" cy="1040130"/>
            <a:chOff x="529048" y="3038869"/>
            <a:chExt cx="3041170" cy="1040399"/>
          </a:xfrm>
        </p:grpSpPr>
        <p:sp>
          <p:nvSpPr>
            <p:cNvPr id="59" name="TextBox 28"/>
            <p:cNvSpPr txBox="1"/>
            <p:nvPr/>
          </p:nvSpPr>
          <p:spPr>
            <a:xfrm>
              <a:off x="581767" y="3038869"/>
              <a:ext cx="1570068" cy="506861"/>
            </a:xfrm>
            <a:prstGeom prst="rect">
              <a:avLst/>
            </a:prstGeom>
            <a:noFill/>
          </p:spPr>
          <p:txBody>
            <a:bodyPr wrap="square" rtlCol="0">
              <a:spAutoFit/>
            </a:bodyPr>
            <a:lstStyle/>
            <a:p>
              <a:pPr algn="l">
                <a:lnSpc>
                  <a:spcPct val="150000"/>
                </a:lnSpc>
                <a:buClrTx/>
                <a:buSzTx/>
                <a:buFontTx/>
                <a:defRPr/>
              </a:pPr>
              <a:r>
                <a:rPr lang="en-US" altLang="zh-CN" b="1" dirty="0" smtClean="0">
                  <a:solidFill>
                    <a:srgbClr val="FFFF00"/>
                  </a:solidFill>
                  <a:cs typeface="+mn-ea"/>
                  <a:sym typeface="+mn-lt"/>
                </a:rPr>
                <a:t>cooperation</a:t>
              </a:r>
              <a:endParaRPr lang="en-US" altLang="zh-CN" b="1" dirty="0" smtClean="0">
                <a:solidFill>
                  <a:srgbClr val="FFFF00"/>
                </a:solidFill>
                <a:cs typeface="+mn-ea"/>
                <a:sym typeface="+mn-lt"/>
              </a:endParaRPr>
            </a:p>
          </p:txBody>
        </p:sp>
        <p:sp>
          <p:nvSpPr>
            <p:cNvPr id="60" name="Rectangle 29"/>
            <p:cNvSpPr/>
            <p:nvPr/>
          </p:nvSpPr>
          <p:spPr>
            <a:xfrm>
              <a:off x="529048" y="3433941"/>
              <a:ext cx="3041170" cy="645327"/>
            </a:xfrm>
            <a:prstGeom prst="rect">
              <a:avLst/>
            </a:prstGeom>
          </p:spPr>
          <p:txBody>
            <a:bodyPr wrap="square">
              <a:spAutoFit/>
            </a:bodyPr>
            <a:lstStyle/>
            <a:p>
              <a:pPr algn="l">
                <a:lnSpc>
                  <a:spcPct val="150000"/>
                </a:lnSpc>
                <a:buClrTx/>
                <a:buSzTx/>
                <a:buFontTx/>
                <a:defRPr/>
              </a:pPr>
              <a:r>
                <a:rPr lang="zh-CN" altLang="en-US" sz="1200" dirty="0" smtClean="0">
                  <a:solidFill>
                    <a:schemeClr val="bg1"/>
                  </a:solidFill>
                  <a:cs typeface="+mn-ea"/>
                  <a:sym typeface="+mn-lt"/>
                </a:rPr>
                <a:t>With some medical institutions and other related products for joint promotion。</a:t>
              </a:r>
              <a:endParaRPr lang="zh-CN" altLang="en-US" sz="1200" dirty="0" smtClean="0">
                <a:solidFill>
                  <a:schemeClr val="bg1"/>
                </a:solidFill>
                <a:cs typeface="+mn-ea"/>
                <a:sym typeface="+mn-lt"/>
              </a:endParaRPr>
            </a:p>
          </p:txBody>
        </p:sp>
      </p:grpSp>
      <p:grpSp>
        <p:nvGrpSpPr>
          <p:cNvPr id="61" name="Group 33"/>
          <p:cNvGrpSpPr/>
          <p:nvPr/>
        </p:nvGrpSpPr>
        <p:grpSpPr>
          <a:xfrm flipH="1" flipV="1">
            <a:off x="4576787" y="3245848"/>
            <a:ext cx="1084552" cy="477756"/>
            <a:chOff x="7258929" y="1631852"/>
            <a:chExt cx="1674056" cy="464234"/>
          </a:xfrm>
        </p:grpSpPr>
        <p:cxnSp>
          <p:nvCxnSpPr>
            <p:cNvPr id="62" name="Straight Connector 34"/>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35"/>
            <p:cNvCxnSpPr/>
            <p:nvPr/>
          </p:nvCxnSpPr>
          <p:spPr>
            <a:xfrm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64" name="Group 36"/>
          <p:cNvGrpSpPr/>
          <p:nvPr/>
        </p:nvGrpSpPr>
        <p:grpSpPr>
          <a:xfrm>
            <a:off x="2194749" y="2399210"/>
            <a:ext cx="2374265" cy="1677034"/>
            <a:chOff x="559977" y="3038869"/>
            <a:chExt cx="2374884" cy="1677470"/>
          </a:xfrm>
        </p:grpSpPr>
        <p:sp>
          <p:nvSpPr>
            <p:cNvPr id="65" name="TextBox 37"/>
            <p:cNvSpPr txBox="1"/>
            <p:nvPr/>
          </p:nvSpPr>
          <p:spPr>
            <a:xfrm>
              <a:off x="627940" y="3038869"/>
              <a:ext cx="2284690" cy="506226"/>
            </a:xfrm>
            <a:prstGeom prst="rect">
              <a:avLst/>
            </a:prstGeom>
            <a:noFill/>
          </p:spPr>
          <p:txBody>
            <a:bodyPr wrap="square" rtlCol="0">
              <a:noAutofit/>
            </a:bodyPr>
            <a:lstStyle/>
            <a:p>
              <a:pPr>
                <a:lnSpc>
                  <a:spcPct val="150000"/>
                </a:lnSpc>
                <a:defRPr/>
              </a:pPr>
              <a:r>
                <a:rPr lang="en-US" altLang="zh-CN" b="1" dirty="0" smtClean="0">
                  <a:solidFill>
                    <a:srgbClr val="FFFF00"/>
                  </a:solidFill>
                  <a:cs typeface="+mn-ea"/>
                  <a:sym typeface="+mn-lt"/>
                </a:rPr>
                <a:t>personal influence</a:t>
              </a:r>
              <a:endParaRPr lang="en-US" altLang="zh-CN" b="1" dirty="0" smtClean="0">
                <a:solidFill>
                  <a:srgbClr val="FFFF00"/>
                </a:solidFill>
                <a:cs typeface="+mn-ea"/>
                <a:sym typeface="+mn-lt"/>
              </a:endParaRPr>
            </a:p>
          </p:txBody>
        </p:sp>
        <p:sp>
          <p:nvSpPr>
            <p:cNvPr id="66" name="Rectangle 38"/>
            <p:cNvSpPr/>
            <p:nvPr/>
          </p:nvSpPr>
          <p:spPr>
            <a:xfrm>
              <a:off x="559977" y="3517148"/>
              <a:ext cx="2374884" cy="1199191"/>
            </a:xfrm>
            <a:prstGeom prst="rect">
              <a:avLst/>
            </a:prstGeom>
          </p:spPr>
          <p:txBody>
            <a:bodyPr wrap="square">
              <a:spAutoFit/>
            </a:bodyPr>
            <a:lstStyle/>
            <a:p>
              <a:pPr>
                <a:lnSpc>
                  <a:spcPct val="150000"/>
                </a:lnSpc>
                <a:defRPr/>
              </a:pPr>
              <a:r>
                <a:rPr lang="zh-CN" altLang="en-US" sz="1200" dirty="0" smtClean="0">
                  <a:solidFill>
                    <a:schemeClr val="bg1"/>
                  </a:solidFill>
                  <a:cs typeface="+mn-ea"/>
                  <a:sym typeface="+mn-lt"/>
                </a:rPr>
                <a:t> invit</a:t>
              </a:r>
              <a:r>
                <a:rPr lang="en-US" altLang="zh-CN" sz="1200" dirty="0" smtClean="0">
                  <a:solidFill>
                    <a:schemeClr val="bg1"/>
                  </a:solidFill>
                  <a:cs typeface="+mn-ea"/>
                  <a:sym typeface="+mn-lt"/>
                </a:rPr>
                <a:t>ing</a:t>
              </a:r>
              <a:r>
                <a:rPr lang="zh-CN" altLang="en-US" sz="1200" dirty="0" smtClean="0">
                  <a:solidFill>
                    <a:schemeClr val="bg1"/>
                  </a:solidFill>
                  <a:cs typeface="+mn-ea"/>
                  <a:sym typeface="+mn-lt"/>
                </a:rPr>
                <a:t> some famous and recognized professors or public figures in the industry to endorse the products.</a:t>
              </a:r>
              <a:endParaRPr lang="zh-CN" altLang="en-US" sz="1200" dirty="0" smtClean="0">
                <a:solidFill>
                  <a:schemeClr val="bg1"/>
                </a:solidFill>
                <a:cs typeface="+mn-ea"/>
                <a:sym typeface="+mn-lt"/>
              </a:endParaRPr>
            </a:p>
          </p:txBody>
        </p:sp>
      </p:grpSp>
      <p:grpSp>
        <p:nvGrpSpPr>
          <p:cNvPr id="67" name="Group 39"/>
          <p:cNvGrpSpPr/>
          <p:nvPr/>
        </p:nvGrpSpPr>
        <p:grpSpPr>
          <a:xfrm flipV="1">
            <a:off x="6923836" y="3243114"/>
            <a:ext cx="715970" cy="477756"/>
            <a:chOff x="7258929" y="1631852"/>
            <a:chExt cx="1674056" cy="464234"/>
          </a:xfrm>
        </p:grpSpPr>
        <p:cxnSp>
          <p:nvCxnSpPr>
            <p:cNvPr id="68" name="Straight Connector 40"/>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9" name="Straight Connector 41"/>
            <p:cNvCxnSpPr/>
            <p:nvPr/>
          </p:nvCxnSpPr>
          <p:spPr>
            <a:xfrm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70" name="Group 42"/>
          <p:cNvGrpSpPr/>
          <p:nvPr/>
        </p:nvGrpSpPr>
        <p:grpSpPr>
          <a:xfrm>
            <a:off x="7768017" y="2473505"/>
            <a:ext cx="3161030" cy="1537970"/>
            <a:chOff x="581767" y="3038869"/>
            <a:chExt cx="3161852" cy="1538370"/>
          </a:xfrm>
        </p:grpSpPr>
        <p:sp>
          <p:nvSpPr>
            <p:cNvPr id="71" name="TextBox 43"/>
            <p:cNvSpPr txBox="1"/>
            <p:nvPr/>
          </p:nvSpPr>
          <p:spPr>
            <a:xfrm>
              <a:off x="581767" y="3038869"/>
              <a:ext cx="1570068" cy="506862"/>
            </a:xfrm>
            <a:prstGeom prst="rect">
              <a:avLst/>
            </a:prstGeom>
            <a:noFill/>
          </p:spPr>
          <p:txBody>
            <a:bodyPr wrap="square" rtlCol="0">
              <a:spAutoFit/>
            </a:bodyPr>
            <a:lstStyle/>
            <a:p>
              <a:pPr algn="l">
                <a:lnSpc>
                  <a:spcPct val="150000"/>
                </a:lnSpc>
                <a:buClrTx/>
                <a:buSzTx/>
                <a:buFontTx/>
                <a:defRPr/>
              </a:pPr>
              <a:r>
                <a:rPr lang="en-US" altLang="zh-CN" b="1" dirty="0" smtClean="0">
                  <a:solidFill>
                    <a:srgbClr val="FFFF00"/>
                  </a:solidFill>
                  <a:cs typeface="+mn-ea"/>
                  <a:sym typeface="+mn-lt"/>
                </a:rPr>
                <a:t>social media</a:t>
              </a:r>
              <a:endParaRPr lang="en-US" altLang="zh-CN" b="1" dirty="0" smtClean="0">
                <a:solidFill>
                  <a:srgbClr val="FFFF00"/>
                </a:solidFill>
                <a:cs typeface="+mn-ea"/>
                <a:sym typeface="+mn-lt"/>
              </a:endParaRPr>
            </a:p>
          </p:txBody>
        </p:sp>
        <p:sp>
          <p:nvSpPr>
            <p:cNvPr id="72" name="Rectangle 44"/>
            <p:cNvSpPr/>
            <p:nvPr/>
          </p:nvSpPr>
          <p:spPr>
            <a:xfrm>
              <a:off x="581767" y="3516513"/>
              <a:ext cx="3161852" cy="1060726"/>
            </a:xfrm>
            <a:prstGeom prst="rect">
              <a:avLst/>
            </a:prstGeom>
          </p:spPr>
          <p:txBody>
            <a:bodyPr wrap="square">
              <a:spAutoFit/>
            </a:bodyPr>
            <a:lstStyle/>
            <a:p>
              <a:pPr>
                <a:lnSpc>
                  <a:spcPct val="150000"/>
                </a:lnSpc>
                <a:defRPr/>
              </a:pPr>
              <a:r>
                <a:rPr lang="zh-CN" altLang="en-US" sz="1400" dirty="0" smtClean="0">
                  <a:solidFill>
                    <a:schemeClr val="bg1"/>
                  </a:solidFill>
                  <a:cs typeface="+mn-ea"/>
                  <a:sym typeface="+mn-lt"/>
                </a:rPr>
                <a:t>Public service bazaar, website，social media are also some good promotion channels </a:t>
              </a:r>
              <a:r>
                <a:rPr lang="zh-CN" altLang="en-US" sz="1050" dirty="0" smtClean="0">
                  <a:solidFill>
                    <a:schemeClr val="bg1"/>
                  </a:solidFill>
                  <a:cs typeface="+mn-ea"/>
                  <a:sym typeface="+mn-lt"/>
                </a:rPr>
                <a:t>.</a:t>
              </a:r>
              <a:endParaRPr lang="zh-CN" altLang="en-US" sz="1050" dirty="0" smtClean="0">
                <a:solidFill>
                  <a:schemeClr val="bg1"/>
                </a:solidFill>
                <a:cs typeface="+mn-ea"/>
                <a:sym typeface="+mn-lt"/>
              </a:endParaRPr>
            </a:p>
          </p:txBody>
        </p:sp>
      </p:grpSp>
      <p:grpSp>
        <p:nvGrpSpPr>
          <p:cNvPr id="73" name="Group 48"/>
          <p:cNvGrpSpPr/>
          <p:nvPr/>
        </p:nvGrpSpPr>
        <p:grpSpPr>
          <a:xfrm flipH="1" flipV="1">
            <a:off x="8746532" y="4011064"/>
            <a:ext cx="1069631" cy="477756"/>
            <a:chOff x="7258929" y="1631852"/>
            <a:chExt cx="1674056" cy="464234"/>
          </a:xfrm>
        </p:grpSpPr>
        <p:cxnSp>
          <p:nvCxnSpPr>
            <p:cNvPr id="74" name="Straight Connector 49"/>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5" name="Straight Connector 50"/>
            <p:cNvCxnSpPr/>
            <p:nvPr/>
          </p:nvCxnSpPr>
          <p:spPr>
            <a:xfrm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76" name="Group 51"/>
          <p:cNvGrpSpPr/>
          <p:nvPr/>
        </p:nvGrpSpPr>
        <p:grpSpPr>
          <a:xfrm>
            <a:off x="9023350" y="4481830"/>
            <a:ext cx="3066415" cy="2283460"/>
            <a:chOff x="539563" y="2831865"/>
            <a:chExt cx="2546637" cy="2284053"/>
          </a:xfrm>
        </p:grpSpPr>
        <p:sp>
          <p:nvSpPr>
            <p:cNvPr id="77" name="TextBox 52"/>
            <p:cNvSpPr txBox="1"/>
            <p:nvPr/>
          </p:nvSpPr>
          <p:spPr>
            <a:xfrm>
              <a:off x="539563" y="2831865"/>
              <a:ext cx="1570069" cy="506862"/>
            </a:xfrm>
            <a:prstGeom prst="rect">
              <a:avLst/>
            </a:prstGeom>
            <a:noFill/>
          </p:spPr>
          <p:txBody>
            <a:bodyPr wrap="square" rtlCol="0">
              <a:spAutoFit/>
            </a:bodyPr>
            <a:lstStyle/>
            <a:p>
              <a:pPr>
                <a:lnSpc>
                  <a:spcPct val="150000"/>
                </a:lnSpc>
                <a:defRPr/>
              </a:pPr>
              <a:r>
                <a:rPr lang="en-US" altLang="zh-CN" b="1" dirty="0" smtClean="0">
                  <a:solidFill>
                    <a:srgbClr val="FFFF00"/>
                  </a:solidFill>
                  <a:cs typeface="+mn-ea"/>
                  <a:sym typeface="+mn-lt"/>
                </a:rPr>
                <a:t>sales chanels</a:t>
              </a:r>
              <a:endParaRPr lang="en-US" altLang="zh-CN" b="1" dirty="0" smtClean="0">
                <a:solidFill>
                  <a:schemeClr val="bg1"/>
                </a:solidFill>
                <a:cs typeface="+mn-ea"/>
                <a:sym typeface="+mn-lt"/>
              </a:endParaRPr>
            </a:p>
          </p:txBody>
        </p:sp>
        <p:sp>
          <p:nvSpPr>
            <p:cNvPr id="78" name="Rectangle 53"/>
            <p:cNvSpPr/>
            <p:nvPr/>
          </p:nvSpPr>
          <p:spPr>
            <a:xfrm>
              <a:off x="539822" y="3147542"/>
              <a:ext cx="2546378" cy="1968376"/>
            </a:xfrm>
            <a:prstGeom prst="rect">
              <a:avLst/>
            </a:prstGeom>
          </p:spPr>
          <p:txBody>
            <a:bodyPr wrap="square">
              <a:noAutofit/>
            </a:bodyPr>
            <a:lstStyle/>
            <a:p>
              <a:pPr>
                <a:lnSpc>
                  <a:spcPct val="150000"/>
                </a:lnSpc>
                <a:defRPr/>
              </a:pPr>
              <a:r>
                <a:rPr lang="zh-CN" altLang="en-US" sz="1400" dirty="0" smtClean="0">
                  <a:solidFill>
                    <a:schemeClr val="bg1"/>
                  </a:solidFill>
                  <a:cs typeface="+mn-ea"/>
                  <a:sym typeface="+mn-lt"/>
                </a:rPr>
                <a:t>sales can be made through the official website of the distributor where the product is manufactured, as well as through agents, and direct cooperation with medical institutions.</a:t>
              </a:r>
              <a:endParaRPr lang="zh-CN" altLang="en-US" sz="1400" dirty="0" smtClean="0">
                <a:solidFill>
                  <a:schemeClr val="bg1"/>
                </a:solidFill>
                <a:cs typeface="+mn-ea"/>
                <a:sym typeface="+mn-lt"/>
              </a:endParaRPr>
            </a:p>
          </p:txBody>
        </p:sp>
      </p:grpSp>
      <p:sp>
        <p:nvSpPr>
          <p:cNvPr id="2" name="TextBox 37"/>
          <p:cNvSpPr txBox="1"/>
          <p:nvPr/>
        </p:nvSpPr>
        <p:spPr>
          <a:xfrm>
            <a:off x="-635" y="916940"/>
            <a:ext cx="3683635" cy="133159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noAutofit/>
          </a:bodyPr>
          <a:p>
            <a:pPr algn="l">
              <a:lnSpc>
                <a:spcPct val="150000"/>
              </a:lnSpc>
              <a:defRPr/>
            </a:pPr>
            <a:r>
              <a:rPr lang="en-US" altLang="zh-CN" b="1" dirty="0" smtClean="0">
                <a:solidFill>
                  <a:schemeClr val="bg1"/>
                </a:solidFill>
                <a:cs typeface="+mn-ea"/>
                <a:sym typeface="+mn-lt"/>
              </a:rPr>
              <a:t>group 1:</a:t>
            </a:r>
            <a:endParaRPr lang="en-US" altLang="zh-CN" b="1" dirty="0" smtClean="0">
              <a:solidFill>
                <a:schemeClr val="bg1"/>
              </a:solidFill>
              <a:cs typeface="+mn-ea"/>
              <a:sym typeface="+mn-lt"/>
            </a:endParaRPr>
          </a:p>
          <a:p>
            <a:pPr algn="l">
              <a:lnSpc>
                <a:spcPct val="150000"/>
              </a:lnSpc>
              <a:defRPr/>
            </a:pPr>
            <a:r>
              <a:rPr lang="en-US" altLang="zh-CN" b="1" dirty="0" smtClean="0">
                <a:solidFill>
                  <a:srgbClr val="FFFF00"/>
                </a:solidFill>
                <a:cs typeface="+mn-ea"/>
                <a:sym typeface="+mn-lt"/>
              </a:rPr>
              <a:t>Patients</a:t>
            </a:r>
            <a:r>
              <a:rPr lang="en-US" altLang="zh-CN" b="1" dirty="0" smtClean="0">
                <a:solidFill>
                  <a:schemeClr val="bg1"/>
                </a:solidFill>
                <a:cs typeface="+mn-ea"/>
                <a:sym typeface="+mn-lt"/>
              </a:rPr>
              <a:t> with intact lower limbs </a:t>
            </a:r>
            <a:endParaRPr lang="en-US" altLang="zh-CN" b="1" dirty="0" smtClean="0">
              <a:solidFill>
                <a:schemeClr val="bg1"/>
              </a:solidFill>
              <a:cs typeface="+mn-ea"/>
              <a:sym typeface="+mn-lt"/>
            </a:endParaRPr>
          </a:p>
          <a:p>
            <a:pPr algn="l">
              <a:lnSpc>
                <a:spcPct val="150000"/>
              </a:lnSpc>
              <a:defRPr/>
            </a:pPr>
            <a:r>
              <a:rPr lang="en-US" altLang="zh-CN" b="1" dirty="0" smtClean="0">
                <a:solidFill>
                  <a:schemeClr val="bg1"/>
                </a:solidFill>
                <a:cs typeface="+mn-ea"/>
                <a:sym typeface="+mn-lt"/>
              </a:rPr>
              <a:t>but cannot walk and stand.</a:t>
            </a:r>
            <a:endParaRPr lang="en-US" altLang="zh-CN" b="1" dirty="0" smtClean="0">
              <a:solidFill>
                <a:schemeClr val="bg1"/>
              </a:solidFill>
              <a:cs typeface="+mn-ea"/>
              <a:sym typeface="+mn-lt"/>
            </a:endParaRPr>
          </a:p>
          <a:p>
            <a:pPr>
              <a:lnSpc>
                <a:spcPct val="150000"/>
              </a:lnSpc>
              <a:defRPr/>
            </a:pPr>
            <a:endParaRPr lang="en-US" altLang="zh-CN" b="1" dirty="0" smtClean="0">
              <a:solidFill>
                <a:schemeClr val="bg1"/>
              </a:solidFill>
              <a:cs typeface="+mn-ea"/>
              <a:sym typeface="+mn-lt"/>
            </a:endParaRPr>
          </a:p>
        </p:txBody>
      </p:sp>
      <p:sp>
        <p:nvSpPr>
          <p:cNvPr id="3" name="TextBox 43"/>
          <p:cNvSpPr txBox="1"/>
          <p:nvPr/>
        </p:nvSpPr>
        <p:spPr>
          <a:xfrm>
            <a:off x="8144510" y="733425"/>
            <a:ext cx="4044950" cy="16630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noAutofit/>
          </a:bodyPr>
          <a:p>
            <a:pPr>
              <a:lnSpc>
                <a:spcPct val="150000"/>
              </a:lnSpc>
              <a:defRPr/>
            </a:pPr>
            <a:r>
              <a:rPr lang="en-US" altLang="zh-CN" b="1" dirty="0" smtClean="0">
                <a:solidFill>
                  <a:schemeClr val="bg1"/>
                </a:solidFill>
                <a:cs typeface="+mn-ea"/>
                <a:sym typeface="+mn-lt"/>
              </a:rPr>
              <a:t>group 2:</a:t>
            </a:r>
            <a:endParaRPr lang="en-US" altLang="zh-CN" b="1" dirty="0" smtClean="0">
              <a:solidFill>
                <a:schemeClr val="bg1"/>
              </a:solidFill>
              <a:cs typeface="+mn-ea"/>
              <a:sym typeface="+mn-lt"/>
            </a:endParaRPr>
          </a:p>
          <a:p>
            <a:pPr>
              <a:lnSpc>
                <a:spcPct val="150000"/>
              </a:lnSpc>
              <a:defRPr/>
            </a:pPr>
            <a:r>
              <a:rPr lang="en-US" altLang="zh-CN" b="1" dirty="0" smtClean="0">
                <a:solidFill>
                  <a:srgbClr val="FFFF00"/>
                </a:solidFill>
                <a:cs typeface="+mn-ea"/>
                <a:sym typeface="+mn-lt"/>
              </a:rPr>
              <a:t>Institutions</a:t>
            </a:r>
            <a:r>
              <a:rPr lang="en-US" altLang="zh-CN" b="1" dirty="0" smtClean="0">
                <a:solidFill>
                  <a:schemeClr val="bg1"/>
                </a:solidFill>
                <a:cs typeface="+mn-ea"/>
                <a:sym typeface="+mn-lt"/>
              </a:rPr>
              <a:t> like hospitals, nursing homes, rehabilitation institutions, charity organizations ect </a:t>
            </a:r>
            <a:endParaRPr lang="en-US" altLang="zh-CN" b="1" dirty="0" smtClean="0">
              <a:solidFill>
                <a:schemeClr val="bg1"/>
              </a:solidFill>
              <a:cs typeface="+mn-ea"/>
              <a:sym typeface="+mn-lt"/>
            </a:endParaRPr>
          </a:p>
        </p:txBody>
      </p:sp>
      <p:sp>
        <p:nvSpPr>
          <p:cNvPr id="33" name="TextBox 5"/>
          <p:cNvSpPr txBox="1">
            <a:spLocks noChangeArrowheads="1"/>
          </p:cNvSpPr>
          <p:nvPr/>
        </p:nvSpPr>
        <p:spPr bwMode="auto">
          <a:xfrm>
            <a:off x="2894965" y="4276090"/>
            <a:ext cx="506730" cy="53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1300">
                <a:solidFill>
                  <a:schemeClr val="tx1"/>
                </a:solidFill>
                <a:latin typeface="等线" panose="02010600030101010101" charset="-122"/>
                <a:ea typeface="微软雅黑" panose="020B0503020204020204" pitchFamily="34" charset="-122"/>
              </a:defRPr>
            </a:lvl1pPr>
            <a:lvl2pPr marL="742950" indent="-285750">
              <a:defRPr sz="1300">
                <a:solidFill>
                  <a:schemeClr val="tx1"/>
                </a:solidFill>
                <a:latin typeface="等线" panose="02010600030101010101" charset="-122"/>
                <a:ea typeface="微软雅黑" panose="020B0503020204020204" pitchFamily="34" charset="-122"/>
              </a:defRPr>
            </a:lvl2pPr>
            <a:lvl3pPr marL="1143000" indent="-228600">
              <a:defRPr sz="1300">
                <a:solidFill>
                  <a:schemeClr val="tx1"/>
                </a:solidFill>
                <a:latin typeface="等线" panose="02010600030101010101" charset="-122"/>
                <a:ea typeface="微软雅黑" panose="020B0503020204020204" pitchFamily="34" charset="-122"/>
              </a:defRPr>
            </a:lvl3pPr>
            <a:lvl4pPr marL="1600200" indent="-228600">
              <a:defRPr sz="1300">
                <a:solidFill>
                  <a:schemeClr val="tx1"/>
                </a:solidFill>
                <a:latin typeface="等线" panose="02010600030101010101" charset="-122"/>
                <a:ea typeface="微软雅黑" panose="020B0503020204020204" pitchFamily="34" charset="-122"/>
              </a:defRPr>
            </a:lvl4pPr>
            <a:lvl5pPr marL="2057400" indent="-228600">
              <a:defRPr sz="1300">
                <a:solidFill>
                  <a:schemeClr val="tx1"/>
                </a:solidFill>
                <a:latin typeface="等线" panose="02010600030101010101" charset="-122"/>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等线" panose="02010600030101010101" charset="-122"/>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等线" panose="02010600030101010101" charset="-122"/>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等线" panose="02010600030101010101" charset="-122"/>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等线" panose="02010600030101010101" charset="-122"/>
                <a:ea typeface="微软雅黑" panose="020B0503020204020204" pitchFamily="34" charset="-122"/>
              </a:defRPr>
            </a:lvl9pPr>
          </a:lstStyle>
          <a:p>
            <a:pPr algn="ctr"/>
            <a:r>
              <a:rPr lang="en-US" altLang="zh-CN" sz="2000" dirty="0" smtClean="0">
                <a:solidFill>
                  <a:schemeClr val="bg1"/>
                </a:solidFill>
                <a:effectLst>
                  <a:glow rad="228600">
                    <a:schemeClr val="accent2">
                      <a:satMod val="175000"/>
                      <a:alpha val="40000"/>
                    </a:schemeClr>
                  </a:glow>
                </a:effectLst>
                <a:latin typeface="Impact" panose="020B0806030902050204" pitchFamily="34" charset="0"/>
                <a:ea typeface="+mn-ea"/>
                <a:cs typeface="+mn-ea"/>
                <a:sym typeface="+mn-lt"/>
              </a:rPr>
              <a:t>1</a:t>
            </a:r>
            <a:endParaRPr lang="en-US" altLang="zh-CN" sz="2000" dirty="0" smtClean="0">
              <a:solidFill>
                <a:schemeClr val="bg1"/>
              </a:solidFill>
              <a:effectLst>
                <a:glow rad="228600">
                  <a:schemeClr val="accent2">
                    <a:satMod val="175000"/>
                    <a:alpha val="40000"/>
                  </a:schemeClr>
                </a:glow>
              </a:effectLst>
              <a:latin typeface="Impact" panose="020B0806030902050204" pitchFamily="34" charset="0"/>
              <a:ea typeface="+mn-ea"/>
              <a:cs typeface="+mn-ea"/>
              <a:sym typeface="+mn-lt"/>
            </a:endParaRPr>
          </a:p>
        </p:txBody>
      </p:sp>
      <p:sp>
        <p:nvSpPr>
          <p:cNvPr id="4" name="TextBox 5"/>
          <p:cNvSpPr txBox="1">
            <a:spLocks noChangeArrowheads="1"/>
          </p:cNvSpPr>
          <p:nvPr/>
        </p:nvSpPr>
        <p:spPr bwMode="auto">
          <a:xfrm>
            <a:off x="4065905" y="4265930"/>
            <a:ext cx="506730" cy="53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1300">
                <a:solidFill>
                  <a:schemeClr val="tx1"/>
                </a:solidFill>
                <a:latin typeface="等线" panose="02010600030101010101" charset="-122"/>
                <a:ea typeface="微软雅黑" panose="020B0503020204020204" pitchFamily="34" charset="-122"/>
              </a:defRPr>
            </a:lvl1pPr>
            <a:lvl2pPr marL="742950" indent="-285750">
              <a:defRPr sz="1300">
                <a:solidFill>
                  <a:schemeClr val="tx1"/>
                </a:solidFill>
                <a:latin typeface="等线" panose="02010600030101010101" charset="-122"/>
                <a:ea typeface="微软雅黑" panose="020B0503020204020204" pitchFamily="34" charset="-122"/>
              </a:defRPr>
            </a:lvl2pPr>
            <a:lvl3pPr marL="1143000" indent="-228600">
              <a:defRPr sz="1300">
                <a:solidFill>
                  <a:schemeClr val="tx1"/>
                </a:solidFill>
                <a:latin typeface="等线" panose="02010600030101010101" charset="-122"/>
                <a:ea typeface="微软雅黑" panose="020B0503020204020204" pitchFamily="34" charset="-122"/>
              </a:defRPr>
            </a:lvl3pPr>
            <a:lvl4pPr marL="1600200" indent="-228600">
              <a:defRPr sz="1300">
                <a:solidFill>
                  <a:schemeClr val="tx1"/>
                </a:solidFill>
                <a:latin typeface="等线" panose="02010600030101010101" charset="-122"/>
                <a:ea typeface="微软雅黑" panose="020B0503020204020204" pitchFamily="34" charset="-122"/>
              </a:defRPr>
            </a:lvl4pPr>
            <a:lvl5pPr marL="2057400" indent="-228600">
              <a:defRPr sz="1300">
                <a:solidFill>
                  <a:schemeClr val="tx1"/>
                </a:solidFill>
                <a:latin typeface="等线" panose="02010600030101010101" charset="-122"/>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等线" panose="02010600030101010101" charset="-122"/>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等线" panose="02010600030101010101" charset="-122"/>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等线" panose="02010600030101010101" charset="-122"/>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等线" panose="02010600030101010101" charset="-122"/>
                <a:ea typeface="微软雅黑" panose="020B0503020204020204" pitchFamily="34" charset="-122"/>
              </a:defRPr>
            </a:lvl9pPr>
          </a:lstStyle>
          <a:p>
            <a:pPr algn="ctr"/>
            <a:r>
              <a:rPr lang="en-US" altLang="zh-CN" sz="2000" dirty="0" smtClean="0">
                <a:solidFill>
                  <a:schemeClr val="bg1"/>
                </a:solidFill>
                <a:effectLst>
                  <a:glow rad="228600">
                    <a:schemeClr val="accent2">
                      <a:satMod val="175000"/>
                      <a:alpha val="40000"/>
                    </a:schemeClr>
                  </a:glow>
                </a:effectLst>
                <a:latin typeface="Impact" panose="020B0806030902050204" pitchFamily="34" charset="0"/>
                <a:ea typeface="+mn-ea"/>
                <a:cs typeface="+mn-ea"/>
                <a:sym typeface="+mn-lt"/>
              </a:rPr>
              <a:t>2</a:t>
            </a:r>
            <a:endParaRPr lang="en-US" altLang="zh-CN" sz="2000" dirty="0" smtClean="0">
              <a:solidFill>
                <a:schemeClr val="bg1"/>
              </a:solidFill>
              <a:effectLst>
                <a:glow rad="228600">
                  <a:schemeClr val="accent2">
                    <a:satMod val="175000"/>
                    <a:alpha val="40000"/>
                  </a:schemeClr>
                </a:glow>
              </a:effectLst>
              <a:latin typeface="Impact" panose="020B0806030902050204" pitchFamily="34" charset="0"/>
              <a:ea typeface="+mn-ea"/>
              <a:cs typeface="+mn-ea"/>
              <a:sym typeface="+mn-lt"/>
            </a:endParaRPr>
          </a:p>
        </p:txBody>
      </p:sp>
      <p:sp>
        <p:nvSpPr>
          <p:cNvPr id="5" name="TextBox 5"/>
          <p:cNvSpPr txBox="1">
            <a:spLocks noChangeArrowheads="1"/>
          </p:cNvSpPr>
          <p:nvPr/>
        </p:nvSpPr>
        <p:spPr bwMode="auto">
          <a:xfrm>
            <a:off x="5408930" y="4256405"/>
            <a:ext cx="506730" cy="53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1300">
                <a:solidFill>
                  <a:schemeClr val="tx1"/>
                </a:solidFill>
                <a:latin typeface="等线" panose="02010600030101010101" charset="-122"/>
                <a:ea typeface="微软雅黑" panose="020B0503020204020204" pitchFamily="34" charset="-122"/>
              </a:defRPr>
            </a:lvl1pPr>
            <a:lvl2pPr marL="742950" indent="-285750">
              <a:defRPr sz="1300">
                <a:solidFill>
                  <a:schemeClr val="tx1"/>
                </a:solidFill>
                <a:latin typeface="等线" panose="02010600030101010101" charset="-122"/>
                <a:ea typeface="微软雅黑" panose="020B0503020204020204" pitchFamily="34" charset="-122"/>
              </a:defRPr>
            </a:lvl2pPr>
            <a:lvl3pPr marL="1143000" indent="-228600">
              <a:defRPr sz="1300">
                <a:solidFill>
                  <a:schemeClr val="tx1"/>
                </a:solidFill>
                <a:latin typeface="等线" panose="02010600030101010101" charset="-122"/>
                <a:ea typeface="微软雅黑" panose="020B0503020204020204" pitchFamily="34" charset="-122"/>
              </a:defRPr>
            </a:lvl3pPr>
            <a:lvl4pPr marL="1600200" indent="-228600">
              <a:defRPr sz="1300">
                <a:solidFill>
                  <a:schemeClr val="tx1"/>
                </a:solidFill>
                <a:latin typeface="等线" panose="02010600030101010101" charset="-122"/>
                <a:ea typeface="微软雅黑" panose="020B0503020204020204" pitchFamily="34" charset="-122"/>
              </a:defRPr>
            </a:lvl4pPr>
            <a:lvl5pPr marL="2057400" indent="-228600">
              <a:defRPr sz="1300">
                <a:solidFill>
                  <a:schemeClr val="tx1"/>
                </a:solidFill>
                <a:latin typeface="等线" panose="02010600030101010101" charset="-122"/>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等线" panose="02010600030101010101" charset="-122"/>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等线" panose="02010600030101010101" charset="-122"/>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等线" panose="02010600030101010101" charset="-122"/>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等线" panose="02010600030101010101" charset="-122"/>
                <a:ea typeface="微软雅黑" panose="020B0503020204020204" pitchFamily="34" charset="-122"/>
              </a:defRPr>
            </a:lvl9pPr>
          </a:lstStyle>
          <a:p>
            <a:pPr algn="ctr"/>
            <a:r>
              <a:rPr lang="en-US" altLang="zh-CN" sz="2000" dirty="0" smtClean="0">
                <a:solidFill>
                  <a:schemeClr val="bg1"/>
                </a:solidFill>
                <a:effectLst>
                  <a:glow rad="228600">
                    <a:schemeClr val="accent2">
                      <a:satMod val="175000"/>
                      <a:alpha val="40000"/>
                    </a:schemeClr>
                  </a:glow>
                </a:effectLst>
                <a:latin typeface="Impact" panose="020B0806030902050204" pitchFamily="34" charset="0"/>
                <a:ea typeface="+mn-ea"/>
                <a:cs typeface="+mn-ea"/>
                <a:sym typeface="+mn-lt"/>
              </a:rPr>
              <a:t>3</a:t>
            </a:r>
            <a:endParaRPr lang="en-US" altLang="zh-CN" sz="2000" dirty="0" smtClean="0">
              <a:solidFill>
                <a:schemeClr val="bg1"/>
              </a:solidFill>
              <a:effectLst>
                <a:glow rad="228600">
                  <a:schemeClr val="accent2">
                    <a:satMod val="175000"/>
                    <a:alpha val="40000"/>
                  </a:schemeClr>
                </a:glow>
              </a:effectLst>
              <a:latin typeface="Impact" panose="020B0806030902050204" pitchFamily="34" charset="0"/>
              <a:ea typeface="+mn-ea"/>
              <a:cs typeface="+mn-ea"/>
              <a:sym typeface="+mn-lt"/>
            </a:endParaRPr>
          </a:p>
        </p:txBody>
      </p:sp>
      <p:sp>
        <p:nvSpPr>
          <p:cNvPr id="6" name="TextBox 5"/>
          <p:cNvSpPr txBox="1">
            <a:spLocks noChangeArrowheads="1"/>
          </p:cNvSpPr>
          <p:nvPr/>
        </p:nvSpPr>
        <p:spPr bwMode="auto">
          <a:xfrm>
            <a:off x="6732905" y="4255135"/>
            <a:ext cx="506730" cy="53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1300">
                <a:solidFill>
                  <a:schemeClr val="tx1"/>
                </a:solidFill>
                <a:latin typeface="等线" panose="02010600030101010101" charset="-122"/>
                <a:ea typeface="微软雅黑" panose="020B0503020204020204" pitchFamily="34" charset="-122"/>
              </a:defRPr>
            </a:lvl1pPr>
            <a:lvl2pPr marL="742950" indent="-285750">
              <a:defRPr sz="1300">
                <a:solidFill>
                  <a:schemeClr val="tx1"/>
                </a:solidFill>
                <a:latin typeface="等线" panose="02010600030101010101" charset="-122"/>
                <a:ea typeface="微软雅黑" panose="020B0503020204020204" pitchFamily="34" charset="-122"/>
              </a:defRPr>
            </a:lvl2pPr>
            <a:lvl3pPr marL="1143000" indent="-228600">
              <a:defRPr sz="1300">
                <a:solidFill>
                  <a:schemeClr val="tx1"/>
                </a:solidFill>
                <a:latin typeface="等线" panose="02010600030101010101" charset="-122"/>
                <a:ea typeface="微软雅黑" panose="020B0503020204020204" pitchFamily="34" charset="-122"/>
              </a:defRPr>
            </a:lvl3pPr>
            <a:lvl4pPr marL="1600200" indent="-228600">
              <a:defRPr sz="1300">
                <a:solidFill>
                  <a:schemeClr val="tx1"/>
                </a:solidFill>
                <a:latin typeface="等线" panose="02010600030101010101" charset="-122"/>
                <a:ea typeface="微软雅黑" panose="020B0503020204020204" pitchFamily="34" charset="-122"/>
              </a:defRPr>
            </a:lvl4pPr>
            <a:lvl5pPr marL="2057400" indent="-228600">
              <a:defRPr sz="1300">
                <a:solidFill>
                  <a:schemeClr val="tx1"/>
                </a:solidFill>
                <a:latin typeface="等线" panose="02010600030101010101" charset="-122"/>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等线" panose="02010600030101010101" charset="-122"/>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等线" panose="02010600030101010101" charset="-122"/>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等线" panose="02010600030101010101" charset="-122"/>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等线" panose="02010600030101010101" charset="-122"/>
                <a:ea typeface="微软雅黑" panose="020B0503020204020204" pitchFamily="34" charset="-122"/>
              </a:defRPr>
            </a:lvl9pPr>
          </a:lstStyle>
          <a:p>
            <a:pPr algn="ctr"/>
            <a:r>
              <a:rPr lang="en-US" altLang="zh-CN" sz="2000" dirty="0" smtClean="0">
                <a:solidFill>
                  <a:schemeClr val="bg1"/>
                </a:solidFill>
                <a:effectLst>
                  <a:glow rad="228600">
                    <a:schemeClr val="accent2">
                      <a:satMod val="175000"/>
                      <a:alpha val="40000"/>
                    </a:schemeClr>
                  </a:glow>
                </a:effectLst>
                <a:latin typeface="Impact" panose="020B0806030902050204" pitchFamily="34" charset="0"/>
                <a:ea typeface="+mn-ea"/>
                <a:cs typeface="+mn-ea"/>
                <a:sym typeface="+mn-lt"/>
              </a:rPr>
              <a:t>4</a:t>
            </a:r>
            <a:endParaRPr lang="en-US" altLang="zh-CN" sz="2000" dirty="0" smtClean="0">
              <a:solidFill>
                <a:schemeClr val="bg1"/>
              </a:solidFill>
              <a:effectLst>
                <a:glow rad="228600">
                  <a:schemeClr val="accent2">
                    <a:satMod val="175000"/>
                    <a:alpha val="40000"/>
                  </a:schemeClr>
                </a:glow>
              </a:effectLst>
              <a:latin typeface="Impact" panose="020B0806030902050204" pitchFamily="34" charset="0"/>
              <a:ea typeface="+mn-ea"/>
              <a:cs typeface="+mn-ea"/>
              <a:sym typeface="+mn-lt"/>
            </a:endParaRPr>
          </a:p>
        </p:txBody>
      </p:sp>
      <p:sp>
        <p:nvSpPr>
          <p:cNvPr id="7" name="TextBox 5"/>
          <p:cNvSpPr txBox="1">
            <a:spLocks noChangeArrowheads="1"/>
          </p:cNvSpPr>
          <p:nvPr/>
        </p:nvSpPr>
        <p:spPr bwMode="auto">
          <a:xfrm>
            <a:off x="7940040" y="4290060"/>
            <a:ext cx="506730" cy="53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1300">
                <a:solidFill>
                  <a:schemeClr val="tx1"/>
                </a:solidFill>
                <a:latin typeface="等线" panose="02010600030101010101" charset="-122"/>
                <a:ea typeface="微软雅黑" panose="020B0503020204020204" pitchFamily="34" charset="-122"/>
              </a:defRPr>
            </a:lvl1pPr>
            <a:lvl2pPr marL="742950" indent="-285750">
              <a:defRPr sz="1300">
                <a:solidFill>
                  <a:schemeClr val="tx1"/>
                </a:solidFill>
                <a:latin typeface="等线" panose="02010600030101010101" charset="-122"/>
                <a:ea typeface="微软雅黑" panose="020B0503020204020204" pitchFamily="34" charset="-122"/>
              </a:defRPr>
            </a:lvl2pPr>
            <a:lvl3pPr marL="1143000" indent="-228600">
              <a:defRPr sz="1300">
                <a:solidFill>
                  <a:schemeClr val="tx1"/>
                </a:solidFill>
                <a:latin typeface="等线" panose="02010600030101010101" charset="-122"/>
                <a:ea typeface="微软雅黑" panose="020B0503020204020204" pitchFamily="34" charset="-122"/>
              </a:defRPr>
            </a:lvl3pPr>
            <a:lvl4pPr marL="1600200" indent="-228600">
              <a:defRPr sz="1300">
                <a:solidFill>
                  <a:schemeClr val="tx1"/>
                </a:solidFill>
                <a:latin typeface="等线" panose="02010600030101010101" charset="-122"/>
                <a:ea typeface="微软雅黑" panose="020B0503020204020204" pitchFamily="34" charset="-122"/>
              </a:defRPr>
            </a:lvl4pPr>
            <a:lvl5pPr marL="2057400" indent="-228600">
              <a:defRPr sz="1300">
                <a:solidFill>
                  <a:schemeClr val="tx1"/>
                </a:solidFill>
                <a:latin typeface="等线" panose="02010600030101010101" charset="-122"/>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等线" panose="02010600030101010101" charset="-122"/>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等线" panose="02010600030101010101" charset="-122"/>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等线" panose="02010600030101010101" charset="-122"/>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等线" panose="02010600030101010101" charset="-122"/>
                <a:ea typeface="微软雅黑" panose="020B0503020204020204" pitchFamily="34" charset="-122"/>
              </a:defRPr>
            </a:lvl9pPr>
          </a:lstStyle>
          <a:p>
            <a:pPr algn="ctr"/>
            <a:r>
              <a:rPr lang="en-US" altLang="zh-CN" sz="2000" dirty="0" smtClean="0">
                <a:solidFill>
                  <a:schemeClr val="bg1"/>
                </a:solidFill>
                <a:effectLst>
                  <a:glow rad="228600">
                    <a:schemeClr val="accent2">
                      <a:satMod val="175000"/>
                      <a:alpha val="40000"/>
                    </a:schemeClr>
                  </a:glow>
                </a:effectLst>
                <a:latin typeface="Impact" panose="020B0806030902050204" pitchFamily="34" charset="0"/>
                <a:ea typeface="+mn-ea"/>
                <a:cs typeface="+mn-ea"/>
                <a:sym typeface="+mn-lt"/>
              </a:rPr>
              <a:t>5</a:t>
            </a:r>
            <a:endParaRPr lang="en-US" altLang="zh-CN" sz="2000" dirty="0" smtClean="0">
              <a:solidFill>
                <a:schemeClr val="bg1"/>
              </a:solidFill>
              <a:effectLst>
                <a:glow rad="228600">
                  <a:schemeClr val="accent2">
                    <a:satMod val="175000"/>
                    <a:alpha val="40000"/>
                  </a:schemeClr>
                </a:glow>
              </a:effectLst>
              <a:latin typeface="Impact" panose="020B0806030902050204" pitchFamily="34" charset="0"/>
              <a:ea typeface="+mn-ea"/>
              <a:cs typeface="+mn-ea"/>
              <a:sym typeface="+mn-lt"/>
            </a:endParaRPr>
          </a:p>
        </p:txBody>
      </p:sp>
      <p:sp>
        <p:nvSpPr>
          <p:cNvPr id="8" name="TextBox 37"/>
          <p:cNvSpPr txBox="1"/>
          <p:nvPr/>
        </p:nvSpPr>
        <p:spPr>
          <a:xfrm>
            <a:off x="5656769" y="6352085"/>
            <a:ext cx="2284095" cy="506095"/>
          </a:xfrm>
          <a:prstGeom prst="rect">
            <a:avLst/>
          </a:prstGeom>
          <a:noFill/>
        </p:spPr>
        <p:txBody>
          <a:bodyPr wrap="square" rtlCol="0">
            <a:noAutofit/>
          </a:bodyPr>
          <a:p>
            <a:pPr>
              <a:lnSpc>
                <a:spcPct val="150000"/>
              </a:lnSpc>
              <a:defRPr/>
            </a:pPr>
            <a:r>
              <a:rPr lang="en-US" altLang="zh-CN" b="1" dirty="0" smtClean="0">
                <a:solidFill>
                  <a:srgbClr val="FFFF00"/>
                </a:solidFill>
                <a:cs typeface="+mn-ea"/>
                <a:sym typeface="+mn-lt"/>
              </a:rPr>
              <a:t>Marketing</a:t>
            </a:r>
            <a:endParaRPr lang="en-US" altLang="zh-CN" b="1" dirty="0" smtClean="0">
              <a:solidFill>
                <a:srgbClr val="FFFF00"/>
              </a:solidFill>
              <a:cs typeface="+mn-ea"/>
              <a:sym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4694555" y="355600"/>
            <a:ext cx="2799080" cy="645160"/>
          </a:xfrm>
          <a:prstGeom prst="rect">
            <a:avLst/>
          </a:prstGeom>
          <a:noFill/>
        </p:spPr>
        <p:txBody>
          <a:bodyPr wrap="none" rtlCol="0" anchor="t">
            <a:spAutoFit/>
          </a:bodyPr>
          <a:p>
            <a:pPr algn="ctr">
              <a:buClrTx/>
              <a:buSzTx/>
              <a:buFontTx/>
              <a:defRPr/>
            </a:pPr>
            <a:r>
              <a:rPr lang="en-US" altLang="zh-CN" sz="3600" b="1" dirty="0">
                <a:solidFill>
                  <a:srgbClr val="FFFFFF"/>
                </a:solidFill>
                <a:effectLst>
                  <a:reflection blurRad="6350" stA="55000" endA="300" endPos="45500" dir="5400000" sy="-100000" algn="bl" rotWithShape="0"/>
                </a:effectLst>
                <a:cs typeface="+mn-ea"/>
                <a:sym typeface="+mn-lt"/>
              </a:rPr>
              <a:t>Device Cost</a:t>
            </a:r>
            <a:endParaRPr lang="en-US" altLang="zh-CN" sz="3600" b="1" dirty="0">
              <a:solidFill>
                <a:srgbClr val="FFFFFF"/>
              </a:solidFill>
              <a:effectLst>
                <a:reflection blurRad="6350" stA="55000" endA="300" endPos="45500" dir="5400000" sy="-100000" algn="bl" rotWithShape="0"/>
              </a:effectLst>
              <a:cs typeface="+mn-ea"/>
              <a:sym typeface="+mn-lt"/>
            </a:endParaRPr>
          </a:p>
        </p:txBody>
      </p:sp>
      <p:sp>
        <p:nvSpPr>
          <p:cNvPr id="8" name="文本框 7"/>
          <p:cNvSpPr txBox="1"/>
          <p:nvPr/>
        </p:nvSpPr>
        <p:spPr>
          <a:xfrm>
            <a:off x="8952865" y="2397125"/>
            <a:ext cx="2966720" cy="521970"/>
          </a:xfrm>
          <a:prstGeom prst="rect">
            <a:avLst/>
          </a:prstGeom>
          <a:noFill/>
        </p:spPr>
        <p:txBody>
          <a:bodyPr wrap="none" rtlCol="0" anchor="t">
            <a:spAutoFit/>
          </a:bodyPr>
          <a:p>
            <a:pPr marL="0" lvl="0" indent="0" algn="l" rtl="0">
              <a:spcBef>
                <a:spcPts val="0"/>
              </a:spcBef>
              <a:spcAft>
                <a:spcPts val="0"/>
              </a:spcAft>
              <a:buNone/>
            </a:pPr>
            <a:r>
              <a:rPr lang="en-US" altLang="en-GB" sz="2800">
                <a:solidFill>
                  <a:schemeClr val="bg1"/>
                </a:solidFill>
                <a:sym typeface="+mn-ea"/>
              </a:rPr>
              <a:t>Pricing-30</a:t>
            </a:r>
            <a:r>
              <a:rPr lang="en-GB" sz="2800">
                <a:solidFill>
                  <a:schemeClr val="bg1"/>
                </a:solidFill>
                <a:sym typeface="+mn-ea"/>
              </a:rPr>
              <a:t>00RMB</a:t>
            </a:r>
            <a:endParaRPr lang="en-GB" altLang="en-US" sz="2800">
              <a:solidFill>
                <a:schemeClr val="bg1"/>
              </a:solidFill>
              <a:sym typeface="+mn-ea"/>
            </a:endParaRPr>
          </a:p>
        </p:txBody>
      </p:sp>
      <p:sp>
        <p:nvSpPr>
          <p:cNvPr id="10" name="文本框 9"/>
          <p:cNvSpPr txBox="1"/>
          <p:nvPr/>
        </p:nvSpPr>
        <p:spPr>
          <a:xfrm>
            <a:off x="8952865" y="1875155"/>
            <a:ext cx="2611755" cy="521970"/>
          </a:xfrm>
          <a:prstGeom prst="rect">
            <a:avLst/>
          </a:prstGeom>
          <a:noFill/>
        </p:spPr>
        <p:txBody>
          <a:bodyPr wrap="none" rtlCol="0" anchor="t">
            <a:spAutoFit/>
          </a:bodyPr>
          <a:p>
            <a:pPr marL="0" lvl="0" indent="0" algn="l" rtl="0">
              <a:spcBef>
                <a:spcPts val="0"/>
              </a:spcBef>
              <a:spcAft>
                <a:spcPts val="0"/>
              </a:spcAft>
              <a:buNone/>
            </a:pPr>
            <a:r>
              <a:rPr lang="en-US" altLang="en-GB" sz="2800">
                <a:solidFill>
                  <a:schemeClr val="bg1"/>
                </a:solidFill>
                <a:sym typeface="+mn-ea"/>
              </a:rPr>
              <a:t>Cost-</a:t>
            </a:r>
            <a:r>
              <a:rPr lang="en-GB" sz="2800">
                <a:solidFill>
                  <a:schemeClr val="bg1"/>
                </a:solidFill>
                <a:sym typeface="+mn-ea"/>
              </a:rPr>
              <a:t>2</a:t>
            </a:r>
            <a:r>
              <a:rPr lang="en-US" altLang="en-GB" sz="2800">
                <a:solidFill>
                  <a:schemeClr val="bg1"/>
                </a:solidFill>
                <a:sym typeface="+mn-ea"/>
              </a:rPr>
              <a:t>45</a:t>
            </a:r>
            <a:r>
              <a:rPr lang="en-GB" sz="2800">
                <a:solidFill>
                  <a:schemeClr val="bg1"/>
                </a:solidFill>
                <a:sym typeface="+mn-ea"/>
              </a:rPr>
              <a:t>0RMB</a:t>
            </a:r>
            <a:endParaRPr lang="en-GB" altLang="en-US" sz="2800">
              <a:solidFill>
                <a:schemeClr val="bg1"/>
              </a:solidFill>
              <a:sym typeface="+mn-ea"/>
            </a:endParaRPr>
          </a:p>
        </p:txBody>
      </p:sp>
      <p:sp>
        <p:nvSpPr>
          <p:cNvPr id="11" name="文本框 10"/>
          <p:cNvSpPr txBox="1"/>
          <p:nvPr/>
        </p:nvSpPr>
        <p:spPr>
          <a:xfrm>
            <a:off x="8952865" y="2919095"/>
            <a:ext cx="2966720" cy="1383665"/>
          </a:xfrm>
          <a:prstGeom prst="rect">
            <a:avLst/>
          </a:prstGeom>
          <a:noFill/>
        </p:spPr>
        <p:txBody>
          <a:bodyPr wrap="square" rtlCol="0" anchor="t">
            <a:spAutoFit/>
          </a:bodyPr>
          <a:p>
            <a:pPr marL="0" lvl="0" indent="0" algn="l" rtl="0">
              <a:spcBef>
                <a:spcPts val="0"/>
              </a:spcBef>
              <a:spcAft>
                <a:spcPts val="0"/>
              </a:spcAft>
              <a:buNone/>
            </a:pPr>
            <a:r>
              <a:rPr lang="en-US" altLang="en-GB" sz="2800">
                <a:solidFill>
                  <a:schemeClr val="bg1"/>
                </a:solidFill>
                <a:sym typeface="+mn-ea"/>
              </a:rPr>
              <a:t>I</a:t>
            </a:r>
            <a:r>
              <a:rPr lang="en-GB" sz="2800">
                <a:solidFill>
                  <a:schemeClr val="bg1"/>
                </a:solidFill>
                <a:sym typeface="+mn-ea"/>
              </a:rPr>
              <a:t>nitial sales gross profit</a:t>
            </a:r>
            <a:r>
              <a:rPr lang="en-US" altLang="en-GB" sz="2800">
                <a:solidFill>
                  <a:schemeClr val="bg1"/>
                </a:solidFill>
                <a:sym typeface="+mn-ea"/>
              </a:rPr>
              <a:t>/</a:t>
            </a:r>
            <a:r>
              <a:rPr lang="en-GB" sz="2800">
                <a:solidFill>
                  <a:schemeClr val="bg1"/>
                </a:solidFill>
                <a:sym typeface="+mn-ea"/>
              </a:rPr>
              <a:t>actual profit</a:t>
            </a:r>
            <a:endParaRPr lang="en-GB" sz="2800">
              <a:solidFill>
                <a:schemeClr val="bg1"/>
              </a:solidFill>
            </a:endParaRPr>
          </a:p>
          <a:p>
            <a:pPr marL="0" lvl="0" indent="0" algn="l" rtl="0">
              <a:spcBef>
                <a:spcPts val="0"/>
              </a:spcBef>
              <a:spcAft>
                <a:spcPts val="0"/>
              </a:spcAft>
              <a:buNone/>
            </a:pPr>
            <a:r>
              <a:rPr lang="en-US" altLang="en-GB" sz="2800">
                <a:solidFill>
                  <a:schemeClr val="bg1"/>
                </a:solidFill>
                <a:sym typeface="+mn-ea"/>
              </a:rPr>
              <a:t>600,</a:t>
            </a:r>
            <a:r>
              <a:rPr lang="en-US" altLang="zh-CN" sz="2800">
                <a:solidFill>
                  <a:schemeClr val="bg1"/>
                </a:solidFill>
                <a:sym typeface="+mn-ea"/>
              </a:rPr>
              <a:t>000RMB</a:t>
            </a:r>
            <a:endParaRPr lang="en-US" altLang="zh-CN" sz="2800">
              <a:solidFill>
                <a:schemeClr val="bg1"/>
              </a:solidFill>
              <a:sym typeface="+mn-ea"/>
            </a:endParaRPr>
          </a:p>
        </p:txBody>
      </p:sp>
      <p:pic>
        <p:nvPicPr>
          <p:cNvPr id="2" name="图片 1" descr="屏幕快照 2023-03-05 下午2.40.40"/>
          <p:cNvPicPr>
            <a:picLocks noChangeAspect="1"/>
          </p:cNvPicPr>
          <p:nvPr/>
        </p:nvPicPr>
        <p:blipFill>
          <a:blip r:embed="rId1"/>
          <a:stretch>
            <a:fillRect/>
          </a:stretch>
        </p:blipFill>
        <p:spPr>
          <a:xfrm>
            <a:off x="0" y="1209675"/>
            <a:ext cx="8655685" cy="530987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屏幕快照 2023-03-05 上午8.15.22"/>
          <p:cNvPicPr>
            <a:picLocks noChangeAspect="1"/>
          </p:cNvPicPr>
          <p:nvPr/>
        </p:nvPicPr>
        <p:blipFill>
          <a:blip r:embed="rId1"/>
          <a:stretch>
            <a:fillRect/>
          </a:stretch>
        </p:blipFill>
        <p:spPr>
          <a:xfrm>
            <a:off x="1398270" y="899160"/>
            <a:ext cx="4352925" cy="3576955"/>
          </a:xfrm>
          <a:prstGeom prst="rect">
            <a:avLst/>
          </a:prstGeom>
        </p:spPr>
      </p:pic>
      <p:sp>
        <p:nvSpPr>
          <p:cNvPr id="3" name="文本框 2"/>
          <p:cNvSpPr txBox="1"/>
          <p:nvPr/>
        </p:nvSpPr>
        <p:spPr>
          <a:xfrm>
            <a:off x="3055620" y="228600"/>
            <a:ext cx="5257800" cy="583565"/>
          </a:xfrm>
          <a:prstGeom prst="rect">
            <a:avLst/>
          </a:prstGeom>
          <a:noFill/>
        </p:spPr>
        <p:txBody>
          <a:bodyPr wrap="square" rtlCol="0" anchor="t">
            <a:spAutoFit/>
          </a:bodyPr>
          <a:p>
            <a:pPr algn="ctr">
              <a:buClrTx/>
              <a:buSzTx/>
              <a:buFontTx/>
              <a:defRPr/>
            </a:pPr>
            <a:r>
              <a:rPr lang="en-US" altLang="zh-CN" sz="3200" b="1" dirty="0">
                <a:solidFill>
                  <a:srgbClr val="FFFFFF"/>
                </a:solidFill>
                <a:effectLst>
                  <a:reflection blurRad="6350" stA="55000" endA="300" endPos="45500" dir="5400000" sy="-100000" algn="bl" rotWithShape="0"/>
                </a:effectLst>
                <a:cs typeface="+mn-ea"/>
                <a:sym typeface="+mn-lt"/>
              </a:rPr>
              <a:t>Fundraising</a:t>
            </a:r>
            <a:endParaRPr lang="en-US" altLang="zh-CN" sz="2400" b="1" dirty="0">
              <a:solidFill>
                <a:srgbClr val="FFFFFF"/>
              </a:solidFill>
              <a:effectLst>
                <a:reflection blurRad="6350" stA="55000" endA="300" endPos="45500" dir="5400000" sy="-100000" algn="bl" rotWithShape="0"/>
              </a:effectLst>
              <a:cs typeface="+mn-ea"/>
              <a:sym typeface="+mn-lt"/>
            </a:endParaRPr>
          </a:p>
        </p:txBody>
      </p:sp>
      <p:pic>
        <p:nvPicPr>
          <p:cNvPr id="4" name="图片 3" descr="屏幕快照 2023-03-05 上午8.27.16"/>
          <p:cNvPicPr>
            <a:picLocks noChangeAspect="1"/>
          </p:cNvPicPr>
          <p:nvPr/>
        </p:nvPicPr>
        <p:blipFill>
          <a:blip r:embed="rId2"/>
          <a:stretch>
            <a:fillRect/>
          </a:stretch>
        </p:blipFill>
        <p:spPr>
          <a:xfrm>
            <a:off x="5751195" y="899795"/>
            <a:ext cx="3937000" cy="3576955"/>
          </a:xfrm>
          <a:prstGeom prst="rect">
            <a:avLst/>
          </a:prstGeom>
        </p:spPr>
      </p:pic>
      <p:sp>
        <p:nvSpPr>
          <p:cNvPr id="7" name="文本框 6"/>
          <p:cNvSpPr txBox="1"/>
          <p:nvPr/>
        </p:nvSpPr>
        <p:spPr>
          <a:xfrm>
            <a:off x="740410" y="4563745"/>
            <a:ext cx="9887585" cy="2061210"/>
          </a:xfrm>
          <a:prstGeom prst="rect">
            <a:avLst/>
          </a:prstGeom>
          <a:noFill/>
        </p:spPr>
        <p:txBody>
          <a:bodyPr wrap="square" rtlCol="0">
            <a:spAutoFit/>
          </a:bodyPr>
          <a:p>
            <a:pPr algn="l"/>
            <a:r>
              <a:rPr lang="zh-CN" altLang="en-US" sz="1600">
                <a:solidFill>
                  <a:schemeClr val="bg1"/>
                </a:solidFill>
              </a:rPr>
              <a:t>We may need to invest money in advertising for the promotion of our products, as well as in the development and promotion of product-related websites. Also, the investment will be used for the development of new materials and new machinery technology to improve the product and reduce the cost and price of the property through technological improvements. These funds may also be used for the purchase of raw materials and the hiring of labor. The development and promotion of the product is expected to cost </a:t>
            </a:r>
            <a:r>
              <a:rPr lang="zh-CN" altLang="en-US" sz="1600">
                <a:solidFill>
                  <a:srgbClr val="FFFF00"/>
                </a:solidFill>
              </a:rPr>
              <a:t>500,000 RMB</a:t>
            </a:r>
            <a:r>
              <a:rPr lang="zh-CN" altLang="en-US" sz="1600">
                <a:solidFill>
                  <a:schemeClr val="bg1"/>
                </a:solidFill>
              </a:rPr>
              <a:t>, which will be obtained through investment, government subsidies and bank loans. Raising investment can inject more capital into the project, while government subsidies can show the government's support for this type of product. A bank loan will ensure the relative stability of the funds.</a:t>
            </a:r>
            <a:endParaRPr lang="zh-CN" altLang="en-US" sz="1600">
              <a:solidFill>
                <a:schemeClr val="bg1"/>
              </a:solidFill>
            </a:endParaRPr>
          </a:p>
        </p:txBody>
      </p:sp>
    </p:spTree>
  </p:cSld>
  <p:clrMapOvr>
    <a:masterClrMapping/>
  </p:clrMapOvr>
</p:sld>
</file>

<file path=ppt/tags/tag1.xml><?xml version="1.0" encoding="utf-8"?>
<p:tagLst xmlns:p="http://schemas.openxmlformats.org/presentationml/2006/main">
  <p:tag name="TABLE_ENDDRAG_ORIGIN_RECT" val="908*551"/>
  <p:tag name="TABLE_ENDDRAG_RECT" val="51*0*908*551"/>
  <p:tag name="KSO_WM_UNIT_TABLE_BEAUTIFY" val="smartTable{a5b4a59d-bd02-4f97-bee2-42b6f8b9be46}"/>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紫罗兰色">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Temp">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6607</Words>
  <Application>WPS Writer</Application>
  <PresentationFormat>自定义</PresentationFormat>
  <Paragraphs>200</Paragraphs>
  <Slides>6</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6</vt:i4>
      </vt:variant>
    </vt:vector>
  </HeadingPairs>
  <TitlesOfParts>
    <vt:vector size="26" baseType="lpstr">
      <vt:lpstr>Arial</vt:lpstr>
      <vt:lpstr>SimSun</vt:lpstr>
      <vt:lpstr>Wingdings</vt:lpstr>
      <vt:lpstr>American Typewriter</vt:lpstr>
      <vt:lpstr>Muyao-Softbrush</vt:lpstr>
      <vt:lpstr>华文宋体</vt:lpstr>
      <vt:lpstr>Times New Roman</vt:lpstr>
      <vt:lpstr>Arial Bold</vt:lpstr>
      <vt:lpstr>Calibri</vt:lpstr>
      <vt:lpstr>Helvetica Neue</vt:lpstr>
      <vt:lpstr>SimSun</vt:lpstr>
      <vt:lpstr>宋体-简</vt:lpstr>
      <vt:lpstr>Franklin Gothic Book</vt:lpstr>
      <vt:lpstr>苹方-简</vt:lpstr>
      <vt:lpstr>等线</vt:lpstr>
      <vt:lpstr>微软雅黑</vt:lpstr>
      <vt:lpstr>汉仪旗黑</vt:lpstr>
      <vt:lpstr>Impact</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amyc</cp:lastModifiedBy>
  <cp:revision>64</cp:revision>
  <dcterms:created xsi:type="dcterms:W3CDTF">2023-03-13T03:02:06Z</dcterms:created>
  <dcterms:modified xsi:type="dcterms:W3CDTF">2023-03-13T03:02:06Z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1033-3.2.0.6370</vt:lpwstr>
  </property>
  <property fmtid="{D5CDD505-2E9C-101B-9397-08002B2CF9AE}" pid="3" name="KSOTemplateUUID">
    <vt:lpwstr>v1.0_mb_Hcqwpg35bkdJk1V98Z/dYQ==</vt:lpwstr>
  </property>
  <property fmtid="{D5CDD505-2E9C-101B-9397-08002B2CF9AE}" pid="4" name="ICV">
    <vt:lpwstr>0A135437828A393DD75B0464D632B84C</vt:lpwstr>
  </property>
</Properties>
</file>