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3" r:id="rId8"/>
    <p:sldId id="264" r:id="rId9"/>
    <p:sldId id="262" r:id="rId10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>
      <p:cViewPr>
        <p:scale>
          <a:sx n="150" d="100"/>
          <a:sy n="150" d="100"/>
        </p:scale>
        <p:origin x="144" y="-6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57655"/>
            <a:ext cx="10058400" cy="56578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52525"/>
                </a:solidFill>
                <a:latin typeface="Rockwell"/>
                <a:cs typeface="Rockwel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57655"/>
            <a:ext cx="10058400" cy="565785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057655"/>
            <a:ext cx="10058400" cy="5658103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069087" y="3055619"/>
            <a:ext cx="3853179" cy="0"/>
          </a:xfrm>
          <a:custGeom>
            <a:avLst/>
            <a:gdLst/>
            <a:ahLst/>
            <a:cxnLst/>
            <a:rect l="l" t="t" r="r" b="b"/>
            <a:pathLst>
              <a:path w="3853179">
                <a:moveTo>
                  <a:pt x="0" y="0"/>
                </a:moveTo>
                <a:lnTo>
                  <a:pt x="3852670" y="0"/>
                </a:lnTo>
              </a:path>
            </a:pathLst>
          </a:custGeom>
          <a:ln w="13093">
            <a:solidFill>
              <a:srgbClr val="CBAF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52525"/>
                </a:solidFill>
                <a:latin typeface="Rockwell"/>
                <a:cs typeface="Rockwel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52525"/>
                </a:solidFill>
                <a:latin typeface="Rockwell"/>
                <a:cs typeface="Rockwel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057655"/>
            <a:ext cx="10058400" cy="565785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1057655"/>
            <a:ext cx="10058400" cy="565810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7101" y="2101849"/>
            <a:ext cx="2584196" cy="579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252525"/>
                </a:solidFill>
                <a:latin typeface="Rockwell"/>
                <a:cs typeface="Rockwel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5377" y="3164183"/>
            <a:ext cx="8867645" cy="2904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57655"/>
            <a:ext cx="10058400" cy="565810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221230" y="3963923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>
                <a:moveTo>
                  <a:pt x="0" y="0"/>
                </a:moveTo>
                <a:lnTo>
                  <a:pt x="5623560" y="0"/>
                </a:lnTo>
              </a:path>
            </a:pathLst>
          </a:custGeom>
          <a:ln w="13093">
            <a:solidFill>
              <a:srgbClr val="CBAF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77466" y="2894330"/>
            <a:ext cx="5573395" cy="887551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403860" marR="5080" indent="-391795" algn="ctr">
              <a:lnSpc>
                <a:spcPts val="3500"/>
              </a:lnSpc>
              <a:spcBef>
                <a:spcPts val="260"/>
              </a:spcBef>
            </a:pPr>
            <a:r>
              <a:rPr lang="en-US" sz="2400" b="0" i="0" u="none" strike="noStrike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Biochemical </a:t>
            </a:r>
            <a:r>
              <a:rPr lang="en-US" sz="2400" b="0" i="0" u="none" strike="noStrike" dirty="0" err="1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Nanosensor</a:t>
            </a:r>
            <a:r>
              <a:rPr lang="en-US" sz="2400" b="0" i="0" u="none" strike="noStrike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 Networks for Accurate Injury Detection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02288" y="3979519"/>
            <a:ext cx="2045335" cy="65341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065" algn="ctr">
              <a:lnSpc>
                <a:spcPct val="100000"/>
              </a:lnSpc>
              <a:spcBef>
                <a:spcPts val="710"/>
              </a:spcBef>
            </a:pPr>
            <a:r>
              <a:rPr sz="1550" spc="35" dirty="0">
                <a:latin typeface="Arial"/>
                <a:cs typeface="Arial"/>
              </a:rPr>
              <a:t>Lawrence</a:t>
            </a:r>
            <a:r>
              <a:rPr sz="1550" spc="45" dirty="0">
                <a:latin typeface="Arial"/>
                <a:cs typeface="Arial"/>
              </a:rPr>
              <a:t> </a:t>
            </a:r>
            <a:r>
              <a:rPr sz="1550" spc="-20" dirty="0">
                <a:latin typeface="Arial"/>
                <a:cs typeface="Arial"/>
              </a:rPr>
              <a:t>He</a:t>
            </a:r>
            <a:endParaRPr sz="15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10"/>
              </a:spcBef>
            </a:pPr>
            <a:r>
              <a:rPr sz="1550" spc="-200" dirty="0">
                <a:latin typeface="Arial"/>
                <a:cs typeface="Arial"/>
              </a:rPr>
              <a:t>P</a:t>
            </a:r>
            <a:r>
              <a:rPr sz="1550" spc="120" dirty="0">
                <a:latin typeface="Arial"/>
                <a:cs typeface="Arial"/>
              </a:rPr>
              <a:t>ri</a:t>
            </a:r>
            <a:r>
              <a:rPr sz="1550" spc="35" dirty="0">
                <a:latin typeface="Arial"/>
                <a:cs typeface="Arial"/>
              </a:rPr>
              <a:t>nc</a:t>
            </a:r>
            <a:r>
              <a:rPr sz="1550" spc="30" dirty="0">
                <a:latin typeface="Arial"/>
                <a:cs typeface="Arial"/>
              </a:rPr>
              <a:t>e</a:t>
            </a:r>
            <a:r>
              <a:rPr sz="1550" dirty="0">
                <a:latin typeface="Arial"/>
                <a:cs typeface="Arial"/>
              </a:rPr>
              <a:t>t</a:t>
            </a:r>
            <a:r>
              <a:rPr sz="1550" spc="20" dirty="0">
                <a:latin typeface="Arial"/>
                <a:cs typeface="Arial"/>
              </a:rPr>
              <a:t>o</a:t>
            </a:r>
            <a:r>
              <a:rPr sz="1550" spc="5" dirty="0">
                <a:latin typeface="Arial"/>
                <a:cs typeface="Arial"/>
              </a:rPr>
              <a:t>n</a:t>
            </a:r>
            <a:r>
              <a:rPr sz="1550" spc="85" dirty="0">
                <a:latin typeface="Arial"/>
                <a:cs typeface="Arial"/>
              </a:rPr>
              <a:t> </a:t>
            </a:r>
            <a:r>
              <a:rPr sz="1550" spc="-40" dirty="0">
                <a:latin typeface="Arial"/>
                <a:cs typeface="Arial"/>
              </a:rPr>
              <a:t>H</a:t>
            </a:r>
            <a:r>
              <a:rPr sz="1550" spc="120" dirty="0">
                <a:latin typeface="Arial"/>
                <a:cs typeface="Arial"/>
              </a:rPr>
              <a:t>i</a:t>
            </a:r>
            <a:r>
              <a:rPr sz="1550" spc="-40" dirty="0">
                <a:latin typeface="Arial"/>
                <a:cs typeface="Arial"/>
              </a:rPr>
              <a:t>g</a:t>
            </a:r>
            <a:r>
              <a:rPr sz="1550" spc="5" dirty="0">
                <a:latin typeface="Arial"/>
                <a:cs typeface="Arial"/>
              </a:rPr>
              <a:t>h</a:t>
            </a:r>
            <a:r>
              <a:rPr sz="1550" spc="95" dirty="0">
                <a:latin typeface="Arial"/>
                <a:cs typeface="Arial"/>
              </a:rPr>
              <a:t> </a:t>
            </a:r>
            <a:r>
              <a:rPr sz="1550" spc="-250" dirty="0">
                <a:latin typeface="Arial"/>
                <a:cs typeface="Arial"/>
              </a:rPr>
              <a:t>S</a:t>
            </a:r>
            <a:r>
              <a:rPr sz="1550" spc="35" dirty="0">
                <a:latin typeface="Arial"/>
                <a:cs typeface="Arial"/>
              </a:rPr>
              <a:t>ch</a:t>
            </a:r>
            <a:r>
              <a:rPr sz="1550" spc="20" dirty="0">
                <a:latin typeface="Arial"/>
                <a:cs typeface="Arial"/>
              </a:rPr>
              <a:t>oo</a:t>
            </a:r>
            <a:r>
              <a:rPr sz="1550" dirty="0">
                <a:latin typeface="Arial"/>
                <a:cs typeface="Arial"/>
              </a:rPr>
              <a:t>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58538" y="4874722"/>
            <a:ext cx="949960" cy="548227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675"/>
              </a:spcBef>
            </a:pPr>
            <a:r>
              <a:rPr lang="en-US" sz="1000" dirty="0">
                <a:latin typeface="Arial"/>
                <a:cs typeface="Arial"/>
              </a:rPr>
              <a:t>Mercer Science and Engineering Fair 2023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57655"/>
            <a:ext cx="10058400" cy="565810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152142" y="3055619"/>
            <a:ext cx="7760970" cy="0"/>
          </a:xfrm>
          <a:custGeom>
            <a:avLst/>
            <a:gdLst/>
            <a:ahLst/>
            <a:cxnLst/>
            <a:rect l="l" t="t" r="r" b="b"/>
            <a:pathLst>
              <a:path w="7760970">
                <a:moveTo>
                  <a:pt x="0" y="0"/>
                </a:moveTo>
                <a:lnTo>
                  <a:pt x="7760971" y="0"/>
                </a:lnTo>
              </a:path>
            </a:pathLst>
          </a:custGeom>
          <a:ln w="13093">
            <a:solidFill>
              <a:srgbClr val="CBAF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28720" y="2101849"/>
            <a:ext cx="2602230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10" dirty="0"/>
              <a:t>Int</a:t>
            </a:r>
            <a:r>
              <a:rPr spc="-140" dirty="0"/>
              <a:t>r</a:t>
            </a:r>
            <a:r>
              <a:rPr spc="15" dirty="0"/>
              <a:t>oduction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56436" y="3253746"/>
            <a:ext cx="7150100" cy="206595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389890" indent="-377190" algn="just">
              <a:lnSpc>
                <a:spcPct val="100000"/>
              </a:lnSpc>
              <a:spcBef>
                <a:spcPts val="655"/>
              </a:spcBef>
              <a:buClr>
                <a:srgbClr val="CBAF62"/>
              </a:buClr>
              <a:buSzPct val="122580"/>
              <a:buFont typeface="Wingdings"/>
              <a:buChar char=""/>
              <a:tabLst>
                <a:tab pos="389890" algn="l"/>
              </a:tabLst>
            </a:pPr>
            <a:r>
              <a:rPr sz="1550" spc="-15" dirty="0">
                <a:latin typeface="Arial"/>
                <a:cs typeface="Arial"/>
              </a:rPr>
              <a:t>Hamst</a:t>
            </a:r>
            <a:r>
              <a:rPr sz="1550" spc="-215" dirty="0">
                <a:latin typeface="Arial"/>
                <a:cs typeface="Arial"/>
              </a:rPr>
              <a:t> </a:t>
            </a:r>
            <a:r>
              <a:rPr sz="1550" spc="70" dirty="0">
                <a:latin typeface="Arial"/>
                <a:cs typeface="Arial"/>
              </a:rPr>
              <a:t>ring</a:t>
            </a:r>
            <a:r>
              <a:rPr sz="1550" spc="30" dirty="0">
                <a:latin typeface="Arial"/>
                <a:cs typeface="Arial"/>
              </a:rPr>
              <a:t> </a:t>
            </a:r>
            <a:r>
              <a:rPr sz="1550" spc="50" dirty="0">
                <a:latin typeface="Arial"/>
                <a:cs typeface="Arial"/>
              </a:rPr>
              <a:t>inj</a:t>
            </a:r>
            <a:r>
              <a:rPr sz="1550" spc="-170" dirty="0">
                <a:latin typeface="Arial"/>
                <a:cs typeface="Arial"/>
              </a:rPr>
              <a:t> </a:t>
            </a:r>
            <a:r>
              <a:rPr sz="1550" spc="55" dirty="0">
                <a:latin typeface="Arial"/>
                <a:cs typeface="Arial"/>
              </a:rPr>
              <a:t>ury</a:t>
            </a:r>
            <a:r>
              <a:rPr sz="1550" spc="95" dirty="0">
                <a:latin typeface="Arial"/>
                <a:cs typeface="Arial"/>
              </a:rPr>
              <a:t> </a:t>
            </a:r>
            <a:r>
              <a:rPr sz="1550" spc="40" dirty="0">
                <a:latin typeface="Arial"/>
                <a:cs typeface="Arial"/>
              </a:rPr>
              <a:t>occurs</a:t>
            </a:r>
            <a:r>
              <a:rPr sz="1550" spc="-5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f</a:t>
            </a:r>
            <a:r>
              <a:rPr sz="1550" spc="-260" dirty="0">
                <a:latin typeface="Arial"/>
                <a:cs typeface="Arial"/>
              </a:rPr>
              <a:t> </a:t>
            </a:r>
            <a:r>
              <a:rPr sz="1550" spc="45" dirty="0">
                <a:latin typeface="Arial"/>
                <a:cs typeface="Arial"/>
              </a:rPr>
              <a:t>requent</a:t>
            </a:r>
            <a:r>
              <a:rPr sz="1550" spc="-215" dirty="0">
                <a:latin typeface="Arial"/>
                <a:cs typeface="Arial"/>
              </a:rPr>
              <a:t> </a:t>
            </a:r>
            <a:r>
              <a:rPr sz="1550" spc="70" dirty="0">
                <a:latin typeface="Arial"/>
                <a:cs typeface="Arial"/>
              </a:rPr>
              <a:t>ly</a:t>
            </a:r>
            <a:r>
              <a:rPr sz="1550" spc="80" dirty="0">
                <a:latin typeface="Arial"/>
                <a:cs typeface="Arial"/>
              </a:rPr>
              <a:t> </a:t>
            </a:r>
            <a:r>
              <a:rPr sz="1550" spc="25" dirty="0">
                <a:latin typeface="Arial"/>
                <a:cs typeface="Arial"/>
              </a:rPr>
              <a:t>among</a:t>
            </a:r>
            <a:r>
              <a:rPr sz="1550" spc="1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at</a:t>
            </a:r>
            <a:r>
              <a:rPr sz="1550" spc="-215" dirty="0">
                <a:latin typeface="Arial"/>
                <a:cs typeface="Arial"/>
              </a:rPr>
              <a:t> </a:t>
            </a:r>
            <a:r>
              <a:rPr sz="1550" spc="50" dirty="0">
                <a:latin typeface="Arial"/>
                <a:cs typeface="Arial"/>
              </a:rPr>
              <a:t>hlet</a:t>
            </a:r>
            <a:r>
              <a:rPr sz="1550" spc="-210" dirty="0">
                <a:latin typeface="Arial"/>
                <a:cs typeface="Arial"/>
              </a:rPr>
              <a:t> </a:t>
            </a:r>
            <a:r>
              <a:rPr sz="1550" spc="-25" dirty="0">
                <a:latin typeface="Arial"/>
                <a:cs typeface="Arial"/>
              </a:rPr>
              <a:t>es.</a:t>
            </a:r>
            <a:endParaRPr sz="1550" dirty="0">
              <a:latin typeface="Arial"/>
              <a:cs typeface="Arial"/>
            </a:endParaRPr>
          </a:p>
          <a:p>
            <a:pPr marL="389255" marR="12700" indent="-377190" algn="just">
              <a:lnSpc>
                <a:spcPct val="106500"/>
              </a:lnSpc>
              <a:spcBef>
                <a:spcPts val="890"/>
              </a:spcBef>
              <a:buClr>
                <a:srgbClr val="CBAF62"/>
              </a:buClr>
              <a:buSzPct val="122580"/>
              <a:buFont typeface="Wingdings"/>
              <a:buChar char=""/>
              <a:tabLst>
                <a:tab pos="389890" algn="l"/>
              </a:tabLst>
            </a:pPr>
            <a:r>
              <a:rPr sz="1550" dirty="0">
                <a:latin typeface="Arial"/>
                <a:cs typeface="Arial"/>
              </a:rPr>
              <a:t>I am </a:t>
            </a:r>
            <a:r>
              <a:rPr sz="1550" spc="5" dirty="0">
                <a:latin typeface="Arial"/>
                <a:cs typeface="Arial"/>
              </a:rPr>
              <a:t>a </a:t>
            </a:r>
            <a:r>
              <a:rPr sz="1550" spc="25" dirty="0">
                <a:latin typeface="Arial"/>
                <a:cs typeface="Arial"/>
              </a:rPr>
              <a:t>Division </a:t>
            </a:r>
            <a:r>
              <a:rPr sz="1550" dirty="0">
                <a:latin typeface="Arial"/>
                <a:cs typeface="Arial"/>
              </a:rPr>
              <a:t>I </a:t>
            </a:r>
            <a:r>
              <a:rPr sz="1550" spc="-20" dirty="0">
                <a:latin typeface="Arial"/>
                <a:cs typeface="Arial"/>
              </a:rPr>
              <a:t>Epee </a:t>
            </a:r>
            <a:r>
              <a:rPr sz="1550" spc="30" dirty="0">
                <a:latin typeface="Arial"/>
                <a:cs typeface="Arial"/>
              </a:rPr>
              <a:t>fencer. </a:t>
            </a:r>
            <a:r>
              <a:rPr sz="1550" spc="-15" dirty="0">
                <a:latin typeface="Arial"/>
                <a:cs typeface="Arial"/>
              </a:rPr>
              <a:t>Hamst</a:t>
            </a:r>
            <a:r>
              <a:rPr sz="1550" spc="70" dirty="0">
                <a:latin typeface="Arial"/>
                <a:cs typeface="Arial"/>
              </a:rPr>
              <a:t>ring </a:t>
            </a:r>
            <a:r>
              <a:rPr sz="1550" spc="50" dirty="0">
                <a:latin typeface="Arial"/>
                <a:cs typeface="Arial"/>
              </a:rPr>
              <a:t>inj</a:t>
            </a:r>
            <a:r>
              <a:rPr sz="1550" spc="55" dirty="0">
                <a:latin typeface="Arial"/>
                <a:cs typeface="Arial"/>
              </a:rPr>
              <a:t>ur</a:t>
            </a:r>
            <a:r>
              <a:rPr lang="en-US" sz="1550" spc="55" dirty="0">
                <a:latin typeface="Arial"/>
                <a:cs typeface="Arial"/>
              </a:rPr>
              <a:t>ies have</a:t>
            </a:r>
            <a:r>
              <a:rPr sz="1550" spc="55" dirty="0">
                <a:latin typeface="Arial"/>
                <a:cs typeface="Arial"/>
              </a:rPr>
              <a:t> </a:t>
            </a:r>
            <a:r>
              <a:rPr sz="1550" spc="45" dirty="0">
                <a:latin typeface="Arial"/>
                <a:cs typeface="Arial"/>
              </a:rPr>
              <a:t>impact</a:t>
            </a:r>
            <a:r>
              <a:rPr sz="1550" spc="20" dirty="0">
                <a:latin typeface="Arial"/>
                <a:cs typeface="Arial"/>
              </a:rPr>
              <a:t>ed </a:t>
            </a:r>
            <a:r>
              <a:rPr sz="1550" spc="35" dirty="0">
                <a:latin typeface="Arial"/>
                <a:cs typeface="Arial"/>
              </a:rPr>
              <a:t>my result</a:t>
            </a:r>
            <a:r>
              <a:rPr sz="1550" spc="5" dirty="0">
                <a:latin typeface="Arial"/>
                <a:cs typeface="Arial"/>
              </a:rPr>
              <a:t>s </a:t>
            </a:r>
            <a:r>
              <a:rPr sz="1550" spc="65" dirty="0">
                <a:latin typeface="Arial"/>
                <a:cs typeface="Arial"/>
              </a:rPr>
              <a:t>in </a:t>
            </a:r>
            <a:r>
              <a:rPr sz="1550" spc="15" dirty="0">
                <a:latin typeface="Arial"/>
                <a:cs typeface="Arial"/>
              </a:rPr>
              <a:t>several</a:t>
            </a:r>
            <a:r>
              <a:rPr sz="1550" spc="185" dirty="0">
                <a:latin typeface="Arial"/>
                <a:cs typeface="Arial"/>
              </a:rPr>
              <a:t> </a:t>
            </a:r>
            <a:r>
              <a:rPr sz="1550" spc="10" dirty="0">
                <a:latin typeface="Arial"/>
                <a:cs typeface="Arial"/>
              </a:rPr>
              <a:t>nat</a:t>
            </a:r>
            <a:r>
              <a:rPr sz="1550" spc="-215" dirty="0">
                <a:latin typeface="Arial"/>
                <a:cs typeface="Arial"/>
              </a:rPr>
              <a:t> </a:t>
            </a:r>
            <a:r>
              <a:rPr sz="1550" spc="35" dirty="0">
                <a:latin typeface="Arial"/>
                <a:cs typeface="Arial"/>
              </a:rPr>
              <a:t>ional</a:t>
            </a:r>
            <a:r>
              <a:rPr sz="1550" spc="20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t</a:t>
            </a:r>
            <a:r>
              <a:rPr sz="1550" spc="-215" dirty="0">
                <a:latin typeface="Arial"/>
                <a:cs typeface="Arial"/>
              </a:rPr>
              <a:t> </a:t>
            </a:r>
            <a:r>
              <a:rPr sz="1550" spc="40" dirty="0">
                <a:latin typeface="Arial"/>
                <a:cs typeface="Arial"/>
              </a:rPr>
              <a:t>ournament</a:t>
            </a:r>
            <a:r>
              <a:rPr sz="1550" spc="-215" dirty="0">
                <a:latin typeface="Arial"/>
                <a:cs typeface="Arial"/>
              </a:rPr>
              <a:t> </a:t>
            </a:r>
            <a:r>
              <a:rPr sz="1550" spc="-55" dirty="0">
                <a:latin typeface="Arial"/>
                <a:cs typeface="Arial"/>
              </a:rPr>
              <a:t>s.</a:t>
            </a:r>
            <a:endParaRPr sz="1550" dirty="0">
              <a:latin typeface="Arial"/>
              <a:cs typeface="Arial"/>
            </a:endParaRPr>
          </a:p>
          <a:p>
            <a:pPr marL="389255" marR="5080" indent="-377190" algn="just">
              <a:lnSpc>
                <a:spcPct val="106500"/>
              </a:lnSpc>
              <a:spcBef>
                <a:spcPts val="890"/>
              </a:spcBef>
              <a:buClr>
                <a:srgbClr val="CBAF62"/>
              </a:buClr>
              <a:buSzPct val="122580"/>
              <a:buFont typeface="Wingdings"/>
              <a:buChar char=""/>
              <a:tabLst>
                <a:tab pos="389890" algn="l"/>
              </a:tabLst>
            </a:pPr>
            <a:r>
              <a:rPr sz="1550" spc="40" dirty="0">
                <a:latin typeface="Arial"/>
                <a:cs typeface="Arial"/>
              </a:rPr>
              <a:t>This </a:t>
            </a:r>
            <a:r>
              <a:rPr sz="1550" spc="60" dirty="0">
                <a:latin typeface="Arial"/>
                <a:cs typeface="Arial"/>
              </a:rPr>
              <a:t>work </a:t>
            </a:r>
            <a:r>
              <a:rPr sz="1550" spc="20" dirty="0">
                <a:latin typeface="Arial"/>
                <a:cs typeface="Arial"/>
              </a:rPr>
              <a:t>proposes </a:t>
            </a:r>
            <a:r>
              <a:rPr sz="1550" spc="5" dirty="0">
                <a:latin typeface="Arial"/>
                <a:cs typeface="Arial"/>
              </a:rPr>
              <a:t>an </a:t>
            </a:r>
            <a:r>
              <a:rPr sz="1550" spc="50" dirty="0">
                <a:latin typeface="Arial"/>
                <a:cs typeface="Arial"/>
              </a:rPr>
              <a:t>archit</a:t>
            </a:r>
            <a:r>
              <a:rPr sz="1550" spc="20" dirty="0">
                <a:latin typeface="Arial"/>
                <a:cs typeface="Arial"/>
              </a:rPr>
              <a:t>ect</a:t>
            </a:r>
            <a:r>
              <a:rPr sz="1550" spc="50" dirty="0">
                <a:latin typeface="Arial"/>
                <a:cs typeface="Arial"/>
              </a:rPr>
              <a:t>ure </a:t>
            </a:r>
            <a:r>
              <a:rPr sz="1550" spc="10" dirty="0">
                <a:latin typeface="Arial"/>
                <a:cs typeface="Arial"/>
              </a:rPr>
              <a:t>of</a:t>
            </a:r>
            <a:r>
              <a:rPr sz="1550" spc="1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hamst</a:t>
            </a:r>
            <a:r>
              <a:rPr sz="1550" spc="70" dirty="0">
                <a:latin typeface="Arial"/>
                <a:cs typeface="Arial"/>
              </a:rPr>
              <a:t>ring </a:t>
            </a:r>
            <a:r>
              <a:rPr sz="1550" spc="50" dirty="0">
                <a:latin typeface="Arial"/>
                <a:cs typeface="Arial"/>
              </a:rPr>
              <a:t>injury </a:t>
            </a:r>
            <a:r>
              <a:rPr sz="1550" spc="25" dirty="0">
                <a:latin typeface="Arial"/>
                <a:cs typeface="Arial"/>
              </a:rPr>
              <a:t>det</a:t>
            </a:r>
            <a:r>
              <a:rPr sz="1550" spc="20" dirty="0">
                <a:latin typeface="Arial"/>
                <a:cs typeface="Arial"/>
              </a:rPr>
              <a:t>ect</a:t>
            </a:r>
            <a:r>
              <a:rPr sz="1550" spc="40" dirty="0">
                <a:latin typeface="Arial"/>
                <a:cs typeface="Arial"/>
              </a:rPr>
              <a:t>ion.</a:t>
            </a:r>
            <a:r>
              <a:rPr sz="1550" spc="45" dirty="0">
                <a:latin typeface="Arial"/>
                <a:cs typeface="Arial"/>
              </a:rPr>
              <a:t> </a:t>
            </a:r>
            <a:r>
              <a:rPr sz="1550" spc="15" dirty="0">
                <a:latin typeface="Arial"/>
                <a:cs typeface="Arial"/>
              </a:rPr>
              <a:t>It </a:t>
            </a:r>
            <a:r>
              <a:rPr sz="1550" spc="20" dirty="0">
                <a:latin typeface="Arial"/>
                <a:cs typeface="Arial"/>
              </a:rPr>
              <a:t> </a:t>
            </a:r>
            <a:r>
              <a:rPr sz="1550" spc="55" dirty="0">
                <a:latin typeface="Arial"/>
                <a:cs typeface="Arial"/>
              </a:rPr>
              <a:t>includes </a:t>
            </a:r>
            <a:r>
              <a:rPr sz="1550" spc="20" dirty="0" err="1">
                <a:latin typeface="Arial"/>
                <a:cs typeface="Arial"/>
              </a:rPr>
              <a:t>nano</a:t>
            </a:r>
            <a:r>
              <a:rPr sz="1550" dirty="0" err="1">
                <a:latin typeface="Arial"/>
                <a:cs typeface="Arial"/>
              </a:rPr>
              <a:t>sensors</a:t>
            </a:r>
            <a:r>
              <a:rPr sz="1550" dirty="0">
                <a:latin typeface="Arial"/>
                <a:cs typeface="Arial"/>
              </a:rPr>
              <a:t> </a:t>
            </a:r>
            <a:r>
              <a:rPr sz="1550" spc="10" dirty="0">
                <a:latin typeface="Arial"/>
                <a:cs typeface="Arial"/>
              </a:rPr>
              <a:t>and</a:t>
            </a:r>
            <a:r>
              <a:rPr sz="1550" spc="15" dirty="0">
                <a:latin typeface="Arial"/>
                <a:cs typeface="Arial"/>
              </a:rPr>
              <a:t> dat</a:t>
            </a:r>
            <a:r>
              <a:rPr sz="1550" spc="5" dirty="0">
                <a:latin typeface="Arial"/>
                <a:cs typeface="Arial"/>
              </a:rPr>
              <a:t>a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55" dirty="0">
                <a:latin typeface="Arial"/>
                <a:cs typeface="Arial"/>
              </a:rPr>
              <a:t>collect</a:t>
            </a:r>
            <a:r>
              <a:rPr sz="1550" spc="45" dirty="0">
                <a:latin typeface="Arial"/>
                <a:cs typeface="Arial"/>
              </a:rPr>
              <a:t>ors </a:t>
            </a:r>
            <a:r>
              <a:rPr sz="1550" dirty="0">
                <a:latin typeface="Arial"/>
                <a:cs typeface="Arial"/>
              </a:rPr>
              <a:t>t</a:t>
            </a:r>
            <a:r>
              <a:rPr sz="1550" spc="5" dirty="0">
                <a:latin typeface="Arial"/>
                <a:cs typeface="Arial"/>
              </a:rPr>
              <a:t>o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-15" dirty="0">
                <a:latin typeface="Arial"/>
                <a:cs typeface="Arial"/>
              </a:rPr>
              <a:t>gat</a:t>
            </a:r>
            <a:r>
              <a:rPr sz="1550" spc="25" dirty="0">
                <a:latin typeface="Arial"/>
                <a:cs typeface="Arial"/>
              </a:rPr>
              <a:t>her</a:t>
            </a:r>
            <a:r>
              <a:rPr sz="1550" spc="30" dirty="0">
                <a:latin typeface="Arial"/>
                <a:cs typeface="Arial"/>
              </a:rPr>
              <a:t> </a:t>
            </a:r>
            <a:r>
              <a:rPr sz="1550" spc="50" dirty="0">
                <a:latin typeface="Arial"/>
                <a:cs typeface="Arial"/>
              </a:rPr>
              <a:t>bio-paramet </a:t>
            </a:r>
            <a:r>
              <a:rPr sz="1550" spc="10" dirty="0">
                <a:latin typeface="Arial"/>
                <a:cs typeface="Arial"/>
              </a:rPr>
              <a:t>ers. </a:t>
            </a:r>
            <a:r>
              <a:rPr sz="1550" spc="-420" dirty="0">
                <a:latin typeface="Arial"/>
                <a:cs typeface="Arial"/>
              </a:rPr>
              <a:t> </a:t>
            </a:r>
            <a:r>
              <a:rPr sz="1550" spc="15" dirty="0">
                <a:latin typeface="Arial"/>
                <a:cs typeface="Arial"/>
              </a:rPr>
              <a:t>The</a:t>
            </a:r>
            <a:r>
              <a:rPr sz="1550" spc="20" dirty="0">
                <a:latin typeface="Arial"/>
                <a:cs typeface="Arial"/>
              </a:rPr>
              <a:t> </a:t>
            </a:r>
            <a:r>
              <a:rPr sz="1550" spc="-5" dirty="0">
                <a:latin typeface="Arial"/>
                <a:cs typeface="Arial"/>
              </a:rPr>
              <a:t>goal</a:t>
            </a:r>
            <a:r>
              <a:rPr sz="1550" dirty="0">
                <a:latin typeface="Arial"/>
                <a:cs typeface="Arial"/>
              </a:rPr>
              <a:t> </a:t>
            </a:r>
            <a:r>
              <a:rPr sz="1550" spc="65" dirty="0">
                <a:latin typeface="Arial"/>
                <a:cs typeface="Arial"/>
              </a:rPr>
              <a:t>is </a:t>
            </a:r>
            <a:r>
              <a:rPr sz="1550" dirty="0">
                <a:latin typeface="Arial"/>
                <a:cs typeface="Arial"/>
              </a:rPr>
              <a:t>t</a:t>
            </a:r>
            <a:r>
              <a:rPr sz="1550" spc="5" dirty="0">
                <a:latin typeface="Arial"/>
                <a:cs typeface="Arial"/>
              </a:rPr>
              <a:t>o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70" dirty="0">
                <a:latin typeface="Arial"/>
                <a:cs typeface="Arial"/>
              </a:rPr>
              <a:t>minimize </a:t>
            </a:r>
            <a:r>
              <a:rPr sz="1550" dirty="0">
                <a:latin typeface="Arial"/>
                <a:cs typeface="Arial"/>
              </a:rPr>
              <a:t>t</a:t>
            </a:r>
            <a:r>
              <a:rPr sz="1550" spc="20" dirty="0">
                <a:latin typeface="Arial"/>
                <a:cs typeface="Arial"/>
              </a:rPr>
              <a:t>he</a:t>
            </a:r>
            <a:r>
              <a:rPr sz="1550" spc="25" dirty="0">
                <a:latin typeface="Arial"/>
                <a:cs typeface="Arial"/>
              </a:rPr>
              <a:t> </a:t>
            </a:r>
            <a:r>
              <a:rPr sz="1550" spc="45" dirty="0">
                <a:latin typeface="Arial"/>
                <a:cs typeface="Arial"/>
              </a:rPr>
              <a:t>deployed</a:t>
            </a:r>
            <a:r>
              <a:rPr sz="1550" spc="50" dirty="0">
                <a:latin typeface="Arial"/>
                <a:cs typeface="Arial"/>
              </a:rPr>
              <a:t> </a:t>
            </a:r>
            <a:r>
              <a:rPr sz="1550" spc="15" dirty="0">
                <a:latin typeface="Arial"/>
                <a:cs typeface="Arial"/>
              </a:rPr>
              <a:t>nano</a:t>
            </a:r>
            <a:r>
              <a:rPr sz="1550" spc="20" dirty="0">
                <a:latin typeface="Arial"/>
                <a:cs typeface="Arial"/>
              </a:rPr>
              <a:t> </a:t>
            </a:r>
            <a:r>
              <a:rPr sz="1550" spc="-5" dirty="0">
                <a:latin typeface="Arial"/>
                <a:cs typeface="Arial"/>
              </a:rPr>
              <a:t>sensors </a:t>
            </a:r>
            <a:r>
              <a:rPr sz="1550" spc="80" dirty="0">
                <a:latin typeface="Arial"/>
                <a:cs typeface="Arial"/>
              </a:rPr>
              <a:t>while </a:t>
            </a:r>
            <a:r>
              <a:rPr sz="1550" spc="-15" dirty="0">
                <a:latin typeface="Arial"/>
                <a:cs typeface="Arial"/>
              </a:rPr>
              <a:t>gat</a:t>
            </a:r>
            <a:r>
              <a:rPr sz="1550" spc="55" dirty="0">
                <a:latin typeface="Arial"/>
                <a:cs typeface="Arial"/>
              </a:rPr>
              <a:t>hering </a:t>
            </a:r>
            <a:r>
              <a:rPr sz="1550" spc="60" dirty="0">
                <a:latin typeface="Arial"/>
                <a:cs typeface="Arial"/>
              </a:rPr>
              <a:t> </a:t>
            </a:r>
            <a:r>
              <a:rPr sz="1550" spc="15" dirty="0">
                <a:latin typeface="Arial"/>
                <a:cs typeface="Arial"/>
              </a:rPr>
              <a:t>enough</a:t>
            </a:r>
            <a:r>
              <a:rPr sz="1550" spc="20" dirty="0">
                <a:latin typeface="Arial"/>
                <a:cs typeface="Arial"/>
              </a:rPr>
              <a:t> </a:t>
            </a:r>
            <a:r>
              <a:rPr sz="1550" spc="65" dirty="0">
                <a:latin typeface="Arial"/>
                <a:cs typeface="Arial"/>
              </a:rPr>
              <a:t>informat</a:t>
            </a:r>
            <a:r>
              <a:rPr sz="1550" spc="50" dirty="0">
                <a:latin typeface="Arial"/>
                <a:cs typeface="Arial"/>
              </a:rPr>
              <a:t>ion</a:t>
            </a:r>
            <a:r>
              <a:rPr sz="1550" spc="55" dirty="0">
                <a:latin typeface="Arial"/>
                <a:cs typeface="Arial"/>
              </a:rPr>
              <a:t> </a:t>
            </a:r>
            <a:r>
              <a:rPr sz="1550" spc="65" dirty="0">
                <a:latin typeface="Arial"/>
                <a:cs typeface="Arial"/>
              </a:rPr>
              <a:t>for</a:t>
            </a:r>
            <a:r>
              <a:rPr sz="1550" spc="70" dirty="0">
                <a:latin typeface="Arial"/>
                <a:cs typeface="Arial"/>
              </a:rPr>
              <a:t> </a:t>
            </a:r>
            <a:r>
              <a:rPr sz="1550" spc="30" dirty="0">
                <a:latin typeface="Arial"/>
                <a:cs typeface="Arial"/>
              </a:rPr>
              <a:t>accurat</a:t>
            </a:r>
            <a:r>
              <a:rPr sz="1550" spc="5" dirty="0">
                <a:latin typeface="Arial"/>
                <a:cs typeface="Arial"/>
              </a:rPr>
              <a:t>e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50" dirty="0">
                <a:latin typeface="Arial"/>
                <a:cs typeface="Arial"/>
              </a:rPr>
              <a:t>injury</a:t>
            </a:r>
            <a:r>
              <a:rPr sz="1550" spc="55" dirty="0">
                <a:latin typeface="Arial"/>
                <a:cs typeface="Arial"/>
              </a:rPr>
              <a:t> </a:t>
            </a:r>
            <a:r>
              <a:rPr sz="1550" spc="25" dirty="0">
                <a:latin typeface="Arial"/>
                <a:cs typeface="Arial"/>
              </a:rPr>
              <a:t>det</a:t>
            </a:r>
            <a:r>
              <a:rPr sz="1550" spc="20" dirty="0">
                <a:latin typeface="Arial"/>
                <a:cs typeface="Arial"/>
              </a:rPr>
              <a:t>ect </a:t>
            </a:r>
            <a:r>
              <a:rPr sz="1550" spc="50" dirty="0">
                <a:latin typeface="Arial"/>
                <a:cs typeface="Arial"/>
              </a:rPr>
              <a:t>ion</a:t>
            </a:r>
            <a:r>
              <a:rPr sz="1550" spc="55" dirty="0">
                <a:latin typeface="Arial"/>
                <a:cs typeface="Arial"/>
              </a:rPr>
              <a:t> </a:t>
            </a:r>
            <a:r>
              <a:rPr sz="1550" spc="10" dirty="0">
                <a:latin typeface="Arial"/>
                <a:cs typeface="Arial"/>
              </a:rPr>
              <a:t>and  </a:t>
            </a:r>
            <a:r>
              <a:rPr sz="1550" spc="40" dirty="0">
                <a:latin typeface="Arial"/>
                <a:cs typeface="Arial"/>
              </a:rPr>
              <a:t>root  </a:t>
            </a:r>
            <a:r>
              <a:rPr sz="1550" spc="10" dirty="0">
                <a:latin typeface="Arial"/>
                <a:cs typeface="Arial"/>
              </a:rPr>
              <a:t>reason </a:t>
            </a:r>
            <a:r>
              <a:rPr sz="1550" spc="15" dirty="0">
                <a:latin typeface="Arial"/>
                <a:cs typeface="Arial"/>
              </a:rPr>
              <a:t> </a:t>
            </a:r>
            <a:r>
              <a:rPr sz="1550" spc="50" dirty="0">
                <a:latin typeface="Arial"/>
                <a:cs typeface="Arial"/>
              </a:rPr>
              <a:t>ident</a:t>
            </a:r>
            <a:r>
              <a:rPr sz="1550" spc="-220" dirty="0">
                <a:latin typeface="Arial"/>
                <a:cs typeface="Arial"/>
              </a:rPr>
              <a:t> </a:t>
            </a:r>
            <a:r>
              <a:rPr sz="1550" spc="60" dirty="0">
                <a:latin typeface="Arial"/>
                <a:cs typeface="Arial"/>
              </a:rPr>
              <a:t>if</a:t>
            </a:r>
            <a:r>
              <a:rPr sz="1550" spc="-260" dirty="0">
                <a:latin typeface="Arial"/>
                <a:cs typeface="Arial"/>
              </a:rPr>
              <a:t> </a:t>
            </a:r>
            <a:r>
              <a:rPr sz="1550" spc="40" dirty="0">
                <a:latin typeface="Arial"/>
                <a:cs typeface="Arial"/>
              </a:rPr>
              <a:t>icat</a:t>
            </a:r>
            <a:r>
              <a:rPr sz="1550" spc="-215" dirty="0">
                <a:latin typeface="Arial"/>
                <a:cs typeface="Arial"/>
              </a:rPr>
              <a:t> </a:t>
            </a:r>
            <a:r>
              <a:rPr sz="1550" spc="45" dirty="0">
                <a:latin typeface="Arial"/>
                <a:cs typeface="Arial"/>
              </a:rPr>
              <a:t>ion.</a:t>
            </a:r>
            <a:endParaRPr sz="15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57655"/>
            <a:ext cx="10058400" cy="565810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69087" y="3055619"/>
            <a:ext cx="2954020" cy="0"/>
          </a:xfrm>
          <a:custGeom>
            <a:avLst/>
            <a:gdLst/>
            <a:ahLst/>
            <a:cxnLst/>
            <a:rect l="l" t="t" r="r" b="b"/>
            <a:pathLst>
              <a:path w="2954020">
                <a:moveTo>
                  <a:pt x="0" y="0"/>
                </a:moveTo>
                <a:lnTo>
                  <a:pt x="2953510" y="0"/>
                </a:lnTo>
              </a:path>
            </a:pathLst>
          </a:custGeom>
          <a:ln w="13093">
            <a:solidFill>
              <a:srgbClr val="CBAF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31822" y="2101849"/>
            <a:ext cx="2581910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5" dirty="0"/>
              <a:t>Background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25950" y="1813919"/>
            <a:ext cx="4862195" cy="42754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9255" marR="425450" indent="-377190">
              <a:lnSpc>
                <a:spcPct val="106500"/>
              </a:lnSpc>
              <a:spcBef>
                <a:spcPts val="95"/>
              </a:spcBef>
              <a:buClr>
                <a:srgbClr val="CBAF62"/>
              </a:buClr>
              <a:buSzPct val="122580"/>
              <a:buFont typeface="Wingdings"/>
              <a:buChar char=""/>
              <a:tabLst>
                <a:tab pos="389255" algn="l"/>
                <a:tab pos="389890" algn="l"/>
              </a:tabLst>
            </a:pPr>
            <a:r>
              <a:rPr sz="1550" spc="-45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50" spc="75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z="1550" spc="-11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50" spc="-2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120" dirty="0">
                <a:solidFill>
                  <a:srgbClr val="252525"/>
                </a:solidFill>
                <a:latin typeface="Arial"/>
                <a:cs typeface="Arial"/>
              </a:rPr>
              <a:t>ri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550" spc="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12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j</a:t>
            </a:r>
            <a:r>
              <a:rPr sz="1550" spc="-17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50" spc="12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50" spc="9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12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50" spc="-4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50" spc="5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50" spc="-2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50" spc="10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12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j</a:t>
            </a:r>
            <a:r>
              <a:rPr sz="1550" spc="-17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50" spc="12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50" spc="9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170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1550" spc="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50" spc="18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-7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50" spc="-135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50" spc="-7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A  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at</a:t>
            </a:r>
            <a:r>
              <a:rPr sz="1550" spc="-2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50" spc="135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50" spc="3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50" spc="-2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3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50" spc="-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80" dirty="0">
                <a:solidFill>
                  <a:srgbClr val="252525"/>
                </a:solidFill>
                <a:latin typeface="Arial"/>
                <a:cs typeface="Arial"/>
              </a:rPr>
              <a:t>(</a:t>
            </a:r>
            <a:r>
              <a:rPr sz="1550" spc="-5" dirty="0">
                <a:solidFill>
                  <a:srgbClr val="252525"/>
                </a:solidFill>
                <a:latin typeface="Arial"/>
                <a:cs typeface="Arial"/>
              </a:rPr>
              <a:t>3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.</a:t>
            </a:r>
            <a:r>
              <a:rPr sz="1550" spc="-26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252525"/>
                </a:solidFill>
                <a:latin typeface="Arial"/>
                <a:cs typeface="Arial"/>
              </a:rPr>
              <a:t>0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5</a:t>
            </a:r>
            <a:r>
              <a:rPr sz="1550" spc="6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50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50" spc="3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50" spc="18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252525"/>
                </a:solidFill>
                <a:latin typeface="Arial"/>
                <a:cs typeface="Arial"/>
              </a:rPr>
              <a:t>10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z="1550" spc="-26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252525"/>
                </a:solidFill>
                <a:latin typeface="Arial"/>
                <a:cs typeface="Arial"/>
              </a:rPr>
              <a:t>00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0</a:t>
            </a:r>
            <a:r>
              <a:rPr sz="1550" spc="6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-11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50" spc="50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50" spc="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50" spc="12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t </a:t>
            </a:r>
            <a:r>
              <a:rPr sz="1550" spc="-15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3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50" spc="45" dirty="0">
                <a:solidFill>
                  <a:srgbClr val="252525"/>
                </a:solidFill>
                <a:latin typeface="Arial"/>
                <a:cs typeface="Arial"/>
              </a:rPr>
              <a:t>x</a:t>
            </a:r>
            <a:r>
              <a:rPr sz="1550" spc="50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50" spc="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50" spc="-11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50" spc="12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50" spc="3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50" spc="-11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50" spc="80" dirty="0">
                <a:solidFill>
                  <a:srgbClr val="252525"/>
                </a:solidFill>
                <a:latin typeface="Arial"/>
                <a:cs typeface="Arial"/>
              </a:rPr>
              <a:t>)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.</a:t>
            </a:r>
            <a:endParaRPr sz="1550" dirty="0">
              <a:latin typeface="Arial"/>
              <a:cs typeface="Arial"/>
            </a:endParaRPr>
          </a:p>
          <a:p>
            <a:pPr marL="389255" marR="117475">
              <a:lnSpc>
                <a:spcPct val="106500"/>
              </a:lnSpc>
            </a:pPr>
            <a:r>
              <a:rPr sz="1550" spc="-45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50" spc="75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z="1550" spc="-11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50" spc="-2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120" dirty="0">
                <a:solidFill>
                  <a:srgbClr val="252525"/>
                </a:solidFill>
                <a:latin typeface="Arial"/>
                <a:cs typeface="Arial"/>
              </a:rPr>
              <a:t>ri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550" spc="2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-4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550" spc="12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50" spc="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50" spc="9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50" spc="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50" spc="-11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50" spc="12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50" spc="-11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50" spc="-2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50" spc="-4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f </a:t>
            </a:r>
            <a:r>
              <a:rPr sz="1550" spc="-204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75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50" spc="1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75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50" spc="-11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50" spc="135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50" spc="3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50" spc="-4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d  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 t</a:t>
            </a:r>
            <a:r>
              <a:rPr sz="1550" spc="-2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30" dirty="0">
                <a:solidFill>
                  <a:srgbClr val="252525"/>
                </a:solidFill>
                <a:latin typeface="Arial"/>
                <a:cs typeface="Arial"/>
              </a:rPr>
              <a:t>endons</a:t>
            </a:r>
            <a:r>
              <a:rPr sz="1550" spc="-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15" dirty="0">
                <a:solidFill>
                  <a:srgbClr val="252525"/>
                </a:solidFill>
                <a:latin typeface="Arial"/>
                <a:cs typeface="Arial"/>
              </a:rPr>
              <a:t>(Fig.</a:t>
            </a:r>
            <a:r>
              <a:rPr sz="1550" spc="-26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25" dirty="0">
                <a:solidFill>
                  <a:srgbClr val="252525"/>
                </a:solidFill>
                <a:latin typeface="Arial"/>
                <a:cs typeface="Arial"/>
              </a:rPr>
              <a:t>1).</a:t>
            </a:r>
            <a:r>
              <a:rPr sz="1550" spc="24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-70" dirty="0">
                <a:solidFill>
                  <a:srgbClr val="252525"/>
                </a:solidFill>
                <a:latin typeface="Arial"/>
                <a:cs typeface="Arial"/>
              </a:rPr>
              <a:t>We</a:t>
            </a:r>
            <a:r>
              <a:rPr sz="1550" spc="8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20" dirty="0">
                <a:solidFill>
                  <a:srgbClr val="252525"/>
                </a:solidFill>
                <a:latin typeface="Arial"/>
                <a:cs typeface="Arial"/>
              </a:rPr>
              <a:t>should</a:t>
            </a:r>
            <a:r>
              <a:rPr sz="1550" spc="10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accurat</a:t>
            </a:r>
            <a:r>
              <a:rPr sz="1550" spc="-2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55" dirty="0">
                <a:solidFill>
                  <a:srgbClr val="252525"/>
                </a:solidFill>
                <a:latin typeface="Arial"/>
                <a:cs typeface="Arial"/>
              </a:rPr>
              <a:t>ely</a:t>
            </a:r>
            <a:r>
              <a:rPr sz="1550" spc="8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25" dirty="0">
                <a:solidFill>
                  <a:srgbClr val="252525"/>
                </a:solidFill>
                <a:latin typeface="Arial"/>
                <a:cs typeface="Arial"/>
              </a:rPr>
              <a:t>det</a:t>
            </a:r>
            <a:r>
              <a:rPr sz="1550" spc="-2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20" dirty="0">
                <a:solidFill>
                  <a:srgbClr val="252525"/>
                </a:solidFill>
                <a:latin typeface="Arial"/>
                <a:cs typeface="Arial"/>
              </a:rPr>
              <a:t>ect</a:t>
            </a:r>
            <a:endParaRPr sz="1550" dirty="0">
              <a:latin typeface="Arial"/>
              <a:cs typeface="Arial"/>
            </a:endParaRPr>
          </a:p>
          <a:p>
            <a:pPr marL="389255">
              <a:lnSpc>
                <a:spcPct val="100000"/>
              </a:lnSpc>
              <a:spcBef>
                <a:spcPts val="120"/>
              </a:spcBef>
            </a:pP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50" spc="-2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50" spc="8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12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j</a:t>
            </a:r>
            <a:r>
              <a:rPr sz="1550" spc="-17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50" spc="12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50" spc="3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50" spc="10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50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50" spc="12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t </a:t>
            </a:r>
            <a:r>
              <a:rPr sz="1550" spc="-15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50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z="1550" spc="3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50" spc="170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1550" spc="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50" spc="12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50" spc="7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50" spc="50" dirty="0">
                <a:solidFill>
                  <a:srgbClr val="252525"/>
                </a:solidFill>
                <a:latin typeface="Arial"/>
                <a:cs typeface="Arial"/>
              </a:rPr>
              <a:t>pp</a:t>
            </a:r>
            <a:r>
              <a:rPr sz="1550" spc="135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50" spc="12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55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50" spc="-2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12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50" spc="3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at</a:t>
            </a:r>
            <a:r>
              <a:rPr sz="1550" spc="-2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75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z="1550" spc="3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50" spc="-2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.</a:t>
            </a:r>
            <a:endParaRPr sz="1550" dirty="0">
              <a:latin typeface="Arial"/>
              <a:cs typeface="Arial"/>
            </a:endParaRPr>
          </a:p>
          <a:p>
            <a:pPr marL="389255" marR="5080" indent="-377190">
              <a:lnSpc>
                <a:spcPct val="106500"/>
              </a:lnSpc>
              <a:spcBef>
                <a:spcPts val="885"/>
              </a:spcBef>
              <a:buClr>
                <a:srgbClr val="CBAF62"/>
              </a:buClr>
              <a:buSzPct val="122580"/>
              <a:buFont typeface="Wingdings"/>
              <a:buChar char=""/>
              <a:tabLst>
                <a:tab pos="389255" algn="l"/>
                <a:tab pos="389890" algn="l"/>
              </a:tabLst>
            </a:pP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Body- </a:t>
            </a:r>
            <a:r>
              <a:rPr lang="en-US" sz="1550" dirty="0">
                <a:solidFill>
                  <a:srgbClr val="252525"/>
                </a:solidFill>
                <a:latin typeface="Arial"/>
                <a:cs typeface="Arial"/>
              </a:rPr>
              <a:t>Sensor Network </a:t>
            </a:r>
            <a:r>
              <a:rPr sz="1550" spc="-50" dirty="0">
                <a:solidFill>
                  <a:srgbClr val="252525"/>
                </a:solidFill>
                <a:latin typeface="Arial"/>
                <a:cs typeface="Arial"/>
              </a:rPr>
              <a:t>(B</a:t>
            </a:r>
            <a:r>
              <a:rPr lang="en-US" sz="1550" spc="-50" dirty="0">
                <a:solidFill>
                  <a:srgbClr val="252525"/>
                </a:solidFill>
                <a:latin typeface="Arial"/>
                <a:cs typeface="Arial"/>
              </a:rPr>
              <a:t>SN</a:t>
            </a:r>
            <a:r>
              <a:rPr sz="1550" spc="-50" dirty="0">
                <a:solidFill>
                  <a:srgbClr val="252525"/>
                </a:solidFill>
                <a:latin typeface="Arial"/>
                <a:cs typeface="Arial"/>
              </a:rPr>
              <a:t>)</a:t>
            </a:r>
            <a:r>
              <a:rPr sz="1550" spc="1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65" dirty="0">
                <a:solidFill>
                  <a:srgbClr val="252525"/>
                </a:solidFill>
                <a:latin typeface="Arial"/>
                <a:cs typeface="Arial"/>
              </a:rPr>
              <a:t>is</a:t>
            </a:r>
            <a:r>
              <a:rPr sz="1550" spc="-3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60" dirty="0">
                <a:solidFill>
                  <a:srgbClr val="252525"/>
                </a:solidFill>
                <a:latin typeface="Arial"/>
                <a:cs typeface="Arial"/>
              </a:rPr>
              <a:t>driven</a:t>
            </a:r>
            <a:r>
              <a:rPr sz="1550" spc="9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30" dirty="0">
                <a:solidFill>
                  <a:srgbClr val="252525"/>
                </a:solidFill>
                <a:latin typeface="Arial"/>
                <a:cs typeface="Arial"/>
              </a:rPr>
              <a:t>by </a:t>
            </a:r>
            <a:r>
              <a:rPr sz="1550" spc="-4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50" spc="5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50" spc="30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nc</a:t>
            </a:r>
            <a:r>
              <a:rPr sz="1550" spc="3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50" spc="-5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12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50" spc="9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12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50" spc="-2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3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50" spc="-4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550" spc="11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at</a:t>
            </a:r>
            <a:r>
              <a:rPr sz="1550" spc="-2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3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50" spc="9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5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50" spc="30" dirty="0">
                <a:solidFill>
                  <a:srgbClr val="252525"/>
                </a:solidFill>
                <a:latin typeface="Arial"/>
                <a:cs typeface="Arial"/>
              </a:rPr>
              <a:t>ev</a:t>
            </a:r>
            <a:r>
              <a:rPr sz="1550" spc="12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50" spc="3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50" spc="-5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12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50" spc="9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50" spc="7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-11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50" spc="135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50" spc="3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.</a:t>
            </a:r>
            <a:endParaRPr sz="1550" dirty="0">
              <a:latin typeface="Arial"/>
              <a:cs typeface="Arial"/>
            </a:endParaRPr>
          </a:p>
          <a:p>
            <a:pPr marL="389255">
              <a:lnSpc>
                <a:spcPct val="100000"/>
              </a:lnSpc>
              <a:spcBef>
                <a:spcPts val="120"/>
              </a:spcBef>
            </a:pPr>
            <a:r>
              <a:rPr sz="1550" spc="-105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lang="en-US" sz="1550" spc="-13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50" spc="1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50" spc="-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12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50" spc="-4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50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z="1550" spc="3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50" spc="135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50" spc="12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50" spc="30" dirty="0">
                <a:solidFill>
                  <a:srgbClr val="252525"/>
                </a:solidFill>
                <a:latin typeface="Arial"/>
                <a:cs typeface="Arial"/>
              </a:rPr>
              <a:t>eve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50" spc="10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50" spc="-2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50" spc="7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50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50" spc="135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50" spc="9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50" spc="8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3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50" spc="-110" dirty="0">
                <a:solidFill>
                  <a:srgbClr val="252525"/>
                </a:solidFill>
                <a:latin typeface="Arial"/>
                <a:cs typeface="Arial"/>
              </a:rPr>
              <a:t>ss</a:t>
            </a:r>
            <a:r>
              <a:rPr sz="1550" spc="3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50" spc="-2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12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al</a:t>
            </a:r>
            <a:r>
              <a:rPr sz="1550" spc="204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12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50" spc="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50" spc="135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50" spc="8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12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endParaRPr sz="1550" dirty="0">
              <a:latin typeface="Arial"/>
              <a:cs typeface="Arial"/>
            </a:endParaRPr>
          </a:p>
          <a:p>
            <a:pPr marL="389255" marR="180340">
              <a:lnSpc>
                <a:spcPct val="106500"/>
              </a:lnSpc>
            </a:pPr>
            <a:r>
              <a:rPr sz="1550" spc="170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50" spc="-2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50" spc="11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50" spc="7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50" spc="50" dirty="0">
                <a:solidFill>
                  <a:srgbClr val="252525"/>
                </a:solidFill>
                <a:latin typeface="Arial"/>
                <a:cs typeface="Arial"/>
              </a:rPr>
              <a:t>pp</a:t>
            </a:r>
            <a:r>
              <a:rPr sz="1550" spc="135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50" spc="12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at</a:t>
            </a:r>
            <a:r>
              <a:rPr sz="1550" spc="-2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12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50" spc="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50" spc="-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f </a:t>
            </a:r>
            <a:r>
              <a:rPr sz="1550" spc="-204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50" spc="3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50" spc="135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50" spc="-2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hc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50" spc="11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50" spc="7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50" spc="10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75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z="1550" spc="3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50" spc="5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50" spc="12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al  </a:t>
            </a:r>
            <a:r>
              <a:rPr sz="1550" spc="15" dirty="0">
                <a:solidFill>
                  <a:srgbClr val="252525"/>
                </a:solidFill>
                <a:latin typeface="Arial"/>
                <a:cs typeface="Arial"/>
              </a:rPr>
              <a:t>services.</a:t>
            </a:r>
            <a:endParaRPr sz="1550" dirty="0">
              <a:latin typeface="Arial"/>
              <a:cs typeface="Arial"/>
            </a:endParaRPr>
          </a:p>
          <a:p>
            <a:pPr marL="389255" marR="404495" indent="-377190">
              <a:lnSpc>
                <a:spcPct val="106500"/>
              </a:lnSpc>
              <a:spcBef>
                <a:spcPts val="895"/>
              </a:spcBef>
              <a:buClr>
                <a:srgbClr val="CBAF62"/>
              </a:buClr>
              <a:buSzPct val="122580"/>
              <a:buFont typeface="Wingdings"/>
              <a:buChar char=""/>
              <a:tabLst>
                <a:tab pos="389255" algn="l"/>
                <a:tab pos="389890" algn="l"/>
              </a:tabLst>
            </a:pPr>
            <a:r>
              <a:rPr sz="1550" spc="-125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z="1550" spc="3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50" spc="5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50" spc="12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al</a:t>
            </a:r>
            <a:r>
              <a:rPr sz="1550" spc="2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50" spc="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50" spc="-11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50" spc="3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50" spc="-11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50" spc="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50" spc="12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50" spc="-5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50" spc="12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50" spc="8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12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j</a:t>
            </a:r>
            <a:r>
              <a:rPr sz="1550" spc="-17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3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50" spc="-2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3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50" spc="10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50" spc="-2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50" spc="7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hu</a:t>
            </a:r>
            <a:r>
              <a:rPr sz="1550" spc="75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n  </a:t>
            </a:r>
            <a:r>
              <a:rPr sz="1550" spc="30" dirty="0">
                <a:solidFill>
                  <a:srgbClr val="252525"/>
                </a:solidFill>
                <a:latin typeface="Arial"/>
                <a:cs typeface="Arial"/>
              </a:rPr>
              <a:t>body</a:t>
            </a:r>
            <a:r>
              <a:rPr sz="1550" spc="9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50" spc="-2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50" spc="7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55" dirty="0">
                <a:solidFill>
                  <a:srgbClr val="252525"/>
                </a:solidFill>
                <a:latin typeface="Arial"/>
                <a:cs typeface="Arial"/>
              </a:rPr>
              <a:t>collect</a:t>
            </a:r>
            <a:r>
              <a:rPr sz="1550" spc="26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50" dirty="0">
                <a:solidFill>
                  <a:srgbClr val="252525"/>
                </a:solidFill>
                <a:latin typeface="Arial"/>
                <a:cs typeface="Arial"/>
              </a:rPr>
              <a:t>vit</a:t>
            </a:r>
            <a:r>
              <a:rPr sz="1550" spc="-2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al</a:t>
            </a:r>
            <a:r>
              <a:rPr sz="1550" spc="19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15" dirty="0">
                <a:solidFill>
                  <a:srgbClr val="252525"/>
                </a:solidFill>
                <a:latin typeface="Arial"/>
                <a:cs typeface="Arial"/>
              </a:rPr>
              <a:t>dat</a:t>
            </a:r>
            <a:r>
              <a:rPr sz="1550" spc="-2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50" spc="5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15" dirty="0">
                <a:solidFill>
                  <a:srgbClr val="252525"/>
                </a:solidFill>
                <a:latin typeface="Arial"/>
                <a:cs typeface="Arial"/>
              </a:rPr>
              <a:t>on</a:t>
            </a:r>
            <a:r>
              <a:rPr sz="1550" spc="9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40" dirty="0">
                <a:solidFill>
                  <a:srgbClr val="252525"/>
                </a:solidFill>
                <a:latin typeface="Arial"/>
                <a:cs typeface="Arial"/>
              </a:rPr>
              <a:t>heart</a:t>
            </a:r>
            <a:r>
              <a:rPr sz="1550" spc="27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40" dirty="0">
                <a:solidFill>
                  <a:srgbClr val="252525"/>
                </a:solidFill>
                <a:latin typeface="Arial"/>
                <a:cs typeface="Arial"/>
              </a:rPr>
              <a:t>rat</a:t>
            </a:r>
            <a:r>
              <a:rPr sz="1550" spc="-2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15" dirty="0">
                <a:solidFill>
                  <a:srgbClr val="252525"/>
                </a:solidFill>
                <a:latin typeface="Arial"/>
                <a:cs typeface="Arial"/>
              </a:rPr>
              <a:t>e,</a:t>
            </a:r>
            <a:endParaRPr sz="1550" dirty="0">
              <a:latin typeface="Arial"/>
              <a:cs typeface="Arial"/>
            </a:endParaRPr>
          </a:p>
          <a:p>
            <a:pPr marL="389255" marR="77470">
              <a:lnSpc>
                <a:spcPct val="106500"/>
              </a:lnSpc>
            </a:pPr>
            <a:r>
              <a:rPr sz="1550" spc="40" dirty="0">
                <a:solidFill>
                  <a:srgbClr val="252525"/>
                </a:solidFill>
                <a:latin typeface="Arial"/>
                <a:cs typeface="Arial"/>
              </a:rPr>
              <a:t>respirat</a:t>
            </a:r>
            <a:r>
              <a:rPr sz="1550" spc="-2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50" dirty="0">
                <a:solidFill>
                  <a:srgbClr val="252525"/>
                </a:solidFill>
                <a:latin typeface="Arial"/>
                <a:cs typeface="Arial"/>
              </a:rPr>
              <a:t>ory</a:t>
            </a:r>
            <a:r>
              <a:rPr sz="1550" spc="9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40" dirty="0">
                <a:solidFill>
                  <a:srgbClr val="252525"/>
                </a:solidFill>
                <a:latin typeface="Arial"/>
                <a:cs typeface="Arial"/>
              </a:rPr>
              <a:t>rat</a:t>
            </a:r>
            <a:r>
              <a:rPr sz="1550" spc="-2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15" dirty="0">
                <a:solidFill>
                  <a:srgbClr val="252525"/>
                </a:solidFill>
                <a:latin typeface="Arial"/>
                <a:cs typeface="Arial"/>
              </a:rPr>
              <a:t>e,</a:t>
            </a:r>
            <a:r>
              <a:rPr sz="1550" spc="229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50" spc="-2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45" dirty="0">
                <a:solidFill>
                  <a:srgbClr val="252525"/>
                </a:solidFill>
                <a:latin typeface="Arial"/>
                <a:cs typeface="Arial"/>
              </a:rPr>
              <a:t>emperat</a:t>
            </a:r>
            <a:r>
              <a:rPr sz="1550" spc="-2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45" dirty="0">
                <a:solidFill>
                  <a:srgbClr val="252525"/>
                </a:solidFill>
                <a:latin typeface="Arial"/>
                <a:cs typeface="Arial"/>
              </a:rPr>
              <a:t>ure,</a:t>
            </a:r>
            <a:r>
              <a:rPr sz="1550" spc="2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45" dirty="0">
                <a:solidFill>
                  <a:srgbClr val="252525"/>
                </a:solidFill>
                <a:latin typeface="Arial"/>
                <a:cs typeface="Arial"/>
              </a:rPr>
              <a:t>blood</a:t>
            </a:r>
            <a:r>
              <a:rPr sz="1550" spc="1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20" dirty="0">
                <a:solidFill>
                  <a:srgbClr val="252525"/>
                </a:solidFill>
                <a:latin typeface="Arial"/>
                <a:cs typeface="Arial"/>
              </a:rPr>
              <a:t>pressure. </a:t>
            </a:r>
            <a:r>
              <a:rPr sz="1550" spc="-4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-229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50" spc="3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50" spc="3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t </a:t>
            </a:r>
            <a:r>
              <a:rPr sz="1550" spc="-1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105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z="1550" spc="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50" spc="12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k</a:t>
            </a:r>
            <a:r>
              <a:rPr sz="1550" spc="1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50" spc="-11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50" spc="3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50" spc="-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50" spc="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50" spc="-11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50" spc="3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50" spc="-11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50" spc="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50" spc="12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50" spc="-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50" spc="-2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50" spc="6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-4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at</a:t>
            </a:r>
            <a:r>
              <a:rPr sz="1550" spc="-2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50" spc="3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50" spc="17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50" spc="-2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50" spc="3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r  signs</a:t>
            </a:r>
            <a:r>
              <a:rPr sz="1550" spc="-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252525"/>
                </a:solidFill>
                <a:latin typeface="Arial"/>
                <a:cs typeface="Arial"/>
              </a:rPr>
              <a:t>such</a:t>
            </a:r>
            <a:r>
              <a:rPr sz="1550" spc="9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as</a:t>
            </a:r>
            <a:r>
              <a:rPr sz="1550" spc="-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20" dirty="0">
                <a:solidFill>
                  <a:srgbClr val="252525"/>
                </a:solidFill>
                <a:latin typeface="Arial"/>
                <a:cs typeface="Arial"/>
              </a:rPr>
              <a:t>cholest</a:t>
            </a:r>
            <a:r>
              <a:rPr sz="1550" spc="-2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45" dirty="0">
                <a:solidFill>
                  <a:srgbClr val="252525"/>
                </a:solidFill>
                <a:latin typeface="Arial"/>
                <a:cs typeface="Arial"/>
              </a:rPr>
              <a:t>erol</a:t>
            </a:r>
            <a:r>
              <a:rPr sz="1550" spc="18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levels,</a:t>
            </a:r>
            <a:r>
              <a:rPr sz="1550" spc="2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10" dirty="0">
                <a:solidFill>
                  <a:srgbClr val="252525"/>
                </a:solidFill>
                <a:latin typeface="Arial"/>
                <a:cs typeface="Arial"/>
              </a:rPr>
              <a:t>glucose</a:t>
            </a:r>
            <a:r>
              <a:rPr sz="1550" spc="8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levels, </a:t>
            </a:r>
            <a:r>
              <a:rPr sz="1550" spc="-4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50" spc="45" dirty="0">
                <a:solidFill>
                  <a:srgbClr val="252525"/>
                </a:solidFill>
                <a:latin typeface="Arial"/>
                <a:cs typeface="Arial"/>
              </a:rPr>
              <a:t>x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50" spc="-4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550" spc="3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50" spc="7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-11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at</a:t>
            </a:r>
            <a:r>
              <a:rPr sz="1550" spc="-2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50" spc="12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at</a:t>
            </a:r>
            <a:r>
              <a:rPr sz="1550" spc="-2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12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50" spc="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, </a:t>
            </a:r>
            <a:r>
              <a:rPr sz="1550" spc="-19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50" spc="-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105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z="1550" spc="3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50" spc="135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50" spc="19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50" spc="-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12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50" spc="75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50" spc="-4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550" spc="3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50" spc="-11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.</a:t>
            </a:r>
            <a:endParaRPr sz="1550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9086" y="3167633"/>
            <a:ext cx="2801874" cy="234010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03047" y="5578855"/>
            <a:ext cx="300736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5" dirty="0">
                <a:latin typeface="Times New Roman"/>
                <a:cs typeface="Times New Roman"/>
              </a:rPr>
              <a:t>Fig.</a:t>
            </a:r>
            <a:r>
              <a:rPr sz="1650" spc="-20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1</a:t>
            </a:r>
            <a:r>
              <a:rPr sz="1650" spc="385" dirty="0">
                <a:latin typeface="Times New Roman"/>
                <a:cs typeface="Times New Roman"/>
              </a:rPr>
              <a:t> </a:t>
            </a:r>
            <a:r>
              <a:rPr sz="1650" spc="-5" dirty="0">
                <a:latin typeface="Times New Roman"/>
                <a:cs typeface="Times New Roman"/>
              </a:rPr>
              <a:t>Muscles</a:t>
            </a:r>
            <a:r>
              <a:rPr sz="1650" spc="-35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in</a:t>
            </a:r>
            <a:r>
              <a:rPr sz="1650" spc="-10" dirty="0">
                <a:latin typeface="Times New Roman"/>
                <a:cs typeface="Times New Roman"/>
              </a:rPr>
              <a:t> </a:t>
            </a:r>
            <a:r>
              <a:rPr sz="1650" spc="-5" dirty="0">
                <a:latin typeface="Times New Roman"/>
                <a:cs typeface="Times New Roman"/>
              </a:rPr>
              <a:t>Hamstring</a:t>
            </a:r>
            <a:r>
              <a:rPr sz="1650" spc="-35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group</a:t>
            </a:r>
            <a:endParaRPr sz="16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1057148"/>
            <a:ext cx="10058400" cy="565810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69087" y="3055619"/>
            <a:ext cx="2954020" cy="0"/>
          </a:xfrm>
          <a:custGeom>
            <a:avLst/>
            <a:gdLst/>
            <a:ahLst/>
            <a:cxnLst/>
            <a:rect l="l" t="t" r="r" b="b"/>
            <a:pathLst>
              <a:path w="2954020">
                <a:moveTo>
                  <a:pt x="0" y="0"/>
                </a:moveTo>
                <a:lnTo>
                  <a:pt x="2953510" y="0"/>
                </a:lnTo>
              </a:path>
            </a:pathLst>
          </a:custGeom>
          <a:ln w="13093">
            <a:solidFill>
              <a:srgbClr val="CBAF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4400" y="2140228"/>
            <a:ext cx="3973578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300" spc="-15" dirty="0"/>
              <a:t>Methodology</a:t>
            </a:r>
            <a:endParaRPr sz="3300" dirty="0"/>
          </a:p>
        </p:txBody>
      </p:sp>
      <p:sp>
        <p:nvSpPr>
          <p:cNvPr id="6" name="object 6"/>
          <p:cNvSpPr txBox="1"/>
          <p:nvPr/>
        </p:nvSpPr>
        <p:spPr>
          <a:xfrm>
            <a:off x="595377" y="3164183"/>
            <a:ext cx="5096510" cy="29644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9890" marR="235585" indent="-377190">
              <a:lnSpc>
                <a:spcPct val="106500"/>
              </a:lnSpc>
              <a:spcBef>
                <a:spcPts val="95"/>
              </a:spcBef>
              <a:buClr>
                <a:srgbClr val="CBAF62"/>
              </a:buClr>
              <a:buSzPct val="122580"/>
              <a:buFont typeface="Wingdings"/>
              <a:buChar char=""/>
              <a:tabLst>
                <a:tab pos="389255" algn="l"/>
                <a:tab pos="389890" algn="l"/>
              </a:tabLst>
            </a:pPr>
            <a:r>
              <a:rPr lang="en-US" sz="1550" dirty="0">
                <a:latin typeface="Arial"/>
                <a:cs typeface="Arial"/>
              </a:rPr>
              <a:t>Figure 1 shows a diagram of Healthcare 4.0. This is a system that synthesizes </a:t>
            </a:r>
          </a:p>
          <a:p>
            <a:pPr marL="847090" marR="235585" lvl="1" indent="-377190">
              <a:lnSpc>
                <a:spcPct val="106500"/>
              </a:lnSpc>
              <a:spcBef>
                <a:spcPts val="95"/>
              </a:spcBef>
              <a:buClr>
                <a:srgbClr val="CBAF62"/>
              </a:buClr>
              <a:buSzPct val="122580"/>
              <a:buFont typeface="Wingdings"/>
              <a:buChar char=""/>
              <a:tabLst>
                <a:tab pos="389255" algn="l"/>
                <a:tab pos="389890" algn="l"/>
              </a:tabLst>
            </a:pPr>
            <a:r>
              <a:rPr lang="en-US" sz="1600" dirty="0"/>
              <a:t>medical sensors</a:t>
            </a:r>
          </a:p>
          <a:p>
            <a:pPr marL="847090" marR="235585" lvl="1" indent="-377190">
              <a:lnSpc>
                <a:spcPct val="106500"/>
              </a:lnSpc>
              <a:spcBef>
                <a:spcPts val="95"/>
              </a:spcBef>
              <a:buClr>
                <a:srgbClr val="CBAF62"/>
              </a:buClr>
              <a:buSzPct val="122580"/>
              <a:buFont typeface="Wingdings"/>
              <a:buChar char=""/>
              <a:tabLst>
                <a:tab pos="389255" algn="l"/>
                <a:tab pos="389890" algn="l"/>
              </a:tabLst>
            </a:pPr>
            <a:r>
              <a:rPr lang="en-US" sz="1600" dirty="0"/>
              <a:t>artificial intelligence (AI)</a:t>
            </a:r>
          </a:p>
          <a:p>
            <a:pPr marL="847090" marR="235585" lvl="1" indent="-377190">
              <a:lnSpc>
                <a:spcPct val="106500"/>
              </a:lnSpc>
              <a:spcBef>
                <a:spcPts val="95"/>
              </a:spcBef>
              <a:buClr>
                <a:srgbClr val="CBAF62"/>
              </a:buClr>
              <a:buSzPct val="122580"/>
              <a:buFont typeface="Wingdings"/>
              <a:buChar char=""/>
              <a:tabLst>
                <a:tab pos="389255" algn="l"/>
                <a:tab pos="389890" algn="l"/>
              </a:tabLst>
            </a:pPr>
            <a:r>
              <a:rPr lang="en-US" sz="1600" dirty="0"/>
              <a:t>big data</a:t>
            </a:r>
          </a:p>
          <a:p>
            <a:pPr marL="847090" marR="235585" lvl="1" indent="-377190">
              <a:lnSpc>
                <a:spcPct val="106500"/>
              </a:lnSpc>
              <a:spcBef>
                <a:spcPts val="95"/>
              </a:spcBef>
              <a:buClr>
                <a:srgbClr val="CBAF62"/>
              </a:buClr>
              <a:buSzPct val="122580"/>
              <a:buFont typeface="Wingdings"/>
              <a:buChar char=""/>
              <a:tabLst>
                <a:tab pos="389255" algn="l"/>
                <a:tab pos="389890" algn="l"/>
              </a:tabLst>
            </a:pPr>
            <a:r>
              <a:rPr lang="en-US" sz="1600" dirty="0"/>
              <a:t>the Internet of Things (IoT)</a:t>
            </a:r>
          </a:p>
          <a:p>
            <a:pPr marL="847090" marR="235585" lvl="1" indent="-377190">
              <a:lnSpc>
                <a:spcPct val="106500"/>
              </a:lnSpc>
              <a:spcBef>
                <a:spcPts val="95"/>
              </a:spcBef>
              <a:buClr>
                <a:srgbClr val="CBAF62"/>
              </a:buClr>
              <a:buSzPct val="122580"/>
              <a:buFont typeface="Wingdings"/>
              <a:buChar char=""/>
              <a:tabLst>
                <a:tab pos="389255" algn="l"/>
                <a:tab pos="389890" algn="l"/>
              </a:tabLst>
            </a:pPr>
            <a:r>
              <a:rPr lang="en-US" sz="1600" dirty="0"/>
              <a:t>machine learning</a:t>
            </a:r>
          </a:p>
          <a:p>
            <a:pPr marL="847090" marR="235585" lvl="1" indent="-377190">
              <a:lnSpc>
                <a:spcPct val="106500"/>
              </a:lnSpc>
              <a:spcBef>
                <a:spcPts val="95"/>
              </a:spcBef>
              <a:buClr>
                <a:srgbClr val="CBAF62"/>
              </a:buClr>
              <a:buSzPct val="122580"/>
              <a:buFont typeface="Wingdings"/>
              <a:buChar char=""/>
              <a:tabLst>
                <a:tab pos="389255" algn="l"/>
                <a:tab pos="389890" algn="l"/>
              </a:tabLst>
            </a:pPr>
            <a:r>
              <a:rPr lang="en-US" sz="1600" dirty="0"/>
              <a:t>and augmented reality (AR) </a:t>
            </a:r>
          </a:p>
          <a:p>
            <a:pPr marL="469900" marR="235585" lvl="1">
              <a:lnSpc>
                <a:spcPct val="106500"/>
              </a:lnSpc>
              <a:spcBef>
                <a:spcPts val="95"/>
              </a:spcBef>
              <a:buClr>
                <a:srgbClr val="CBAF62"/>
              </a:buClr>
              <a:buSzPct val="122580"/>
              <a:tabLst>
                <a:tab pos="389255" algn="l"/>
                <a:tab pos="389890" algn="l"/>
              </a:tabLst>
            </a:pPr>
            <a:r>
              <a:rPr lang="en-US" sz="1600" dirty="0"/>
              <a:t>to transform the healthcare field.</a:t>
            </a:r>
          </a:p>
          <a:p>
            <a:pPr marL="389890" marR="235585" indent="-377190">
              <a:lnSpc>
                <a:spcPct val="106500"/>
              </a:lnSpc>
              <a:spcBef>
                <a:spcPts val="95"/>
              </a:spcBef>
              <a:buClr>
                <a:srgbClr val="CBAF62"/>
              </a:buClr>
              <a:buSzPct val="122580"/>
              <a:buFont typeface="Wingdings"/>
              <a:buChar char=""/>
              <a:tabLst>
                <a:tab pos="389255" algn="l"/>
                <a:tab pos="389890" algn="l"/>
              </a:tabLst>
            </a:pPr>
            <a:r>
              <a:rPr lang="en-US" sz="1600" dirty="0">
                <a:latin typeface="Arial"/>
                <a:cs typeface="Arial"/>
              </a:rPr>
              <a:t>The BSN will provide data to the Healthcare 4.0 system.</a:t>
            </a:r>
            <a:endParaRPr sz="1550" dirty="0"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DDCF25-7812-B511-167E-DE8F22556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2140228"/>
            <a:ext cx="4029836" cy="303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71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19" y="1057148"/>
            <a:ext cx="10058400" cy="565810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69087" y="3055619"/>
            <a:ext cx="2954020" cy="0"/>
          </a:xfrm>
          <a:custGeom>
            <a:avLst/>
            <a:gdLst/>
            <a:ahLst/>
            <a:cxnLst/>
            <a:rect l="l" t="t" r="r" b="b"/>
            <a:pathLst>
              <a:path w="2954020">
                <a:moveTo>
                  <a:pt x="0" y="0"/>
                </a:moveTo>
                <a:lnTo>
                  <a:pt x="2953510" y="0"/>
                </a:lnTo>
              </a:path>
            </a:pathLst>
          </a:custGeom>
          <a:ln w="13093">
            <a:solidFill>
              <a:srgbClr val="CBAF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35220" y="2155277"/>
            <a:ext cx="4168845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300" spc="-15" dirty="0"/>
              <a:t>Methodology</a:t>
            </a:r>
            <a:r>
              <a:rPr lang="en-US" sz="3300" spc="-15" dirty="0"/>
              <a:t> (cont.)</a:t>
            </a:r>
            <a:endParaRPr sz="3300" dirty="0"/>
          </a:p>
        </p:txBody>
      </p:sp>
      <p:sp>
        <p:nvSpPr>
          <p:cNvPr id="6" name="object 6"/>
          <p:cNvSpPr txBox="1"/>
          <p:nvPr/>
        </p:nvSpPr>
        <p:spPr>
          <a:xfrm>
            <a:off x="595377" y="3164183"/>
            <a:ext cx="5096510" cy="31713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9890" marR="235585" indent="-377190">
              <a:lnSpc>
                <a:spcPct val="106500"/>
              </a:lnSpc>
              <a:spcBef>
                <a:spcPts val="95"/>
              </a:spcBef>
              <a:buClr>
                <a:srgbClr val="CBAF62"/>
              </a:buClr>
              <a:buSzPct val="122580"/>
              <a:buFont typeface="Wingdings"/>
              <a:buChar char=""/>
              <a:tabLst>
                <a:tab pos="389255" algn="l"/>
                <a:tab pos="389890" algn="l"/>
              </a:tabLst>
            </a:pP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Fig. 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2 </a:t>
            </a:r>
            <a:r>
              <a:rPr sz="1550" spc="10" dirty="0">
                <a:solidFill>
                  <a:srgbClr val="252525"/>
                </a:solidFill>
                <a:latin typeface="Arial"/>
                <a:cs typeface="Arial"/>
              </a:rPr>
              <a:t>shows 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an </a:t>
            </a:r>
            <a:r>
              <a:rPr sz="1550" spc="50" dirty="0">
                <a:solidFill>
                  <a:srgbClr val="252525"/>
                </a:solidFill>
                <a:latin typeface="Arial"/>
                <a:cs typeface="Arial"/>
              </a:rPr>
              <a:t>archit</a:t>
            </a:r>
            <a:r>
              <a:rPr sz="1550" spc="20" dirty="0">
                <a:solidFill>
                  <a:srgbClr val="252525"/>
                </a:solidFill>
                <a:latin typeface="Arial"/>
                <a:cs typeface="Arial"/>
              </a:rPr>
              <a:t>ect</a:t>
            </a:r>
            <a:r>
              <a:rPr sz="1550" spc="55" dirty="0">
                <a:solidFill>
                  <a:srgbClr val="252525"/>
                </a:solidFill>
                <a:latin typeface="Arial"/>
                <a:cs typeface="Arial"/>
              </a:rPr>
              <a:t>ure </a:t>
            </a:r>
            <a:r>
              <a:rPr sz="1550" spc="10" dirty="0">
                <a:solidFill>
                  <a:srgbClr val="252525"/>
                </a:solidFill>
                <a:latin typeface="Arial"/>
                <a:cs typeface="Arial"/>
              </a:rPr>
              <a:t>of 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lang="en-US" sz="1550" dirty="0">
                <a:solidFill>
                  <a:srgbClr val="252525"/>
                </a:solidFill>
                <a:latin typeface="Arial"/>
                <a:cs typeface="Arial"/>
              </a:rPr>
              <a:t>he </a:t>
            </a:r>
            <a:r>
              <a:rPr sz="1550" spc="-35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lang="en-US" sz="1550" spc="-3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50" spc="-35" dirty="0">
                <a:solidFill>
                  <a:srgbClr val="252525"/>
                </a:solidFill>
                <a:latin typeface="Arial"/>
                <a:cs typeface="Arial"/>
              </a:rPr>
              <a:t>N-based </a:t>
            </a:r>
            <a:r>
              <a:rPr sz="1550" spc="-4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12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j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50" spc="12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50" spc="9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5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50" spc="3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50" spc="3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50" spc="-2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12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50" spc="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50" spc="9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-11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50" spc="-11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50" spc="-2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3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50" spc="75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. </a:t>
            </a:r>
            <a:r>
              <a:rPr sz="1550" spc="-70" dirty="0" err="1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50" dirty="0" err="1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50" spc="35" dirty="0" err="1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50" spc="20" dirty="0" err="1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50" spc="-110" dirty="0" err="1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50" spc="30" dirty="0" err="1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50" spc="35" dirty="0" err="1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50" spc="-110" dirty="0" err="1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50" spc="20" dirty="0" err="1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50" spc="120" dirty="0" err="1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50" spc="5" dirty="0" err="1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50" spc="-5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50" spc="12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endParaRPr sz="1550" dirty="0">
              <a:latin typeface="Arial"/>
              <a:cs typeface="Arial"/>
            </a:endParaRPr>
          </a:p>
          <a:p>
            <a:pPr marL="389890" marR="5080">
              <a:lnSpc>
                <a:spcPct val="106500"/>
              </a:lnSpc>
            </a:pPr>
            <a:r>
              <a:rPr sz="1550" spc="50" dirty="0">
                <a:solidFill>
                  <a:srgbClr val="252525"/>
                </a:solidFill>
                <a:latin typeface="Arial"/>
                <a:cs typeface="Arial"/>
              </a:rPr>
              <a:t>inj</a:t>
            </a:r>
            <a:r>
              <a:rPr sz="1550" spc="20" dirty="0">
                <a:solidFill>
                  <a:srgbClr val="252525"/>
                </a:solidFill>
                <a:latin typeface="Arial"/>
                <a:cs typeface="Arial"/>
              </a:rPr>
              <a:t>ect</a:t>
            </a:r>
            <a:r>
              <a:rPr sz="1550" spc="-2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20" dirty="0">
                <a:solidFill>
                  <a:srgbClr val="252525"/>
                </a:solidFill>
                <a:latin typeface="Arial"/>
                <a:cs typeface="Arial"/>
              </a:rPr>
              <a:t>ed</a:t>
            </a:r>
            <a:r>
              <a:rPr sz="1550" spc="1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50" spc="-2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50" spc="7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50" spc="-2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20" dirty="0">
                <a:solidFill>
                  <a:srgbClr val="252525"/>
                </a:solidFill>
                <a:latin typeface="Arial"/>
                <a:cs typeface="Arial"/>
              </a:rPr>
              <a:t>he</a:t>
            </a:r>
            <a:r>
              <a:rPr sz="1550" spc="8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60" dirty="0">
                <a:solidFill>
                  <a:srgbClr val="252525"/>
                </a:solidFill>
                <a:latin typeface="Arial"/>
                <a:cs typeface="Arial"/>
              </a:rPr>
              <a:t>circulat</a:t>
            </a:r>
            <a:r>
              <a:rPr sz="1550" spc="-2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50" dirty="0">
                <a:solidFill>
                  <a:srgbClr val="252525"/>
                </a:solidFill>
                <a:latin typeface="Arial"/>
                <a:cs typeface="Arial"/>
              </a:rPr>
              <a:t>ory</a:t>
            </a:r>
            <a:r>
              <a:rPr sz="1550" spc="9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-45" dirty="0">
                <a:solidFill>
                  <a:srgbClr val="252525"/>
                </a:solidFill>
                <a:latin typeface="Arial"/>
                <a:cs typeface="Arial"/>
              </a:rPr>
              <a:t>syst</a:t>
            </a:r>
            <a:r>
              <a:rPr sz="1550" spc="-2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em.</a:t>
            </a:r>
            <a:r>
              <a:rPr sz="1550" spc="2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25" dirty="0">
                <a:solidFill>
                  <a:srgbClr val="252525"/>
                </a:solidFill>
                <a:latin typeface="Arial"/>
                <a:cs typeface="Arial"/>
              </a:rPr>
              <a:t>Wearable</a:t>
            </a:r>
            <a:r>
              <a:rPr sz="1550" spc="9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15" dirty="0">
                <a:solidFill>
                  <a:srgbClr val="252525"/>
                </a:solidFill>
                <a:latin typeface="Arial"/>
                <a:cs typeface="Arial"/>
              </a:rPr>
              <a:t>dat</a:t>
            </a:r>
            <a:r>
              <a:rPr sz="1550" spc="-2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a </a:t>
            </a:r>
            <a:r>
              <a:rPr sz="1550" spc="-4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50" spc="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50" spc="135" dirty="0">
                <a:solidFill>
                  <a:srgbClr val="252525"/>
                </a:solidFill>
                <a:latin typeface="Arial"/>
                <a:cs typeface="Arial"/>
              </a:rPr>
              <a:t>ll</a:t>
            </a:r>
            <a:r>
              <a:rPr sz="1550" spc="3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50" spc="-2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50" spc="12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50" spc="-7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50" spc="12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50" spc="9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50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50" spc="135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50" spc="3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50" spc="1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50" spc="12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50" spc="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un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50" spc="1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50" spc="-2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50" spc="7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50" spc="75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z="1550" spc="-11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50" spc="-2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120" dirty="0">
                <a:solidFill>
                  <a:srgbClr val="252525"/>
                </a:solidFill>
                <a:latin typeface="Arial"/>
                <a:cs typeface="Arial"/>
              </a:rPr>
              <a:t>ri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55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-4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550" spc="12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50" spc="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p  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50" spc="1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50" spc="-2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50" spc="3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50" spc="17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50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50" spc="135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50" spc="3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50" spc="-11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. </a:t>
            </a:r>
            <a:r>
              <a:rPr sz="1550" spc="-2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-7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50" spc="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50" spc="-11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50" spc="3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50" spc="-11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50" spc="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50" spc="12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50" spc="-5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50" spc="-2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12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50" spc="-11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50" spc="75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z="1550" spc="12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t </a:t>
            </a:r>
            <a:r>
              <a:rPr sz="1550" spc="-1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5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at</a:t>
            </a:r>
            <a:r>
              <a:rPr sz="1550" spc="-2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50" spc="5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50" spc="-2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o  </a:t>
            </a:r>
            <a:r>
              <a:rPr sz="1550" spc="105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z="1550" spc="3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50" spc="12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50" spc="50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z="1550" spc="135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50" spc="8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5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50" spc="30" dirty="0">
                <a:solidFill>
                  <a:srgbClr val="252525"/>
                </a:solidFill>
                <a:latin typeface="Arial"/>
                <a:cs typeface="Arial"/>
              </a:rPr>
              <a:t>ev</a:t>
            </a:r>
            <a:r>
              <a:rPr sz="1550" spc="12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50" spc="3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50" spc="-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105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50" spc="3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50" spc="8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1550" spc="-2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135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50" spc="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50" spc="105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z="1550" spc="12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550" spc="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50" spc="-2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50" spc="12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50" spc="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50" spc="-4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.</a:t>
            </a:r>
            <a:endParaRPr sz="1550" dirty="0">
              <a:latin typeface="Arial"/>
              <a:cs typeface="Arial"/>
            </a:endParaRPr>
          </a:p>
          <a:p>
            <a:pPr marL="389890" marR="457200">
              <a:lnSpc>
                <a:spcPct val="106500"/>
              </a:lnSpc>
            </a:pPr>
            <a:r>
              <a:rPr sz="1550" spc="25" dirty="0">
                <a:solidFill>
                  <a:srgbClr val="252525"/>
                </a:solidFill>
                <a:latin typeface="Arial"/>
                <a:cs typeface="Arial"/>
              </a:rPr>
              <a:t>Wearable</a:t>
            </a:r>
            <a:r>
              <a:rPr sz="1550" spc="9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45" dirty="0">
                <a:solidFill>
                  <a:srgbClr val="252525"/>
                </a:solidFill>
                <a:latin typeface="Arial"/>
                <a:cs typeface="Arial"/>
              </a:rPr>
              <a:t>devices</a:t>
            </a:r>
            <a:r>
              <a:rPr sz="1550" spc="-5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20" dirty="0">
                <a:solidFill>
                  <a:srgbClr val="252525"/>
                </a:solidFill>
                <a:latin typeface="Arial"/>
                <a:cs typeface="Arial"/>
              </a:rPr>
              <a:t>process</a:t>
            </a:r>
            <a:r>
              <a:rPr sz="1550" spc="-5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10" dirty="0">
                <a:solidFill>
                  <a:srgbClr val="252525"/>
                </a:solidFill>
                <a:latin typeface="Arial"/>
                <a:cs typeface="Arial"/>
              </a:rPr>
              <a:t>or</a:t>
            </a:r>
            <a:r>
              <a:rPr sz="1550" spc="18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50" spc="-2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ransmit</a:t>
            </a:r>
            <a:r>
              <a:rPr sz="1550" spc="27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15" dirty="0">
                <a:solidFill>
                  <a:srgbClr val="252525"/>
                </a:solidFill>
                <a:latin typeface="Arial"/>
                <a:cs typeface="Arial"/>
              </a:rPr>
              <a:t>dat</a:t>
            </a:r>
            <a:r>
              <a:rPr sz="1550" spc="-2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50" spc="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50" spc="-2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o </a:t>
            </a:r>
            <a:r>
              <a:rPr sz="1550" spc="-4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lang="en-US" sz="1550" spc="20" dirty="0">
                <a:solidFill>
                  <a:srgbClr val="252525"/>
                </a:solidFill>
                <a:latin typeface="Arial"/>
                <a:cs typeface="Arial"/>
              </a:rPr>
              <a:t>data centers that can be accessed by doctors and physicians.</a:t>
            </a:r>
            <a:endParaRPr sz="1550" dirty="0">
              <a:latin typeface="Arial"/>
              <a:cs typeface="Arial"/>
            </a:endParaRPr>
          </a:p>
          <a:p>
            <a:pPr marL="389890" marR="74930" indent="-377190">
              <a:lnSpc>
                <a:spcPct val="106500"/>
              </a:lnSpc>
              <a:spcBef>
                <a:spcPts val="885"/>
              </a:spcBef>
              <a:buClr>
                <a:srgbClr val="CBAF62"/>
              </a:buClr>
              <a:buSzPct val="122580"/>
              <a:buFont typeface="Wingdings"/>
              <a:buChar char=""/>
              <a:tabLst>
                <a:tab pos="389255" algn="l"/>
                <a:tab pos="389890" algn="l"/>
              </a:tabLst>
            </a:pPr>
            <a:r>
              <a:rPr sz="1550" spc="-15" dirty="0">
                <a:solidFill>
                  <a:srgbClr val="252525"/>
                </a:solidFill>
                <a:latin typeface="Arial"/>
                <a:cs typeface="Arial"/>
              </a:rPr>
              <a:t>Nanosensor</a:t>
            </a:r>
            <a:r>
              <a:rPr sz="1550" spc="17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-20" dirty="0">
                <a:solidFill>
                  <a:srgbClr val="252525"/>
                </a:solidFill>
                <a:latin typeface="Arial"/>
                <a:cs typeface="Arial"/>
              </a:rPr>
              <a:t>usage</a:t>
            </a:r>
            <a:r>
              <a:rPr sz="1550" spc="8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20" dirty="0">
                <a:solidFill>
                  <a:srgbClr val="252525"/>
                </a:solidFill>
                <a:latin typeface="Arial"/>
                <a:cs typeface="Arial"/>
              </a:rPr>
              <a:t>should</a:t>
            </a:r>
            <a:r>
              <a:rPr sz="1550" spc="10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30" dirty="0">
                <a:solidFill>
                  <a:srgbClr val="252525"/>
                </a:solidFill>
                <a:latin typeface="Arial"/>
                <a:cs typeface="Arial"/>
              </a:rPr>
              <a:t>be</a:t>
            </a:r>
            <a:r>
              <a:rPr sz="1550" spc="8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90" dirty="0">
                <a:solidFill>
                  <a:srgbClr val="252525"/>
                </a:solidFill>
                <a:latin typeface="Arial"/>
                <a:cs typeface="Arial"/>
              </a:rPr>
              <a:t>limit</a:t>
            </a:r>
            <a:r>
              <a:rPr sz="1550" spc="20" dirty="0">
                <a:solidFill>
                  <a:srgbClr val="252525"/>
                </a:solidFill>
                <a:latin typeface="Arial"/>
                <a:cs typeface="Arial"/>
              </a:rPr>
              <a:t>ed</a:t>
            </a:r>
            <a:r>
              <a:rPr sz="1550" spc="1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50" spc="-2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50" spc="7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50" spc="-2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20" dirty="0">
                <a:solidFill>
                  <a:srgbClr val="252525"/>
                </a:solidFill>
                <a:latin typeface="Arial"/>
                <a:cs typeface="Arial"/>
              </a:rPr>
              <a:t>he</a:t>
            </a:r>
            <a:r>
              <a:rPr sz="1550" spc="8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25" dirty="0">
                <a:solidFill>
                  <a:srgbClr val="252525"/>
                </a:solidFill>
                <a:latin typeface="Arial"/>
                <a:cs typeface="Arial"/>
              </a:rPr>
              <a:t>ext</a:t>
            </a:r>
            <a:r>
              <a:rPr sz="1550" spc="-2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20" dirty="0">
                <a:solidFill>
                  <a:srgbClr val="252525"/>
                </a:solidFill>
                <a:latin typeface="Arial"/>
                <a:cs typeface="Arial"/>
              </a:rPr>
              <a:t>ent </a:t>
            </a:r>
            <a:r>
              <a:rPr sz="1550" spc="-4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10" dirty="0">
                <a:solidFill>
                  <a:srgbClr val="252525"/>
                </a:solidFill>
                <a:latin typeface="Arial"/>
                <a:cs typeface="Arial"/>
              </a:rPr>
              <a:t>of 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necessit</a:t>
            </a:r>
            <a:r>
              <a:rPr sz="1550" spc="-85" dirty="0">
                <a:solidFill>
                  <a:srgbClr val="252525"/>
                </a:solidFill>
                <a:latin typeface="Arial"/>
                <a:cs typeface="Arial"/>
              </a:rPr>
              <a:t>y.</a:t>
            </a:r>
            <a:r>
              <a:rPr sz="1550" spc="-8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15" dirty="0">
                <a:solidFill>
                  <a:srgbClr val="252525"/>
                </a:solidFill>
                <a:latin typeface="Arial"/>
                <a:cs typeface="Arial"/>
              </a:rPr>
              <a:t>The </a:t>
            </a:r>
            <a:r>
              <a:rPr sz="1550" spc="-5" dirty="0">
                <a:solidFill>
                  <a:srgbClr val="252525"/>
                </a:solidFill>
                <a:latin typeface="Arial"/>
                <a:cs typeface="Arial"/>
              </a:rPr>
              <a:t>goal </a:t>
            </a:r>
            <a:r>
              <a:rPr sz="1550" spc="65" dirty="0">
                <a:solidFill>
                  <a:srgbClr val="252525"/>
                </a:solidFill>
                <a:latin typeface="Arial"/>
                <a:cs typeface="Arial"/>
              </a:rPr>
              <a:t>is 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o </a:t>
            </a:r>
            <a:r>
              <a:rPr sz="1550" spc="-25" dirty="0">
                <a:solidFill>
                  <a:srgbClr val="252525"/>
                </a:solidFill>
                <a:latin typeface="Arial"/>
                <a:cs typeface="Arial"/>
              </a:rPr>
              <a:t>use 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50" spc="20" dirty="0">
                <a:solidFill>
                  <a:srgbClr val="252525"/>
                </a:solidFill>
                <a:latin typeface="Arial"/>
                <a:cs typeface="Arial"/>
              </a:rPr>
              <a:t>he </a:t>
            </a:r>
            <a:r>
              <a:rPr sz="1550" spc="65" dirty="0">
                <a:solidFill>
                  <a:srgbClr val="252525"/>
                </a:solidFill>
                <a:latin typeface="Arial"/>
                <a:cs typeface="Arial"/>
              </a:rPr>
              <a:t>minimum </a:t>
            </a:r>
            <a:r>
              <a:rPr sz="1550" spc="7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50" spc="75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z="1550" spc="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un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50" spc="-1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f </a:t>
            </a:r>
            <a:r>
              <a:rPr sz="1550" spc="-2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50" spc="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50" spc="-11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50" spc="3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50" spc="-11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50" spc="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50" spc="12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50" spc="-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50" spc="-2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50" spc="7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50" spc="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50" spc="135" dirty="0">
                <a:solidFill>
                  <a:srgbClr val="252525"/>
                </a:solidFill>
                <a:latin typeface="Arial"/>
                <a:cs typeface="Arial"/>
              </a:rPr>
              <a:t>ll</a:t>
            </a:r>
            <a:r>
              <a:rPr sz="1550" spc="3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t </a:t>
            </a:r>
            <a:r>
              <a:rPr sz="1550" spc="-1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3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50" spc="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50" spc="35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50" spc="-4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50" spc="7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spc="5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at</a:t>
            </a:r>
            <a:r>
              <a:rPr sz="1550" spc="-2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a.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36411" y="5528551"/>
            <a:ext cx="375602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latin typeface="Times New Roman"/>
                <a:cs typeface="Times New Roman"/>
              </a:rPr>
              <a:t>Fig.</a:t>
            </a:r>
            <a:r>
              <a:rPr sz="1650" spc="-15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2</a:t>
            </a:r>
            <a:r>
              <a:rPr sz="1650" spc="-20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Proposed</a:t>
            </a:r>
            <a:r>
              <a:rPr sz="1650" spc="-40" dirty="0">
                <a:latin typeface="Times New Roman"/>
                <a:cs typeface="Times New Roman"/>
              </a:rPr>
              <a:t> </a:t>
            </a:r>
            <a:r>
              <a:rPr sz="1650" spc="-5" dirty="0">
                <a:latin typeface="Times New Roman"/>
                <a:cs typeface="Times New Roman"/>
              </a:rPr>
              <a:t>injury</a:t>
            </a:r>
            <a:r>
              <a:rPr sz="1650" spc="-35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detection</a:t>
            </a:r>
            <a:r>
              <a:rPr sz="1650" spc="-35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architecture</a:t>
            </a:r>
            <a:endParaRPr sz="1650">
              <a:latin typeface="Times New Roman"/>
              <a:cs typeface="Times New Roman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F6AD39-33B5-37E5-993E-D0B8838A4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050" y="2002925"/>
            <a:ext cx="3804386" cy="34453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6258" y="1825243"/>
            <a:ext cx="2878455" cy="107696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761365" marR="5080" indent="-749300">
              <a:lnSpc>
                <a:spcPts val="3920"/>
              </a:lnSpc>
              <a:spcBef>
                <a:spcPts val="590"/>
              </a:spcBef>
            </a:pPr>
            <a:r>
              <a:rPr spc="10" dirty="0"/>
              <a:t>Mathematical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10" dirty="0"/>
              <a:t>Model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653" y="2069060"/>
            <a:ext cx="473709" cy="2425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b="1" i="1" spc="55" dirty="0">
                <a:latin typeface="Times New Roman"/>
                <a:cs typeface="Times New Roman"/>
              </a:rPr>
              <a:t>Goa</a:t>
            </a:r>
            <a:r>
              <a:rPr sz="1400" b="1" i="1" spc="35" dirty="0">
                <a:latin typeface="Times New Roman"/>
                <a:cs typeface="Times New Roman"/>
              </a:rPr>
              <a:t>l</a:t>
            </a:r>
            <a:r>
              <a:rPr sz="1400" i="1" spc="35" dirty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86667" y="2284287"/>
            <a:ext cx="3066415" cy="61849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779780">
              <a:lnSpc>
                <a:spcPct val="100000"/>
              </a:lnSpc>
              <a:spcBef>
                <a:spcPts val="750"/>
              </a:spcBef>
            </a:pPr>
            <a:r>
              <a:rPr sz="1400" i="1" spc="50" dirty="0">
                <a:latin typeface="Times New Roman"/>
                <a:cs typeface="Times New Roman"/>
              </a:rPr>
              <a:t>Get</a:t>
            </a:r>
            <a:r>
              <a:rPr sz="1400" i="1" spc="10" dirty="0">
                <a:latin typeface="Times New Roman"/>
                <a:cs typeface="Times New Roman"/>
              </a:rPr>
              <a:t> </a:t>
            </a:r>
            <a:r>
              <a:rPr sz="1400" i="1" spc="55" dirty="0">
                <a:latin typeface="Times New Roman"/>
                <a:cs typeface="Times New Roman"/>
              </a:rPr>
              <a:t>minimum</a:t>
            </a:r>
            <a:r>
              <a:rPr sz="1400" i="1" spc="10" dirty="0">
                <a:latin typeface="Times New Roman"/>
                <a:cs typeface="Times New Roman"/>
              </a:rPr>
              <a:t> </a:t>
            </a:r>
            <a:r>
              <a:rPr sz="1400" i="1" spc="55" dirty="0">
                <a:latin typeface="Times New Roman"/>
                <a:cs typeface="Times New Roman"/>
              </a:rPr>
              <a:t>n</a:t>
            </a:r>
            <a:r>
              <a:rPr sz="1400" i="1" spc="10" dirty="0">
                <a:latin typeface="Times New Roman"/>
                <a:cs typeface="Times New Roman"/>
              </a:rPr>
              <a:t> </a:t>
            </a:r>
            <a:r>
              <a:rPr sz="1400" i="1" spc="45" dirty="0">
                <a:latin typeface="Times New Roman"/>
                <a:cs typeface="Times New Roman"/>
              </a:rPr>
              <a:t>to</a:t>
            </a:r>
            <a:r>
              <a:rPr sz="1400" i="1" spc="15" dirty="0">
                <a:latin typeface="Times New Roman"/>
                <a:cs typeface="Times New Roman"/>
              </a:rPr>
              <a:t> </a:t>
            </a:r>
            <a:r>
              <a:rPr sz="1400" i="1" spc="45" dirty="0">
                <a:latin typeface="Times New Roman"/>
                <a:cs typeface="Times New Roman"/>
              </a:rPr>
              <a:t>meet</a:t>
            </a:r>
            <a:r>
              <a:rPr sz="1400" i="1" spc="20" dirty="0">
                <a:latin typeface="Times New Roman"/>
                <a:cs typeface="Times New Roman"/>
              </a:rPr>
              <a:t> </a:t>
            </a:r>
            <a:r>
              <a:rPr sz="1400" i="1" spc="40" dirty="0">
                <a:latin typeface="Times New Roman"/>
                <a:cs typeface="Times New Roman"/>
              </a:rPr>
              <a:t>s</a:t>
            </a:r>
            <a:r>
              <a:rPr sz="1400" i="1" spc="20" dirty="0">
                <a:latin typeface="Times New Roman"/>
                <a:cs typeface="Times New Roman"/>
              </a:rPr>
              <a:t> </a:t>
            </a:r>
            <a:r>
              <a:rPr sz="1400" i="1" spc="60" dirty="0">
                <a:latin typeface="Times New Roman"/>
                <a:cs typeface="Times New Roman"/>
              </a:rPr>
              <a:t>≥</a:t>
            </a:r>
            <a:r>
              <a:rPr sz="1400" i="1" spc="20" dirty="0">
                <a:latin typeface="Times New Roman"/>
                <a:cs typeface="Times New Roman"/>
              </a:rPr>
              <a:t> </a:t>
            </a:r>
            <a:r>
              <a:rPr sz="1400" i="1" spc="90" dirty="0">
                <a:latin typeface="Times New Roman"/>
                <a:cs typeface="Times New Roman"/>
              </a:rPr>
              <a:t>M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400" b="1" i="1" spc="40" dirty="0">
                <a:latin typeface="Times New Roman"/>
                <a:cs typeface="Times New Roman"/>
              </a:rPr>
              <a:t>Constraints</a:t>
            </a:r>
            <a:r>
              <a:rPr sz="1400" i="1" spc="40" dirty="0">
                <a:latin typeface="Times New Roman"/>
                <a:cs typeface="Times New Roman"/>
              </a:rPr>
              <a:t>:</a:t>
            </a: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21C009-163D-8806-F915-02ACE42FD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08" y="4033801"/>
            <a:ext cx="5508081" cy="224166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C4632C8-52A8-45AE-6D15-B8DA9B45E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116" y="2699969"/>
            <a:ext cx="2272062" cy="53913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EF06926-6D14-B643-7C28-6294D737D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9068" y="3347067"/>
            <a:ext cx="2286197" cy="53913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B125BBA-CA0C-D270-B148-D6FD52357F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9068" y="4033801"/>
            <a:ext cx="2362200" cy="6223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A379EC7-5397-776A-4BF6-0425E2D8EC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342" y="4848305"/>
            <a:ext cx="2521008" cy="46766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B36E801-1EC9-C006-438C-4AD1100AAD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6549" y="5618206"/>
            <a:ext cx="1924050" cy="42756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EE29C5F-0ABC-3327-7F9B-B772AA1CDB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114" y="3199054"/>
            <a:ext cx="5486342" cy="72914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14" y="1057148"/>
            <a:ext cx="10058400" cy="565810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152142" y="3055619"/>
            <a:ext cx="7760970" cy="0"/>
          </a:xfrm>
          <a:custGeom>
            <a:avLst/>
            <a:gdLst/>
            <a:ahLst/>
            <a:cxnLst/>
            <a:rect l="l" t="t" r="r" b="b"/>
            <a:pathLst>
              <a:path w="7760970">
                <a:moveTo>
                  <a:pt x="0" y="0"/>
                </a:moveTo>
                <a:lnTo>
                  <a:pt x="7760971" y="0"/>
                </a:lnTo>
              </a:path>
            </a:pathLst>
          </a:custGeom>
          <a:ln w="13093">
            <a:solidFill>
              <a:srgbClr val="CBAF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99307" y="2101849"/>
            <a:ext cx="3862704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10" dirty="0"/>
              <a:t>Simulation</a:t>
            </a:r>
            <a:r>
              <a:rPr spc="-15" dirty="0"/>
              <a:t> </a:t>
            </a:r>
            <a:r>
              <a:rPr spc="10" dirty="0"/>
              <a:t>Results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37403" y="3189223"/>
            <a:ext cx="3969385" cy="4898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5290" indent="-377190">
              <a:lnSpc>
                <a:spcPct val="100000"/>
              </a:lnSpc>
              <a:spcBef>
                <a:spcPts val="100"/>
              </a:spcBef>
              <a:buClr>
                <a:srgbClr val="CBAF62"/>
              </a:buClr>
              <a:buSzPct val="122580"/>
              <a:buFont typeface="Wingdings"/>
              <a:buChar char=""/>
              <a:tabLst>
                <a:tab pos="414655" algn="l"/>
                <a:tab pos="415290" algn="l"/>
                <a:tab pos="892175" algn="l"/>
                <a:tab pos="3179445" algn="l"/>
              </a:tabLst>
            </a:pP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Fig.	</a:t>
            </a:r>
            <a:r>
              <a:rPr sz="1550" spc="5" dirty="0">
                <a:solidFill>
                  <a:srgbClr val="252525"/>
                </a:solidFill>
                <a:latin typeface="Arial"/>
                <a:cs typeface="Arial"/>
              </a:rPr>
              <a:t>3</a:t>
            </a:r>
            <a:r>
              <a:rPr lang="en-US" sz="1550" spc="5" dirty="0">
                <a:solidFill>
                  <a:srgbClr val="252525"/>
                </a:solidFill>
                <a:latin typeface="Arial"/>
                <a:cs typeface="Arial"/>
              </a:rPr>
              <a:t> shows the performance of the BSN for the tennis elbow injury</a:t>
            </a:r>
            <a:endParaRPr sz="1575" baseline="26455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10633" y="3033217"/>
            <a:ext cx="832768" cy="25327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937260" algn="l"/>
              </a:tabLst>
            </a:pPr>
            <a:endParaRPr sz="15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39977" y="3440684"/>
            <a:ext cx="2106295" cy="2513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49275" algn="l"/>
                <a:tab pos="1123950" algn="l"/>
                <a:tab pos="1660525" algn="l"/>
              </a:tabLst>
            </a:pPr>
            <a:endParaRPr sz="15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62803" y="4067282"/>
            <a:ext cx="3883025" cy="144590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89890" indent="-377190">
              <a:lnSpc>
                <a:spcPct val="100000"/>
              </a:lnSpc>
              <a:spcBef>
                <a:spcPts val="115"/>
              </a:spcBef>
              <a:buClr>
                <a:srgbClr val="CBAF62"/>
              </a:buClr>
              <a:buSzPct val="122580"/>
              <a:buFont typeface="Wingdings"/>
              <a:buChar char=""/>
              <a:tabLst>
                <a:tab pos="389255" algn="l"/>
                <a:tab pos="389890" algn="l"/>
              </a:tabLst>
            </a:pPr>
            <a:r>
              <a:rPr lang="en-US" sz="1550" dirty="0">
                <a:latin typeface="Arial"/>
                <a:cs typeface="Arial"/>
              </a:rPr>
              <a:t>A max readout was achieved at about 24 sensors. Notice also that 140 sensors gathers even less information than the first data point. More </a:t>
            </a:r>
            <a:r>
              <a:rPr lang="en-US" sz="1550" dirty="0" err="1">
                <a:latin typeface="Arial"/>
                <a:cs typeface="Arial"/>
              </a:rPr>
              <a:t>nanosensors</a:t>
            </a:r>
            <a:r>
              <a:rPr lang="en-US" sz="1550" dirty="0">
                <a:latin typeface="Arial"/>
                <a:cs typeface="Arial"/>
              </a:rPr>
              <a:t> is not necessarily better (the cost is also more).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20800" y="5377544"/>
            <a:ext cx="66675" cy="1096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endParaRPr sz="6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38497" y="5047602"/>
            <a:ext cx="149225" cy="1096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endParaRPr sz="6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38497" y="4882254"/>
            <a:ext cx="149225" cy="1096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endParaRPr sz="6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38497" y="4552312"/>
            <a:ext cx="149225" cy="1096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endParaRPr sz="6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38497" y="4057017"/>
            <a:ext cx="149225" cy="1096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endParaRPr sz="6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38497" y="3727080"/>
            <a:ext cx="149225" cy="1096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endParaRPr sz="6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38497" y="3397137"/>
            <a:ext cx="149225" cy="1096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endParaRPr sz="600" dirty="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38497" y="3232548"/>
            <a:ext cx="149225" cy="1096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endParaRPr sz="600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16045" y="5482734"/>
            <a:ext cx="66675" cy="1096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endParaRPr sz="600" dirty="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117127" y="5482734"/>
            <a:ext cx="66675" cy="1096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endParaRPr sz="600" dirty="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392172" y="5476541"/>
            <a:ext cx="2616835" cy="193002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84785">
              <a:lnSpc>
                <a:spcPct val="100000"/>
              </a:lnSpc>
              <a:spcBef>
                <a:spcPts val="185"/>
              </a:spcBef>
              <a:tabLst>
                <a:tab pos="417830" algn="l"/>
                <a:tab pos="651510" algn="l"/>
                <a:tab pos="885825" algn="l"/>
                <a:tab pos="1118870" algn="l"/>
                <a:tab pos="1353185" algn="l"/>
                <a:tab pos="1586865" algn="l"/>
                <a:tab pos="1819910" algn="l"/>
                <a:tab pos="2054225" algn="l"/>
                <a:tab pos="2287905" algn="l"/>
                <a:tab pos="2520950" algn="l"/>
              </a:tabLst>
            </a:pP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13005" y="3592512"/>
            <a:ext cx="169277" cy="1593215"/>
          </a:xfrm>
          <a:prstGeom prst="rect">
            <a:avLst/>
          </a:prstGeom>
        </p:spPr>
        <p:txBody>
          <a:bodyPr vert="vert270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815338" y="5952235"/>
            <a:ext cx="2082164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1650" dirty="0">
              <a:latin typeface="Times New Roman"/>
              <a:cs typeface="Times New Roman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D5CAB14-74E3-F0D3-7E62-F71F2DF5A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240" y="3151031"/>
            <a:ext cx="3512608" cy="259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82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03" y="1057148"/>
            <a:ext cx="10058400" cy="565810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152142" y="3055619"/>
            <a:ext cx="7760970" cy="0"/>
          </a:xfrm>
          <a:custGeom>
            <a:avLst/>
            <a:gdLst/>
            <a:ahLst/>
            <a:cxnLst/>
            <a:rect l="l" t="t" r="r" b="b"/>
            <a:pathLst>
              <a:path w="7760970">
                <a:moveTo>
                  <a:pt x="0" y="0"/>
                </a:moveTo>
                <a:lnTo>
                  <a:pt x="7760971" y="0"/>
                </a:lnTo>
              </a:path>
            </a:pathLst>
          </a:custGeom>
          <a:ln w="13093">
            <a:solidFill>
              <a:srgbClr val="CBAF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14773" y="2151196"/>
            <a:ext cx="5628854" cy="57066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spc="10" dirty="0"/>
              <a:t>Simulation</a:t>
            </a:r>
            <a:r>
              <a:rPr spc="-15" dirty="0"/>
              <a:t> </a:t>
            </a:r>
            <a:r>
              <a:rPr spc="10" dirty="0"/>
              <a:t>Results</a:t>
            </a:r>
            <a:r>
              <a:rPr lang="en-US" spc="10" dirty="0"/>
              <a:t> (cont.) </a:t>
            </a:r>
            <a:endParaRPr spc="10" dirty="0"/>
          </a:p>
        </p:txBody>
      </p:sp>
      <p:sp>
        <p:nvSpPr>
          <p:cNvPr id="5" name="object 5"/>
          <p:cNvSpPr txBox="1"/>
          <p:nvPr/>
        </p:nvSpPr>
        <p:spPr>
          <a:xfrm>
            <a:off x="5137403" y="3189223"/>
            <a:ext cx="3969385" cy="728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5290" indent="-377190">
              <a:lnSpc>
                <a:spcPct val="100000"/>
              </a:lnSpc>
              <a:spcBef>
                <a:spcPts val="100"/>
              </a:spcBef>
              <a:buClr>
                <a:srgbClr val="CBAF62"/>
              </a:buClr>
              <a:buSzPct val="122580"/>
              <a:buFont typeface="Wingdings"/>
              <a:buChar char=""/>
              <a:tabLst>
                <a:tab pos="414655" algn="l"/>
                <a:tab pos="415290" algn="l"/>
                <a:tab pos="892175" algn="l"/>
                <a:tab pos="3179445" algn="l"/>
              </a:tabLst>
            </a:pPr>
            <a:r>
              <a:rPr sz="1550" dirty="0">
                <a:solidFill>
                  <a:srgbClr val="252525"/>
                </a:solidFill>
                <a:latin typeface="Arial"/>
                <a:cs typeface="Arial"/>
              </a:rPr>
              <a:t>Fig.	</a:t>
            </a:r>
            <a:r>
              <a:rPr lang="en-US" sz="1550" spc="5" dirty="0">
                <a:solidFill>
                  <a:srgbClr val="252525"/>
                </a:solidFill>
                <a:latin typeface="Arial"/>
                <a:cs typeface="Arial"/>
              </a:rPr>
              <a:t>4 shows the performance of the BSN for multiple injuries: runner’s knee, shin splints, and heel inflammation</a:t>
            </a:r>
            <a:endParaRPr sz="1575" baseline="26455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10633" y="3033217"/>
            <a:ext cx="832768" cy="25327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937260" algn="l"/>
              </a:tabLst>
            </a:pPr>
            <a:endParaRPr sz="15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39977" y="3440684"/>
            <a:ext cx="2106295" cy="2513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49275" algn="l"/>
                <a:tab pos="1123950" algn="l"/>
                <a:tab pos="1660525" algn="l"/>
              </a:tabLst>
            </a:pPr>
            <a:endParaRPr sz="15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62803" y="4067282"/>
            <a:ext cx="3883025" cy="196143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89890" indent="-377190">
              <a:lnSpc>
                <a:spcPct val="100000"/>
              </a:lnSpc>
              <a:spcBef>
                <a:spcPts val="115"/>
              </a:spcBef>
              <a:buClr>
                <a:srgbClr val="CBAF62"/>
              </a:buClr>
              <a:buSzPct val="122580"/>
              <a:buFont typeface="Wingdings"/>
              <a:buChar char=""/>
              <a:tabLst>
                <a:tab pos="389255" algn="l"/>
                <a:tab pos="389890" algn="l"/>
              </a:tabLst>
            </a:pPr>
            <a:r>
              <a:rPr lang="en-US" sz="1550" dirty="0">
                <a:latin typeface="Arial"/>
                <a:cs typeface="Arial"/>
              </a:rPr>
              <a:t>Shin splints: the max readouts was achieved at 10 sensors</a:t>
            </a:r>
          </a:p>
          <a:p>
            <a:pPr marL="389890" indent="-377190">
              <a:lnSpc>
                <a:spcPct val="100000"/>
              </a:lnSpc>
              <a:spcBef>
                <a:spcPts val="115"/>
              </a:spcBef>
              <a:buClr>
                <a:srgbClr val="CBAF62"/>
              </a:buClr>
              <a:buSzPct val="122580"/>
              <a:buFont typeface="Wingdings"/>
              <a:buChar char=""/>
              <a:tabLst>
                <a:tab pos="389255" algn="l"/>
                <a:tab pos="389890" algn="l"/>
              </a:tabLst>
            </a:pPr>
            <a:r>
              <a:rPr lang="en-US" sz="1550" dirty="0">
                <a:latin typeface="Arial"/>
                <a:cs typeface="Arial"/>
              </a:rPr>
              <a:t>Runner’s knee: max readouts at about 35 sensors</a:t>
            </a:r>
          </a:p>
          <a:p>
            <a:pPr marL="389890" indent="-377190">
              <a:lnSpc>
                <a:spcPct val="100000"/>
              </a:lnSpc>
              <a:spcBef>
                <a:spcPts val="115"/>
              </a:spcBef>
              <a:buClr>
                <a:srgbClr val="CBAF62"/>
              </a:buClr>
              <a:buSzPct val="122580"/>
              <a:buFont typeface="Wingdings"/>
              <a:buChar char=""/>
              <a:tabLst>
                <a:tab pos="389255" algn="l"/>
                <a:tab pos="389890" algn="l"/>
              </a:tabLst>
            </a:pPr>
            <a:r>
              <a:rPr lang="en-US" sz="1550" dirty="0">
                <a:latin typeface="Arial"/>
                <a:cs typeface="Arial"/>
              </a:rPr>
              <a:t>Heel inflammation: Max readouts at about 55 sensors</a:t>
            </a:r>
          </a:p>
          <a:p>
            <a:pPr marL="389890" indent="-377190">
              <a:lnSpc>
                <a:spcPct val="100000"/>
              </a:lnSpc>
              <a:spcBef>
                <a:spcPts val="115"/>
              </a:spcBef>
              <a:buClr>
                <a:srgbClr val="CBAF62"/>
              </a:buClr>
              <a:buSzPct val="122580"/>
              <a:buFont typeface="Wingdings"/>
              <a:buChar char=""/>
              <a:tabLst>
                <a:tab pos="389255" algn="l"/>
                <a:tab pos="389890" algn="l"/>
              </a:tabLst>
            </a:pPr>
            <a:r>
              <a:rPr lang="en-US" sz="1550" dirty="0">
                <a:latin typeface="Arial"/>
                <a:cs typeface="Arial"/>
              </a:rPr>
              <a:t>Notice again how more sensors does not equate to more successful readouts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20800" y="5377544"/>
            <a:ext cx="66675" cy="1096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endParaRPr sz="6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38497" y="5047602"/>
            <a:ext cx="149225" cy="1096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endParaRPr sz="6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38497" y="4882254"/>
            <a:ext cx="149225" cy="1096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endParaRPr sz="6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38497" y="4552312"/>
            <a:ext cx="149225" cy="1096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endParaRPr sz="6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38497" y="4057017"/>
            <a:ext cx="149225" cy="1096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endParaRPr sz="6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38497" y="3727080"/>
            <a:ext cx="149225" cy="1096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endParaRPr sz="6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38497" y="3397137"/>
            <a:ext cx="149225" cy="1096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endParaRPr sz="600" dirty="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38497" y="3232548"/>
            <a:ext cx="149225" cy="1096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endParaRPr sz="600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16045" y="5482734"/>
            <a:ext cx="66675" cy="1096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endParaRPr sz="600" dirty="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117127" y="5482734"/>
            <a:ext cx="66675" cy="1096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endParaRPr sz="600" dirty="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392172" y="5476541"/>
            <a:ext cx="2616835" cy="193002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84785">
              <a:lnSpc>
                <a:spcPct val="100000"/>
              </a:lnSpc>
              <a:spcBef>
                <a:spcPts val="185"/>
              </a:spcBef>
              <a:tabLst>
                <a:tab pos="417830" algn="l"/>
                <a:tab pos="651510" algn="l"/>
                <a:tab pos="885825" algn="l"/>
                <a:tab pos="1118870" algn="l"/>
                <a:tab pos="1353185" algn="l"/>
                <a:tab pos="1586865" algn="l"/>
                <a:tab pos="1819910" algn="l"/>
                <a:tab pos="2054225" algn="l"/>
                <a:tab pos="2287905" algn="l"/>
                <a:tab pos="2520950" algn="l"/>
              </a:tabLst>
            </a:pP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13005" y="3592512"/>
            <a:ext cx="169277" cy="1593215"/>
          </a:xfrm>
          <a:prstGeom prst="rect">
            <a:avLst/>
          </a:prstGeom>
        </p:spPr>
        <p:txBody>
          <a:bodyPr vert="vert270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815338" y="5952235"/>
            <a:ext cx="2082164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1650" dirty="0">
              <a:latin typeface="Times New Roman"/>
              <a:cs typeface="Times New Roman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E9FBFA-7C87-25A2-C6B4-C8C728345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446" y="3086489"/>
            <a:ext cx="39624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53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1057148"/>
            <a:ext cx="10058400" cy="565810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152142" y="3055619"/>
            <a:ext cx="7760970" cy="0"/>
          </a:xfrm>
          <a:custGeom>
            <a:avLst/>
            <a:gdLst/>
            <a:ahLst/>
            <a:cxnLst/>
            <a:rect l="l" t="t" r="r" b="b"/>
            <a:pathLst>
              <a:path w="7760970">
                <a:moveTo>
                  <a:pt x="0" y="0"/>
                </a:moveTo>
                <a:lnTo>
                  <a:pt x="7760971" y="0"/>
                </a:lnTo>
              </a:path>
            </a:pathLst>
          </a:custGeom>
          <a:ln w="13093">
            <a:solidFill>
              <a:srgbClr val="CBAF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30"/>
              </a:spcBef>
            </a:pPr>
            <a:r>
              <a:rPr spc="10" dirty="0"/>
              <a:t>Futu</a:t>
            </a:r>
            <a:r>
              <a:rPr spc="-175" dirty="0"/>
              <a:t>r</a:t>
            </a:r>
            <a:r>
              <a:rPr spc="15" dirty="0"/>
              <a:t>e</a:t>
            </a:r>
            <a:r>
              <a:rPr spc="-295" dirty="0">
                <a:latin typeface="Times New Roman"/>
                <a:cs typeface="Times New Roman"/>
              </a:rPr>
              <a:t> </a:t>
            </a:r>
            <a:r>
              <a:rPr spc="-295" dirty="0"/>
              <a:t>W</a:t>
            </a:r>
            <a:r>
              <a:rPr spc="15" dirty="0"/>
              <a:t>o</a:t>
            </a:r>
            <a:r>
              <a:rPr spc="-65" dirty="0"/>
              <a:t>r</a:t>
            </a:r>
            <a:r>
              <a:rPr spc="15" dirty="0"/>
              <a:t>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71600" y="3235037"/>
            <a:ext cx="7076440" cy="2888804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89255" marR="5080" indent="-377190">
              <a:lnSpc>
                <a:spcPct val="107000"/>
              </a:lnSpc>
              <a:spcBef>
                <a:spcPts val="975"/>
              </a:spcBef>
              <a:buClr>
                <a:srgbClr val="CBAF62"/>
              </a:buClr>
              <a:buSzPct val="121621"/>
              <a:buFont typeface="Wingdings"/>
              <a:buChar char=""/>
              <a:tabLst>
                <a:tab pos="389255" algn="l"/>
                <a:tab pos="389890" algn="l"/>
              </a:tabLst>
            </a:pPr>
            <a:r>
              <a:rPr lang="en-US" sz="1850" dirty="0">
                <a:latin typeface="Arial"/>
                <a:cs typeface="Arial"/>
              </a:rPr>
              <a:t>Use the BSN architecture to detect other substances in the body such as blood sugar levels and glucose levels</a:t>
            </a:r>
          </a:p>
          <a:p>
            <a:pPr marL="389255" marR="5080" indent="-377190">
              <a:lnSpc>
                <a:spcPct val="107000"/>
              </a:lnSpc>
              <a:spcBef>
                <a:spcPts val="975"/>
              </a:spcBef>
              <a:buClr>
                <a:srgbClr val="CBAF62"/>
              </a:buClr>
              <a:buSzPct val="121621"/>
              <a:buFont typeface="Wingdings"/>
              <a:buChar char=""/>
              <a:tabLst>
                <a:tab pos="389255" algn="l"/>
                <a:tab pos="389890" algn="l"/>
              </a:tabLst>
            </a:pPr>
            <a:r>
              <a:rPr lang="en-US" sz="1850" dirty="0">
                <a:latin typeface="Arial"/>
                <a:cs typeface="Arial"/>
              </a:rPr>
              <a:t>Use the BSN architecture to diagnose diseases and viruses such as COVID-19</a:t>
            </a:r>
          </a:p>
          <a:p>
            <a:pPr marL="389255" marR="5080" indent="-377190">
              <a:lnSpc>
                <a:spcPct val="107000"/>
              </a:lnSpc>
              <a:spcBef>
                <a:spcPts val="975"/>
              </a:spcBef>
              <a:buClr>
                <a:srgbClr val="CBAF62"/>
              </a:buClr>
              <a:buSzPct val="121621"/>
              <a:buFont typeface="Wingdings"/>
              <a:buChar char=""/>
              <a:tabLst>
                <a:tab pos="389255" algn="l"/>
                <a:tab pos="389890" algn="l"/>
              </a:tabLst>
            </a:pPr>
            <a:r>
              <a:rPr lang="en-US" sz="1850" dirty="0">
                <a:latin typeface="Arial"/>
                <a:cs typeface="Arial"/>
              </a:rPr>
              <a:t>Explore the effect of more efficient wearable data collectors on the BSN system</a:t>
            </a:r>
          </a:p>
          <a:p>
            <a:pPr marL="389255" marR="5080" indent="-377190">
              <a:lnSpc>
                <a:spcPct val="107000"/>
              </a:lnSpc>
              <a:spcBef>
                <a:spcPts val="975"/>
              </a:spcBef>
              <a:buClr>
                <a:srgbClr val="CBAF62"/>
              </a:buClr>
              <a:buSzPct val="121621"/>
              <a:buFont typeface="Wingdings"/>
              <a:buChar char=""/>
              <a:tabLst>
                <a:tab pos="389255" algn="l"/>
                <a:tab pos="389890" algn="l"/>
              </a:tabLst>
            </a:pPr>
            <a:r>
              <a:rPr lang="en-US" sz="1850" dirty="0">
                <a:latin typeface="Arial"/>
                <a:cs typeface="Arial"/>
              </a:rPr>
              <a:t>Integrate more powerful and efficient sensors on the BSN system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655</Words>
  <Application>Microsoft Macintosh PowerPoint</Application>
  <PresentationFormat>Custom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Rockwell</vt:lpstr>
      <vt:lpstr>Tahoma</vt:lpstr>
      <vt:lpstr>Times New Roman</vt:lpstr>
      <vt:lpstr>Wingdings</vt:lpstr>
      <vt:lpstr>Office Theme</vt:lpstr>
      <vt:lpstr>Biochemical Nanosensor Networks for Accurate Injury Detection</vt:lpstr>
      <vt:lpstr>Introduction</vt:lpstr>
      <vt:lpstr>Background</vt:lpstr>
      <vt:lpstr>Methodology</vt:lpstr>
      <vt:lpstr>Methodology (cont.)</vt:lpstr>
      <vt:lpstr>Mathematical  Model</vt:lpstr>
      <vt:lpstr>Simulation Results</vt:lpstr>
      <vt:lpstr>Simulation Results (cont.) </vt:lpstr>
      <vt:lpstr>Future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Presentation-LawrenceHe.pptx</dc:title>
  <dc:creator>yluo</dc:creator>
  <cp:lastModifiedBy>Lawrence He</cp:lastModifiedBy>
  <cp:revision>1</cp:revision>
  <dcterms:created xsi:type="dcterms:W3CDTF">2023-03-13T01:03:16Z</dcterms:created>
  <dcterms:modified xsi:type="dcterms:W3CDTF">2023-03-13T01:31:47Z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2023-03-13T00:00:00Z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2023-03-13T00:00:00Z</vt:filetime>
  </property>
</Properties>
</file>