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5"/>
  </p:notesMasterIdLst>
  <p:handoutMasterIdLst>
    <p:handoutMasterId r:id="rId16"/>
  </p:handoutMasterIdLst>
  <p:sldIdLst>
    <p:sldId id="256" r:id="rId3"/>
    <p:sldId id="258" r:id="rId4"/>
    <p:sldId id="260" r:id="rId5"/>
    <p:sldId id="261" r:id="rId6"/>
    <p:sldId id="264" r:id="rId7"/>
    <p:sldId id="268" r:id="rId8"/>
    <p:sldId id="269" r:id="rId9"/>
    <p:sldId id="265" r:id="rId10"/>
    <p:sldId id="266" r:id="rId11"/>
    <p:sldId id="270"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C9E0B8-A1A5-4CF9-BC72-177A28DF5AB1}" v="385" dt="2023-03-13T03:13:45.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67487" autoAdjust="0"/>
  </p:normalViewPr>
  <p:slideViewPr>
    <p:cSldViewPr snapToGrid="0">
      <p:cViewPr varScale="1">
        <p:scale>
          <a:sx n="96" d="100"/>
          <a:sy n="96" d="100"/>
        </p:scale>
        <p:origin x="86" y="197"/>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4BD90-D6A0-4FF7-80F0-6F6A901740D0}" type="doc">
      <dgm:prSet loTypeId="urn:microsoft.com/office/officeart/2005/8/layout/chevron2" loCatId="process" qsTypeId="urn:microsoft.com/office/officeart/2005/8/quickstyle/simple5" qsCatId="simple" csTypeId="urn:microsoft.com/office/officeart/2005/8/colors/colorful5" csCatId="colorful" phldr="1"/>
      <dgm:spPr/>
      <dgm:t>
        <a:bodyPr/>
        <a:lstStyle/>
        <a:p>
          <a:endParaRPr lang="en-US"/>
        </a:p>
      </dgm:t>
    </dgm:pt>
    <dgm:pt modelId="{D62C706D-CF35-4A4A-9681-819CCD34FACC}">
      <dgm:prSet custT="1"/>
      <dgm:spPr/>
      <dgm:t>
        <a:bodyPr/>
        <a:lstStyle/>
        <a:p>
          <a:r>
            <a:rPr lang="en-US" sz="800" dirty="0"/>
            <a:t>Research</a:t>
          </a:r>
        </a:p>
      </dgm:t>
    </dgm:pt>
    <dgm:pt modelId="{4FA568B0-B6C3-4C76-BB72-03CE52475910}" type="parTrans" cxnId="{D8DDED4B-70F4-4A77-B814-683DE0F1DF14}">
      <dgm:prSet/>
      <dgm:spPr/>
      <dgm:t>
        <a:bodyPr/>
        <a:lstStyle/>
        <a:p>
          <a:endParaRPr lang="en-US"/>
        </a:p>
      </dgm:t>
    </dgm:pt>
    <dgm:pt modelId="{27C8D03F-CCBF-4627-9C85-A8AC81B400A4}" type="sibTrans" cxnId="{D8DDED4B-70F4-4A77-B814-683DE0F1DF14}">
      <dgm:prSet/>
      <dgm:spPr/>
      <dgm:t>
        <a:bodyPr/>
        <a:lstStyle/>
        <a:p>
          <a:endParaRPr lang="en-US"/>
        </a:p>
      </dgm:t>
    </dgm:pt>
    <dgm:pt modelId="{D929C198-65DD-4E11-BE60-B777B081FF10}">
      <dgm:prSet custT="1"/>
      <dgm:spPr/>
      <dgm:t>
        <a:bodyPr/>
        <a:lstStyle/>
        <a:p>
          <a:r>
            <a:rPr lang="en-US" sz="1400" dirty="0"/>
            <a:t>Do research on every component.</a:t>
          </a:r>
        </a:p>
      </dgm:t>
    </dgm:pt>
    <dgm:pt modelId="{49E717A9-0620-4E93-851A-F3781093034E}" type="parTrans" cxnId="{8B08D885-FAE1-44D5-8244-B65E5E109573}">
      <dgm:prSet/>
      <dgm:spPr/>
      <dgm:t>
        <a:bodyPr/>
        <a:lstStyle/>
        <a:p>
          <a:endParaRPr lang="en-US"/>
        </a:p>
      </dgm:t>
    </dgm:pt>
    <dgm:pt modelId="{B797C830-0977-4CC7-81F0-DED1FA0F9889}" type="sibTrans" cxnId="{8B08D885-FAE1-44D5-8244-B65E5E109573}">
      <dgm:prSet/>
      <dgm:spPr/>
      <dgm:t>
        <a:bodyPr/>
        <a:lstStyle/>
        <a:p>
          <a:endParaRPr lang="en-US"/>
        </a:p>
      </dgm:t>
    </dgm:pt>
    <dgm:pt modelId="{1E2BB74F-4F63-48B9-9B94-052BC3D9572E}">
      <dgm:prSet custT="1"/>
      <dgm:spPr/>
      <dgm:t>
        <a:bodyPr/>
        <a:lstStyle/>
        <a:p>
          <a:r>
            <a:rPr lang="en-US" sz="800" dirty="0"/>
            <a:t>Purchase</a:t>
          </a:r>
        </a:p>
      </dgm:t>
    </dgm:pt>
    <dgm:pt modelId="{31429493-6D91-4C07-A210-E0B32CFF3CF5}" type="parTrans" cxnId="{A4286ACC-28E8-4CC1-BE11-8EB9CDCACAEF}">
      <dgm:prSet/>
      <dgm:spPr/>
      <dgm:t>
        <a:bodyPr/>
        <a:lstStyle/>
        <a:p>
          <a:endParaRPr lang="en-US"/>
        </a:p>
      </dgm:t>
    </dgm:pt>
    <dgm:pt modelId="{59E8B08D-F38C-4220-894A-B20D02C5149F}" type="sibTrans" cxnId="{A4286ACC-28E8-4CC1-BE11-8EB9CDCACAEF}">
      <dgm:prSet/>
      <dgm:spPr/>
      <dgm:t>
        <a:bodyPr/>
        <a:lstStyle/>
        <a:p>
          <a:endParaRPr lang="en-US"/>
        </a:p>
      </dgm:t>
    </dgm:pt>
    <dgm:pt modelId="{D088C062-3AFB-4871-A239-5624C2AE0C75}">
      <dgm:prSet custT="1"/>
      <dgm:spPr/>
      <dgm:t>
        <a:bodyPr/>
        <a:lstStyle/>
        <a:p>
          <a:r>
            <a:rPr lang="en-US" sz="1400" dirty="0"/>
            <a:t>Buy all of the necessary materials.</a:t>
          </a:r>
        </a:p>
      </dgm:t>
    </dgm:pt>
    <dgm:pt modelId="{D0BF73BA-0A13-4FC0-A53B-5D8AA122791C}" type="parTrans" cxnId="{9EF26500-74D2-49B4-8D6B-F9E00834DEAC}">
      <dgm:prSet/>
      <dgm:spPr/>
      <dgm:t>
        <a:bodyPr/>
        <a:lstStyle/>
        <a:p>
          <a:endParaRPr lang="en-US"/>
        </a:p>
      </dgm:t>
    </dgm:pt>
    <dgm:pt modelId="{ED9356CB-3E3E-4012-95AA-F5C6C72C5E4E}" type="sibTrans" cxnId="{9EF26500-74D2-49B4-8D6B-F9E00834DEAC}">
      <dgm:prSet/>
      <dgm:spPr/>
      <dgm:t>
        <a:bodyPr/>
        <a:lstStyle/>
        <a:p>
          <a:endParaRPr lang="en-US"/>
        </a:p>
      </dgm:t>
    </dgm:pt>
    <dgm:pt modelId="{20A834C1-0ED3-4D58-9555-83D9DBE5126F}">
      <dgm:prSet custT="1"/>
      <dgm:spPr/>
      <dgm:t>
        <a:bodyPr/>
        <a:lstStyle/>
        <a:p>
          <a:r>
            <a:rPr lang="en-US" sz="1400" dirty="0"/>
            <a:t>Create chassis design and assemble the robot.</a:t>
          </a:r>
        </a:p>
      </dgm:t>
    </dgm:pt>
    <dgm:pt modelId="{9C61413A-B076-4317-8E2F-8B65FFE8728E}" type="parTrans" cxnId="{E51A5476-104E-4202-A248-182A465F8095}">
      <dgm:prSet/>
      <dgm:spPr/>
      <dgm:t>
        <a:bodyPr/>
        <a:lstStyle/>
        <a:p>
          <a:endParaRPr lang="en-US"/>
        </a:p>
      </dgm:t>
    </dgm:pt>
    <dgm:pt modelId="{B233596D-27E0-4E87-92D6-F7DA5B329F63}" type="sibTrans" cxnId="{E51A5476-104E-4202-A248-182A465F8095}">
      <dgm:prSet/>
      <dgm:spPr/>
      <dgm:t>
        <a:bodyPr/>
        <a:lstStyle/>
        <a:p>
          <a:endParaRPr lang="en-US"/>
        </a:p>
      </dgm:t>
    </dgm:pt>
    <dgm:pt modelId="{5FC2C664-C106-457A-B54E-62ECF5A25AC8}">
      <dgm:prSet custT="1"/>
      <dgm:spPr/>
      <dgm:t>
        <a:bodyPr/>
        <a:lstStyle/>
        <a:p>
          <a:r>
            <a:rPr lang="en-US" sz="800" dirty="0"/>
            <a:t>Program</a:t>
          </a:r>
        </a:p>
      </dgm:t>
    </dgm:pt>
    <dgm:pt modelId="{0B2FC6A8-40A4-49B2-BC21-7498750667DC}" type="parTrans" cxnId="{7D2D1C3C-1E8A-4AF2-92B4-403D3715E11B}">
      <dgm:prSet/>
      <dgm:spPr/>
      <dgm:t>
        <a:bodyPr/>
        <a:lstStyle/>
        <a:p>
          <a:endParaRPr lang="en-US"/>
        </a:p>
      </dgm:t>
    </dgm:pt>
    <dgm:pt modelId="{3D04528C-7CEF-490B-962C-A81D67981CF3}" type="sibTrans" cxnId="{7D2D1C3C-1E8A-4AF2-92B4-403D3715E11B}">
      <dgm:prSet/>
      <dgm:spPr/>
      <dgm:t>
        <a:bodyPr/>
        <a:lstStyle/>
        <a:p>
          <a:endParaRPr lang="en-US"/>
        </a:p>
      </dgm:t>
    </dgm:pt>
    <dgm:pt modelId="{C7BED144-B116-47A4-BA23-D1B8AE91ACB0}">
      <dgm:prSet custT="1"/>
      <dgm:spPr/>
      <dgm:t>
        <a:bodyPr/>
        <a:lstStyle/>
        <a:p>
          <a:r>
            <a:rPr lang="en-US" sz="1400" dirty="0"/>
            <a:t>Program the robot to receive Bluetooth signals.</a:t>
          </a:r>
        </a:p>
      </dgm:t>
    </dgm:pt>
    <dgm:pt modelId="{EA19C1AE-810A-4EC5-AA98-02E808364E19}" type="parTrans" cxnId="{7D04935F-E410-449D-9855-4D89AA593EDC}">
      <dgm:prSet/>
      <dgm:spPr/>
      <dgm:t>
        <a:bodyPr/>
        <a:lstStyle/>
        <a:p>
          <a:endParaRPr lang="en-US"/>
        </a:p>
      </dgm:t>
    </dgm:pt>
    <dgm:pt modelId="{8A8244E2-5D43-470B-8CC7-CD218B731DAB}" type="sibTrans" cxnId="{7D04935F-E410-449D-9855-4D89AA593EDC}">
      <dgm:prSet/>
      <dgm:spPr/>
      <dgm:t>
        <a:bodyPr/>
        <a:lstStyle/>
        <a:p>
          <a:endParaRPr lang="en-US"/>
        </a:p>
      </dgm:t>
    </dgm:pt>
    <dgm:pt modelId="{3F04341F-A4CA-4175-AA4E-6080280AA4E4}">
      <dgm:prSet custT="1"/>
      <dgm:spPr/>
      <dgm:t>
        <a:bodyPr/>
        <a:lstStyle/>
        <a:p>
          <a:r>
            <a:rPr lang="en-US" sz="800" dirty="0"/>
            <a:t>Calibrate</a:t>
          </a:r>
        </a:p>
      </dgm:t>
    </dgm:pt>
    <dgm:pt modelId="{9690FA65-3A96-4963-9769-DB394450EDD5}" type="parTrans" cxnId="{1F38C63B-A2AE-4CA7-A464-452A1829BEFE}">
      <dgm:prSet/>
      <dgm:spPr/>
      <dgm:t>
        <a:bodyPr/>
        <a:lstStyle/>
        <a:p>
          <a:endParaRPr lang="en-US"/>
        </a:p>
      </dgm:t>
    </dgm:pt>
    <dgm:pt modelId="{D0F2A6F4-D174-451E-B0D1-DD6A7E69A884}" type="sibTrans" cxnId="{1F38C63B-A2AE-4CA7-A464-452A1829BEFE}">
      <dgm:prSet/>
      <dgm:spPr/>
      <dgm:t>
        <a:bodyPr/>
        <a:lstStyle/>
        <a:p>
          <a:endParaRPr lang="en-US"/>
        </a:p>
      </dgm:t>
    </dgm:pt>
    <dgm:pt modelId="{F07BBA5B-0152-4505-9C45-D8FAFC2B7D24}">
      <dgm:prSet custT="1"/>
      <dgm:spPr/>
      <dgm:t>
        <a:bodyPr/>
        <a:lstStyle/>
        <a:p>
          <a:r>
            <a:rPr lang="en-US" sz="1400" dirty="0"/>
            <a:t>Calibrate the servo and motors to move fast and accurately.</a:t>
          </a:r>
        </a:p>
      </dgm:t>
    </dgm:pt>
    <dgm:pt modelId="{B6D3374D-4640-4FFB-99CA-AFB07E1FF042}" type="parTrans" cxnId="{8A958ECA-509B-40B6-80E2-6B03229D2DCF}">
      <dgm:prSet/>
      <dgm:spPr/>
      <dgm:t>
        <a:bodyPr/>
        <a:lstStyle/>
        <a:p>
          <a:endParaRPr lang="en-US"/>
        </a:p>
      </dgm:t>
    </dgm:pt>
    <dgm:pt modelId="{585E2BD8-25B6-490C-BFB2-89536CFED44D}" type="sibTrans" cxnId="{8A958ECA-509B-40B6-80E2-6B03229D2DCF}">
      <dgm:prSet/>
      <dgm:spPr/>
      <dgm:t>
        <a:bodyPr/>
        <a:lstStyle/>
        <a:p>
          <a:endParaRPr lang="en-US"/>
        </a:p>
      </dgm:t>
    </dgm:pt>
    <dgm:pt modelId="{34062C6C-D7BC-473C-9113-B7333DC81059}">
      <dgm:prSet custT="1"/>
      <dgm:spPr/>
      <dgm:t>
        <a:bodyPr/>
        <a:lstStyle/>
        <a:p>
          <a:r>
            <a:rPr lang="en-US" sz="800" dirty="0"/>
            <a:t>Experiment</a:t>
          </a:r>
        </a:p>
      </dgm:t>
    </dgm:pt>
    <dgm:pt modelId="{7FFD1026-72CF-4C1B-814F-360F15EB1A1A}" type="parTrans" cxnId="{94F5EDF9-6674-4EDD-A07B-34A91D52356E}">
      <dgm:prSet/>
      <dgm:spPr/>
      <dgm:t>
        <a:bodyPr/>
        <a:lstStyle/>
        <a:p>
          <a:endParaRPr lang="en-US"/>
        </a:p>
      </dgm:t>
    </dgm:pt>
    <dgm:pt modelId="{D1A58979-ABAF-42E7-AF74-AC986E75AC79}" type="sibTrans" cxnId="{94F5EDF9-6674-4EDD-A07B-34A91D52356E}">
      <dgm:prSet/>
      <dgm:spPr/>
      <dgm:t>
        <a:bodyPr/>
        <a:lstStyle/>
        <a:p>
          <a:endParaRPr lang="en-US"/>
        </a:p>
      </dgm:t>
    </dgm:pt>
    <dgm:pt modelId="{C433A3B6-BD76-4AE3-8E21-1B8E25A2C065}">
      <dgm:prSet custT="1"/>
      <dgm:spPr/>
      <dgm:t>
        <a:bodyPr/>
        <a:lstStyle/>
        <a:p>
          <a:r>
            <a:rPr lang="en-US" sz="1400" dirty="0"/>
            <a:t>Experiment with the robot to check its abilities.</a:t>
          </a:r>
        </a:p>
      </dgm:t>
    </dgm:pt>
    <dgm:pt modelId="{D47DF217-8407-42D9-9633-078B1FCB99B3}" type="parTrans" cxnId="{33CA11D1-2297-4FC9-997E-B791862F04CD}">
      <dgm:prSet/>
      <dgm:spPr/>
      <dgm:t>
        <a:bodyPr/>
        <a:lstStyle/>
        <a:p>
          <a:endParaRPr lang="en-US"/>
        </a:p>
      </dgm:t>
    </dgm:pt>
    <dgm:pt modelId="{17D8135B-B5B1-4DEC-AB5E-852B80E994D9}" type="sibTrans" cxnId="{33CA11D1-2297-4FC9-997E-B791862F04CD}">
      <dgm:prSet/>
      <dgm:spPr/>
      <dgm:t>
        <a:bodyPr/>
        <a:lstStyle/>
        <a:p>
          <a:endParaRPr lang="en-US"/>
        </a:p>
      </dgm:t>
    </dgm:pt>
    <dgm:pt modelId="{88CF68B8-1793-4D5D-9E0D-0DAEDF65BCF4}">
      <dgm:prSet custT="1"/>
      <dgm:spPr/>
      <dgm:t>
        <a:bodyPr/>
        <a:lstStyle/>
        <a:p>
          <a:r>
            <a:rPr lang="en-US" sz="800" dirty="0"/>
            <a:t>Rinse &amp; Repeat</a:t>
          </a:r>
        </a:p>
      </dgm:t>
    </dgm:pt>
    <dgm:pt modelId="{A2B8D3C4-B795-4342-86B9-571B122030F8}" type="parTrans" cxnId="{89BAD4F5-14FA-4B90-8595-84639F39573B}">
      <dgm:prSet/>
      <dgm:spPr/>
      <dgm:t>
        <a:bodyPr/>
        <a:lstStyle/>
        <a:p>
          <a:endParaRPr lang="en-US"/>
        </a:p>
      </dgm:t>
    </dgm:pt>
    <dgm:pt modelId="{0C6D7913-3125-47E3-9D68-F924298270F7}" type="sibTrans" cxnId="{89BAD4F5-14FA-4B90-8595-84639F39573B}">
      <dgm:prSet/>
      <dgm:spPr/>
      <dgm:t>
        <a:bodyPr/>
        <a:lstStyle/>
        <a:p>
          <a:endParaRPr lang="en-US"/>
        </a:p>
      </dgm:t>
    </dgm:pt>
    <dgm:pt modelId="{6851FF46-1901-4396-9419-3CA5B3D1FDCD}">
      <dgm:prSet custT="1"/>
      <dgm:spPr/>
      <dgm:t>
        <a:bodyPr/>
        <a:lstStyle/>
        <a:p>
          <a:r>
            <a:rPr lang="en-US" sz="1400" dirty="0"/>
            <a:t>Create multiple iterations of the robot.</a:t>
          </a:r>
        </a:p>
      </dgm:t>
    </dgm:pt>
    <dgm:pt modelId="{0A77BE8F-F197-49BC-9B0F-38C484F1283E}" type="parTrans" cxnId="{3496E557-128A-44EE-9215-5BFDAB2DBC1D}">
      <dgm:prSet/>
      <dgm:spPr/>
      <dgm:t>
        <a:bodyPr/>
        <a:lstStyle/>
        <a:p>
          <a:endParaRPr lang="en-US"/>
        </a:p>
      </dgm:t>
    </dgm:pt>
    <dgm:pt modelId="{F0208E6D-C3AD-4F45-B5EF-5B8E3D6774A8}" type="sibTrans" cxnId="{3496E557-128A-44EE-9215-5BFDAB2DBC1D}">
      <dgm:prSet/>
      <dgm:spPr/>
      <dgm:t>
        <a:bodyPr/>
        <a:lstStyle/>
        <a:p>
          <a:endParaRPr lang="en-US"/>
        </a:p>
      </dgm:t>
    </dgm:pt>
    <dgm:pt modelId="{54BE2E44-A4A8-4614-91C5-59F2F591CFD9}">
      <dgm:prSet custT="1"/>
      <dgm:spPr/>
      <dgm:t>
        <a:bodyPr/>
        <a:lstStyle/>
        <a:p>
          <a:r>
            <a:rPr lang="en-US" sz="800" dirty="0"/>
            <a:t>Design &amp; Build</a:t>
          </a:r>
        </a:p>
      </dgm:t>
    </dgm:pt>
    <dgm:pt modelId="{7C54540E-720E-494B-96F0-B94B5F8170A9}" type="sibTrans" cxnId="{4EF9FC36-C994-45DE-8312-9F46E8B6770A}">
      <dgm:prSet/>
      <dgm:spPr/>
      <dgm:t>
        <a:bodyPr/>
        <a:lstStyle/>
        <a:p>
          <a:endParaRPr lang="en-US"/>
        </a:p>
      </dgm:t>
    </dgm:pt>
    <dgm:pt modelId="{FF051D1C-454A-486B-840C-C0D28106D47F}" type="parTrans" cxnId="{4EF9FC36-C994-45DE-8312-9F46E8B6770A}">
      <dgm:prSet/>
      <dgm:spPr/>
      <dgm:t>
        <a:bodyPr/>
        <a:lstStyle/>
        <a:p>
          <a:endParaRPr lang="en-US"/>
        </a:p>
      </dgm:t>
    </dgm:pt>
    <dgm:pt modelId="{B38DD632-9039-4801-8347-CFF02E2086E5}">
      <dgm:prSet custT="1"/>
      <dgm:spPr/>
      <dgm:t>
        <a:bodyPr/>
        <a:lstStyle/>
        <a:p>
          <a:r>
            <a:rPr lang="en-US" sz="1400" dirty="0"/>
            <a:t>Calibrate the angle sensor and use algorithms to filter values.</a:t>
          </a:r>
        </a:p>
      </dgm:t>
    </dgm:pt>
    <dgm:pt modelId="{9C6BACD1-B827-4F8D-992C-7B9606E80D5B}" type="parTrans" cxnId="{3C8EE130-C4D0-4690-8E57-8D45B7DB8084}">
      <dgm:prSet/>
      <dgm:spPr/>
      <dgm:t>
        <a:bodyPr/>
        <a:lstStyle/>
        <a:p>
          <a:endParaRPr lang="en-US"/>
        </a:p>
      </dgm:t>
    </dgm:pt>
    <dgm:pt modelId="{62C497A4-5D9F-4026-8188-DF137F4FACDF}" type="sibTrans" cxnId="{3C8EE130-C4D0-4690-8E57-8D45B7DB8084}">
      <dgm:prSet/>
      <dgm:spPr/>
      <dgm:t>
        <a:bodyPr/>
        <a:lstStyle/>
        <a:p>
          <a:endParaRPr lang="en-US"/>
        </a:p>
      </dgm:t>
    </dgm:pt>
    <dgm:pt modelId="{1D5F232D-6FA1-4268-85DD-7A330063D4C2}">
      <dgm:prSet custT="1"/>
      <dgm:spPr/>
      <dgm:t>
        <a:bodyPr/>
        <a:lstStyle/>
        <a:p>
          <a:r>
            <a:rPr lang="en-US" sz="1400" dirty="0"/>
            <a:t>Find out where it can improved.</a:t>
          </a:r>
        </a:p>
      </dgm:t>
    </dgm:pt>
    <dgm:pt modelId="{0C1FC2DA-8E63-4F6E-8C9C-DFCEE1EF23C9}" type="parTrans" cxnId="{A7BC8FDD-E843-412E-B3EF-C3577FA84CF6}">
      <dgm:prSet/>
      <dgm:spPr/>
      <dgm:t>
        <a:bodyPr/>
        <a:lstStyle/>
        <a:p>
          <a:endParaRPr lang="en-US"/>
        </a:p>
      </dgm:t>
    </dgm:pt>
    <dgm:pt modelId="{AC4E470F-E378-417F-AF11-2A20E1BF5E23}" type="sibTrans" cxnId="{A7BC8FDD-E843-412E-B3EF-C3577FA84CF6}">
      <dgm:prSet/>
      <dgm:spPr/>
      <dgm:t>
        <a:bodyPr/>
        <a:lstStyle/>
        <a:p>
          <a:endParaRPr lang="en-US"/>
        </a:p>
      </dgm:t>
    </dgm:pt>
    <dgm:pt modelId="{06595FCA-6F1D-4D2A-B5D7-2D205A55187F}" type="pres">
      <dgm:prSet presAssocID="{A024BD90-D6A0-4FF7-80F0-6F6A901740D0}" presName="linearFlow" presStyleCnt="0">
        <dgm:presLayoutVars>
          <dgm:dir/>
          <dgm:animLvl val="lvl"/>
          <dgm:resizeHandles val="exact"/>
        </dgm:presLayoutVars>
      </dgm:prSet>
      <dgm:spPr/>
    </dgm:pt>
    <dgm:pt modelId="{F089F972-5AF8-423D-A18C-0307CE3CA24D}" type="pres">
      <dgm:prSet presAssocID="{D62C706D-CF35-4A4A-9681-819CCD34FACC}" presName="composite" presStyleCnt="0"/>
      <dgm:spPr/>
    </dgm:pt>
    <dgm:pt modelId="{C80E5A17-0E3C-46E5-8A2E-0C708ECD1042}" type="pres">
      <dgm:prSet presAssocID="{D62C706D-CF35-4A4A-9681-819CCD34FACC}" presName="parentText" presStyleLbl="alignNode1" presStyleIdx="0" presStyleCnt="7">
        <dgm:presLayoutVars>
          <dgm:chMax val="1"/>
          <dgm:bulletEnabled val="1"/>
        </dgm:presLayoutVars>
      </dgm:prSet>
      <dgm:spPr/>
    </dgm:pt>
    <dgm:pt modelId="{AAE4F82B-2E8E-47C2-85AE-141A920A3D86}" type="pres">
      <dgm:prSet presAssocID="{D62C706D-CF35-4A4A-9681-819CCD34FACC}" presName="descendantText" presStyleLbl="alignAcc1" presStyleIdx="0" presStyleCnt="7">
        <dgm:presLayoutVars>
          <dgm:bulletEnabled val="1"/>
        </dgm:presLayoutVars>
      </dgm:prSet>
      <dgm:spPr/>
    </dgm:pt>
    <dgm:pt modelId="{B2EA221B-5448-46C8-BD78-F804971BBBC6}" type="pres">
      <dgm:prSet presAssocID="{27C8D03F-CCBF-4627-9C85-A8AC81B400A4}" presName="sp" presStyleCnt="0"/>
      <dgm:spPr/>
    </dgm:pt>
    <dgm:pt modelId="{A8001D09-DBCB-4004-9B1B-78CC6627A0F4}" type="pres">
      <dgm:prSet presAssocID="{1E2BB74F-4F63-48B9-9B94-052BC3D9572E}" presName="composite" presStyleCnt="0"/>
      <dgm:spPr/>
    </dgm:pt>
    <dgm:pt modelId="{49AED4AF-BEE4-4788-B67B-F32ECB59502C}" type="pres">
      <dgm:prSet presAssocID="{1E2BB74F-4F63-48B9-9B94-052BC3D9572E}" presName="parentText" presStyleLbl="alignNode1" presStyleIdx="1" presStyleCnt="7">
        <dgm:presLayoutVars>
          <dgm:chMax val="1"/>
          <dgm:bulletEnabled val="1"/>
        </dgm:presLayoutVars>
      </dgm:prSet>
      <dgm:spPr/>
    </dgm:pt>
    <dgm:pt modelId="{7AFCC626-2F9D-4D99-A7F3-969B14FB03F0}" type="pres">
      <dgm:prSet presAssocID="{1E2BB74F-4F63-48B9-9B94-052BC3D9572E}" presName="descendantText" presStyleLbl="alignAcc1" presStyleIdx="1" presStyleCnt="7">
        <dgm:presLayoutVars>
          <dgm:bulletEnabled val="1"/>
        </dgm:presLayoutVars>
      </dgm:prSet>
      <dgm:spPr/>
    </dgm:pt>
    <dgm:pt modelId="{C4DB2427-DE84-4F4E-AF15-2D9A42BA4ADB}" type="pres">
      <dgm:prSet presAssocID="{59E8B08D-F38C-4220-894A-B20D02C5149F}" presName="sp" presStyleCnt="0"/>
      <dgm:spPr/>
    </dgm:pt>
    <dgm:pt modelId="{26BC1817-3C75-4D41-8813-29E89CFF96CE}" type="pres">
      <dgm:prSet presAssocID="{54BE2E44-A4A8-4614-91C5-59F2F591CFD9}" presName="composite" presStyleCnt="0"/>
      <dgm:spPr/>
    </dgm:pt>
    <dgm:pt modelId="{EC3D23E4-36DF-4381-914D-7D410E5357BE}" type="pres">
      <dgm:prSet presAssocID="{54BE2E44-A4A8-4614-91C5-59F2F591CFD9}" presName="parentText" presStyleLbl="alignNode1" presStyleIdx="2" presStyleCnt="7">
        <dgm:presLayoutVars>
          <dgm:chMax val="1"/>
          <dgm:bulletEnabled val="1"/>
        </dgm:presLayoutVars>
      </dgm:prSet>
      <dgm:spPr/>
    </dgm:pt>
    <dgm:pt modelId="{2EFB70DA-C3B3-41BF-90C9-0EC246CF5D1E}" type="pres">
      <dgm:prSet presAssocID="{54BE2E44-A4A8-4614-91C5-59F2F591CFD9}" presName="descendantText" presStyleLbl="alignAcc1" presStyleIdx="2" presStyleCnt="7">
        <dgm:presLayoutVars>
          <dgm:bulletEnabled val="1"/>
        </dgm:presLayoutVars>
      </dgm:prSet>
      <dgm:spPr/>
    </dgm:pt>
    <dgm:pt modelId="{804F3620-5198-4B8E-AD49-9DC94E1BAB2B}" type="pres">
      <dgm:prSet presAssocID="{7C54540E-720E-494B-96F0-B94B5F8170A9}" presName="sp" presStyleCnt="0"/>
      <dgm:spPr/>
    </dgm:pt>
    <dgm:pt modelId="{54E14618-09E6-4E3D-A3A8-8C09F2DBA34B}" type="pres">
      <dgm:prSet presAssocID="{5FC2C664-C106-457A-B54E-62ECF5A25AC8}" presName="composite" presStyleCnt="0"/>
      <dgm:spPr/>
    </dgm:pt>
    <dgm:pt modelId="{83010255-ABA5-46B5-8502-C54DBD7E846F}" type="pres">
      <dgm:prSet presAssocID="{5FC2C664-C106-457A-B54E-62ECF5A25AC8}" presName="parentText" presStyleLbl="alignNode1" presStyleIdx="3" presStyleCnt="7">
        <dgm:presLayoutVars>
          <dgm:chMax val="1"/>
          <dgm:bulletEnabled val="1"/>
        </dgm:presLayoutVars>
      </dgm:prSet>
      <dgm:spPr/>
    </dgm:pt>
    <dgm:pt modelId="{947C478D-5F8B-4E20-85F4-92ADD88872B8}" type="pres">
      <dgm:prSet presAssocID="{5FC2C664-C106-457A-B54E-62ECF5A25AC8}" presName="descendantText" presStyleLbl="alignAcc1" presStyleIdx="3" presStyleCnt="7">
        <dgm:presLayoutVars>
          <dgm:bulletEnabled val="1"/>
        </dgm:presLayoutVars>
      </dgm:prSet>
      <dgm:spPr/>
    </dgm:pt>
    <dgm:pt modelId="{E321B11A-85A8-454B-9A27-18A5F28DE0E1}" type="pres">
      <dgm:prSet presAssocID="{3D04528C-7CEF-490B-962C-A81D67981CF3}" presName="sp" presStyleCnt="0"/>
      <dgm:spPr/>
    </dgm:pt>
    <dgm:pt modelId="{7D5F5FBC-3527-4566-BAA2-2D8ABDCD9B1A}" type="pres">
      <dgm:prSet presAssocID="{3F04341F-A4CA-4175-AA4E-6080280AA4E4}" presName="composite" presStyleCnt="0"/>
      <dgm:spPr/>
    </dgm:pt>
    <dgm:pt modelId="{35495BE7-DB09-4F5D-B672-F3F6159C061E}" type="pres">
      <dgm:prSet presAssocID="{3F04341F-A4CA-4175-AA4E-6080280AA4E4}" presName="parentText" presStyleLbl="alignNode1" presStyleIdx="4" presStyleCnt="7">
        <dgm:presLayoutVars>
          <dgm:chMax val="1"/>
          <dgm:bulletEnabled val="1"/>
        </dgm:presLayoutVars>
      </dgm:prSet>
      <dgm:spPr/>
    </dgm:pt>
    <dgm:pt modelId="{B60BF389-4A40-498F-B5EE-453B3B123B26}" type="pres">
      <dgm:prSet presAssocID="{3F04341F-A4CA-4175-AA4E-6080280AA4E4}" presName="descendantText" presStyleLbl="alignAcc1" presStyleIdx="4" presStyleCnt="7">
        <dgm:presLayoutVars>
          <dgm:bulletEnabled val="1"/>
        </dgm:presLayoutVars>
      </dgm:prSet>
      <dgm:spPr/>
    </dgm:pt>
    <dgm:pt modelId="{DDB21A8A-CD30-4283-BF33-C0BED415E295}" type="pres">
      <dgm:prSet presAssocID="{D0F2A6F4-D174-451E-B0D1-DD6A7E69A884}" presName="sp" presStyleCnt="0"/>
      <dgm:spPr/>
    </dgm:pt>
    <dgm:pt modelId="{EEC7D9B0-783A-4DC1-B121-C52143E78A25}" type="pres">
      <dgm:prSet presAssocID="{34062C6C-D7BC-473C-9113-B7333DC81059}" presName="composite" presStyleCnt="0"/>
      <dgm:spPr/>
    </dgm:pt>
    <dgm:pt modelId="{88878AED-031A-434E-8D5C-EEBC699C9343}" type="pres">
      <dgm:prSet presAssocID="{34062C6C-D7BC-473C-9113-B7333DC81059}" presName="parentText" presStyleLbl="alignNode1" presStyleIdx="5" presStyleCnt="7">
        <dgm:presLayoutVars>
          <dgm:chMax val="1"/>
          <dgm:bulletEnabled val="1"/>
        </dgm:presLayoutVars>
      </dgm:prSet>
      <dgm:spPr/>
    </dgm:pt>
    <dgm:pt modelId="{00155EE9-EB1C-429D-9D1A-BFED116B4D7E}" type="pres">
      <dgm:prSet presAssocID="{34062C6C-D7BC-473C-9113-B7333DC81059}" presName="descendantText" presStyleLbl="alignAcc1" presStyleIdx="5" presStyleCnt="7">
        <dgm:presLayoutVars>
          <dgm:bulletEnabled val="1"/>
        </dgm:presLayoutVars>
      </dgm:prSet>
      <dgm:spPr/>
    </dgm:pt>
    <dgm:pt modelId="{FE57B14F-1450-48DE-87EB-5228DB8D4B0C}" type="pres">
      <dgm:prSet presAssocID="{D1A58979-ABAF-42E7-AF74-AC986E75AC79}" presName="sp" presStyleCnt="0"/>
      <dgm:spPr/>
    </dgm:pt>
    <dgm:pt modelId="{338F86CC-C354-4575-A091-5E96339CA2CC}" type="pres">
      <dgm:prSet presAssocID="{88CF68B8-1793-4D5D-9E0D-0DAEDF65BCF4}" presName="composite" presStyleCnt="0"/>
      <dgm:spPr/>
    </dgm:pt>
    <dgm:pt modelId="{13CF2819-6919-47EA-AF6D-277E63E249A6}" type="pres">
      <dgm:prSet presAssocID="{88CF68B8-1793-4D5D-9E0D-0DAEDF65BCF4}" presName="parentText" presStyleLbl="alignNode1" presStyleIdx="6" presStyleCnt="7">
        <dgm:presLayoutVars>
          <dgm:chMax val="1"/>
          <dgm:bulletEnabled val="1"/>
        </dgm:presLayoutVars>
      </dgm:prSet>
      <dgm:spPr/>
    </dgm:pt>
    <dgm:pt modelId="{F872A534-1891-478B-8930-200A5B6789E3}" type="pres">
      <dgm:prSet presAssocID="{88CF68B8-1793-4D5D-9E0D-0DAEDF65BCF4}" presName="descendantText" presStyleLbl="alignAcc1" presStyleIdx="6" presStyleCnt="7">
        <dgm:presLayoutVars>
          <dgm:bulletEnabled val="1"/>
        </dgm:presLayoutVars>
      </dgm:prSet>
      <dgm:spPr/>
    </dgm:pt>
  </dgm:ptLst>
  <dgm:cxnLst>
    <dgm:cxn modelId="{9EF26500-74D2-49B4-8D6B-F9E00834DEAC}" srcId="{1E2BB74F-4F63-48B9-9B94-052BC3D9572E}" destId="{D088C062-3AFB-4871-A239-5624C2AE0C75}" srcOrd="0" destOrd="0" parTransId="{D0BF73BA-0A13-4FC0-A53B-5D8AA122791C}" sibTransId="{ED9356CB-3E3E-4012-95AA-F5C6C72C5E4E}"/>
    <dgm:cxn modelId="{D8ACE51C-E631-4194-8F5C-EB171087959D}" type="presOf" srcId="{C7BED144-B116-47A4-BA23-D1B8AE91ACB0}" destId="{947C478D-5F8B-4E20-85F4-92ADD88872B8}" srcOrd="0" destOrd="0" presId="urn:microsoft.com/office/officeart/2005/8/layout/chevron2"/>
    <dgm:cxn modelId="{D732722F-AAA3-4501-95EB-0FC7CB7C0275}" type="presOf" srcId="{88CF68B8-1793-4D5D-9E0D-0DAEDF65BCF4}" destId="{13CF2819-6919-47EA-AF6D-277E63E249A6}" srcOrd="0" destOrd="0" presId="urn:microsoft.com/office/officeart/2005/8/layout/chevron2"/>
    <dgm:cxn modelId="{3160BA2F-B95B-44E1-A34D-6D8258030BC9}" type="presOf" srcId="{D929C198-65DD-4E11-BE60-B777B081FF10}" destId="{AAE4F82B-2E8E-47C2-85AE-141A920A3D86}" srcOrd="0" destOrd="0" presId="urn:microsoft.com/office/officeart/2005/8/layout/chevron2"/>
    <dgm:cxn modelId="{3C8EE130-C4D0-4690-8E57-8D45B7DB8084}" srcId="{3F04341F-A4CA-4175-AA4E-6080280AA4E4}" destId="{B38DD632-9039-4801-8347-CFF02E2086E5}" srcOrd="1" destOrd="0" parTransId="{9C6BACD1-B827-4F8D-992C-7B9606E80D5B}" sibTransId="{62C497A4-5D9F-4026-8188-DF137F4FACDF}"/>
    <dgm:cxn modelId="{4EF9FC36-C994-45DE-8312-9F46E8B6770A}" srcId="{A024BD90-D6A0-4FF7-80F0-6F6A901740D0}" destId="{54BE2E44-A4A8-4614-91C5-59F2F591CFD9}" srcOrd="2" destOrd="0" parTransId="{FF051D1C-454A-486B-840C-C0D28106D47F}" sibTransId="{7C54540E-720E-494B-96F0-B94B5F8170A9}"/>
    <dgm:cxn modelId="{1F38C63B-A2AE-4CA7-A464-452A1829BEFE}" srcId="{A024BD90-D6A0-4FF7-80F0-6F6A901740D0}" destId="{3F04341F-A4CA-4175-AA4E-6080280AA4E4}" srcOrd="4" destOrd="0" parTransId="{9690FA65-3A96-4963-9769-DB394450EDD5}" sibTransId="{D0F2A6F4-D174-451E-B0D1-DD6A7E69A884}"/>
    <dgm:cxn modelId="{7D2D1C3C-1E8A-4AF2-92B4-403D3715E11B}" srcId="{A024BD90-D6A0-4FF7-80F0-6F6A901740D0}" destId="{5FC2C664-C106-457A-B54E-62ECF5A25AC8}" srcOrd="3" destOrd="0" parTransId="{0B2FC6A8-40A4-49B2-BC21-7498750667DC}" sibTransId="{3D04528C-7CEF-490B-962C-A81D67981CF3}"/>
    <dgm:cxn modelId="{7D04935F-E410-449D-9855-4D89AA593EDC}" srcId="{5FC2C664-C106-457A-B54E-62ECF5A25AC8}" destId="{C7BED144-B116-47A4-BA23-D1B8AE91ACB0}" srcOrd="0" destOrd="0" parTransId="{EA19C1AE-810A-4EC5-AA98-02E808364E19}" sibTransId="{8A8244E2-5D43-470B-8CC7-CD218B731DAB}"/>
    <dgm:cxn modelId="{D5B9F843-50D8-4DDF-89AB-ED46A89F320B}" type="presOf" srcId="{B38DD632-9039-4801-8347-CFF02E2086E5}" destId="{B60BF389-4A40-498F-B5EE-453B3B123B26}" srcOrd="0" destOrd="1" presId="urn:microsoft.com/office/officeart/2005/8/layout/chevron2"/>
    <dgm:cxn modelId="{E4830144-6435-4D43-837A-1CFFC97A5185}" type="presOf" srcId="{1D5F232D-6FA1-4268-85DD-7A330063D4C2}" destId="{F872A534-1891-478B-8930-200A5B6789E3}" srcOrd="0" destOrd="0" presId="urn:microsoft.com/office/officeart/2005/8/layout/chevron2"/>
    <dgm:cxn modelId="{023B1366-DFC2-45EC-8357-BA2603082C55}" type="presOf" srcId="{C433A3B6-BD76-4AE3-8E21-1B8E25A2C065}" destId="{00155EE9-EB1C-429D-9D1A-BFED116B4D7E}" srcOrd="0" destOrd="0" presId="urn:microsoft.com/office/officeart/2005/8/layout/chevron2"/>
    <dgm:cxn modelId="{D8DDED4B-70F4-4A77-B814-683DE0F1DF14}" srcId="{A024BD90-D6A0-4FF7-80F0-6F6A901740D0}" destId="{D62C706D-CF35-4A4A-9681-819CCD34FACC}" srcOrd="0" destOrd="0" parTransId="{4FA568B0-B6C3-4C76-BB72-03CE52475910}" sibTransId="{27C8D03F-CCBF-4627-9C85-A8AC81B400A4}"/>
    <dgm:cxn modelId="{BA45F94F-3533-483E-8EC8-F7161ACBE182}" type="presOf" srcId="{6851FF46-1901-4396-9419-3CA5B3D1FDCD}" destId="{F872A534-1891-478B-8930-200A5B6789E3}" srcOrd="0" destOrd="1" presId="urn:microsoft.com/office/officeart/2005/8/layout/chevron2"/>
    <dgm:cxn modelId="{50188655-7BEA-4691-B723-207AB137E89A}" type="presOf" srcId="{54BE2E44-A4A8-4614-91C5-59F2F591CFD9}" destId="{EC3D23E4-36DF-4381-914D-7D410E5357BE}" srcOrd="0" destOrd="0" presId="urn:microsoft.com/office/officeart/2005/8/layout/chevron2"/>
    <dgm:cxn modelId="{E51A5476-104E-4202-A248-182A465F8095}" srcId="{54BE2E44-A4A8-4614-91C5-59F2F591CFD9}" destId="{20A834C1-0ED3-4D58-9555-83D9DBE5126F}" srcOrd="0" destOrd="0" parTransId="{9C61413A-B076-4317-8E2F-8B65FFE8728E}" sibTransId="{B233596D-27E0-4E87-92D6-F7DA5B329F63}"/>
    <dgm:cxn modelId="{3496E557-128A-44EE-9215-5BFDAB2DBC1D}" srcId="{88CF68B8-1793-4D5D-9E0D-0DAEDF65BCF4}" destId="{6851FF46-1901-4396-9419-3CA5B3D1FDCD}" srcOrd="1" destOrd="0" parTransId="{0A77BE8F-F197-49BC-9B0F-38C484F1283E}" sibTransId="{F0208E6D-C3AD-4F45-B5EF-5B8E3D6774A8}"/>
    <dgm:cxn modelId="{EB6AF57B-C6EA-45BD-8DC7-9080B43507F9}" type="presOf" srcId="{1E2BB74F-4F63-48B9-9B94-052BC3D9572E}" destId="{49AED4AF-BEE4-4788-B67B-F32ECB59502C}" srcOrd="0" destOrd="0" presId="urn:microsoft.com/office/officeart/2005/8/layout/chevron2"/>
    <dgm:cxn modelId="{D556B183-6E95-4B54-9BBC-328E2C6D2632}" type="presOf" srcId="{34062C6C-D7BC-473C-9113-B7333DC81059}" destId="{88878AED-031A-434E-8D5C-EEBC699C9343}" srcOrd="0" destOrd="0" presId="urn:microsoft.com/office/officeart/2005/8/layout/chevron2"/>
    <dgm:cxn modelId="{8B08D885-FAE1-44D5-8244-B65E5E109573}" srcId="{D62C706D-CF35-4A4A-9681-819CCD34FACC}" destId="{D929C198-65DD-4E11-BE60-B777B081FF10}" srcOrd="0" destOrd="0" parTransId="{49E717A9-0620-4E93-851A-F3781093034E}" sibTransId="{B797C830-0977-4CC7-81F0-DED1FA0F9889}"/>
    <dgm:cxn modelId="{4B5AB198-294B-4C24-8103-1AE0DF5F72C2}" type="presOf" srcId="{5FC2C664-C106-457A-B54E-62ECF5A25AC8}" destId="{83010255-ABA5-46B5-8502-C54DBD7E846F}" srcOrd="0" destOrd="0" presId="urn:microsoft.com/office/officeart/2005/8/layout/chevron2"/>
    <dgm:cxn modelId="{4B6780B5-6BAE-4F8F-80BA-41A85493DA79}" type="presOf" srcId="{A024BD90-D6A0-4FF7-80F0-6F6A901740D0}" destId="{06595FCA-6F1D-4D2A-B5D7-2D205A55187F}" srcOrd="0" destOrd="0" presId="urn:microsoft.com/office/officeart/2005/8/layout/chevron2"/>
    <dgm:cxn modelId="{3598BDB6-ABAF-4792-806C-7845455EFF98}" type="presOf" srcId="{D088C062-3AFB-4871-A239-5624C2AE0C75}" destId="{7AFCC626-2F9D-4D99-A7F3-969B14FB03F0}" srcOrd="0" destOrd="0" presId="urn:microsoft.com/office/officeart/2005/8/layout/chevron2"/>
    <dgm:cxn modelId="{8A958ECA-509B-40B6-80E2-6B03229D2DCF}" srcId="{3F04341F-A4CA-4175-AA4E-6080280AA4E4}" destId="{F07BBA5B-0152-4505-9C45-D8FAFC2B7D24}" srcOrd="0" destOrd="0" parTransId="{B6D3374D-4640-4FFB-99CA-AFB07E1FF042}" sibTransId="{585E2BD8-25B6-490C-BFB2-89536CFED44D}"/>
    <dgm:cxn modelId="{A4286ACC-28E8-4CC1-BE11-8EB9CDCACAEF}" srcId="{A024BD90-D6A0-4FF7-80F0-6F6A901740D0}" destId="{1E2BB74F-4F63-48B9-9B94-052BC3D9572E}" srcOrd="1" destOrd="0" parTransId="{31429493-6D91-4C07-A210-E0B32CFF3CF5}" sibTransId="{59E8B08D-F38C-4220-894A-B20D02C5149F}"/>
    <dgm:cxn modelId="{33CA11D1-2297-4FC9-997E-B791862F04CD}" srcId="{34062C6C-D7BC-473C-9113-B7333DC81059}" destId="{C433A3B6-BD76-4AE3-8E21-1B8E25A2C065}" srcOrd="0" destOrd="0" parTransId="{D47DF217-8407-42D9-9633-078B1FCB99B3}" sibTransId="{17D8135B-B5B1-4DEC-AB5E-852B80E994D9}"/>
    <dgm:cxn modelId="{4FB713D4-CB24-4C73-8005-9B54D731A92E}" type="presOf" srcId="{F07BBA5B-0152-4505-9C45-D8FAFC2B7D24}" destId="{B60BF389-4A40-498F-B5EE-453B3B123B26}" srcOrd="0" destOrd="0" presId="urn:microsoft.com/office/officeart/2005/8/layout/chevron2"/>
    <dgm:cxn modelId="{3FDEF7D4-EBC6-429C-AD29-3307C8FFC59B}" type="presOf" srcId="{D62C706D-CF35-4A4A-9681-819CCD34FACC}" destId="{C80E5A17-0E3C-46E5-8A2E-0C708ECD1042}" srcOrd="0" destOrd="0" presId="urn:microsoft.com/office/officeart/2005/8/layout/chevron2"/>
    <dgm:cxn modelId="{A7BC8FDD-E843-412E-B3EF-C3577FA84CF6}" srcId="{88CF68B8-1793-4D5D-9E0D-0DAEDF65BCF4}" destId="{1D5F232D-6FA1-4268-85DD-7A330063D4C2}" srcOrd="0" destOrd="0" parTransId="{0C1FC2DA-8E63-4F6E-8C9C-DFCEE1EF23C9}" sibTransId="{AC4E470F-E378-417F-AF11-2A20E1BF5E23}"/>
    <dgm:cxn modelId="{E953AAE6-930D-4E42-B7B8-E979C86272E5}" type="presOf" srcId="{20A834C1-0ED3-4D58-9555-83D9DBE5126F}" destId="{2EFB70DA-C3B3-41BF-90C9-0EC246CF5D1E}" srcOrd="0" destOrd="0" presId="urn:microsoft.com/office/officeart/2005/8/layout/chevron2"/>
    <dgm:cxn modelId="{1F3B6EF3-110D-47BA-8E78-3EABA07E3324}" type="presOf" srcId="{3F04341F-A4CA-4175-AA4E-6080280AA4E4}" destId="{35495BE7-DB09-4F5D-B672-F3F6159C061E}" srcOrd="0" destOrd="0" presId="urn:microsoft.com/office/officeart/2005/8/layout/chevron2"/>
    <dgm:cxn modelId="{89BAD4F5-14FA-4B90-8595-84639F39573B}" srcId="{A024BD90-D6A0-4FF7-80F0-6F6A901740D0}" destId="{88CF68B8-1793-4D5D-9E0D-0DAEDF65BCF4}" srcOrd="6" destOrd="0" parTransId="{A2B8D3C4-B795-4342-86B9-571B122030F8}" sibTransId="{0C6D7913-3125-47E3-9D68-F924298270F7}"/>
    <dgm:cxn modelId="{94F5EDF9-6674-4EDD-A07B-34A91D52356E}" srcId="{A024BD90-D6A0-4FF7-80F0-6F6A901740D0}" destId="{34062C6C-D7BC-473C-9113-B7333DC81059}" srcOrd="5" destOrd="0" parTransId="{7FFD1026-72CF-4C1B-814F-360F15EB1A1A}" sibTransId="{D1A58979-ABAF-42E7-AF74-AC986E75AC79}"/>
    <dgm:cxn modelId="{2A3A0AA3-FA0A-467A-B89D-AF7CD753EBCB}" type="presParOf" srcId="{06595FCA-6F1D-4D2A-B5D7-2D205A55187F}" destId="{F089F972-5AF8-423D-A18C-0307CE3CA24D}" srcOrd="0" destOrd="0" presId="urn:microsoft.com/office/officeart/2005/8/layout/chevron2"/>
    <dgm:cxn modelId="{6FFA63A0-CCB7-47A7-92A0-4C84CC2463D3}" type="presParOf" srcId="{F089F972-5AF8-423D-A18C-0307CE3CA24D}" destId="{C80E5A17-0E3C-46E5-8A2E-0C708ECD1042}" srcOrd="0" destOrd="0" presId="urn:microsoft.com/office/officeart/2005/8/layout/chevron2"/>
    <dgm:cxn modelId="{78363DB2-BABE-4E1A-80EF-BF349EE4E0E2}" type="presParOf" srcId="{F089F972-5AF8-423D-A18C-0307CE3CA24D}" destId="{AAE4F82B-2E8E-47C2-85AE-141A920A3D86}" srcOrd="1" destOrd="0" presId="urn:microsoft.com/office/officeart/2005/8/layout/chevron2"/>
    <dgm:cxn modelId="{E20EA7F7-8C0F-42DD-BDFA-8F53B299E8C7}" type="presParOf" srcId="{06595FCA-6F1D-4D2A-B5D7-2D205A55187F}" destId="{B2EA221B-5448-46C8-BD78-F804971BBBC6}" srcOrd="1" destOrd="0" presId="urn:microsoft.com/office/officeart/2005/8/layout/chevron2"/>
    <dgm:cxn modelId="{D6E2A836-2A49-4F05-A14D-10DBC0AF4F96}" type="presParOf" srcId="{06595FCA-6F1D-4D2A-B5D7-2D205A55187F}" destId="{A8001D09-DBCB-4004-9B1B-78CC6627A0F4}" srcOrd="2" destOrd="0" presId="urn:microsoft.com/office/officeart/2005/8/layout/chevron2"/>
    <dgm:cxn modelId="{D6D527C9-9C60-438F-82D7-CFB248504E12}" type="presParOf" srcId="{A8001D09-DBCB-4004-9B1B-78CC6627A0F4}" destId="{49AED4AF-BEE4-4788-B67B-F32ECB59502C}" srcOrd="0" destOrd="0" presId="urn:microsoft.com/office/officeart/2005/8/layout/chevron2"/>
    <dgm:cxn modelId="{85DB4494-7655-45A6-B874-BC8C898C0C05}" type="presParOf" srcId="{A8001D09-DBCB-4004-9B1B-78CC6627A0F4}" destId="{7AFCC626-2F9D-4D99-A7F3-969B14FB03F0}" srcOrd="1" destOrd="0" presId="urn:microsoft.com/office/officeart/2005/8/layout/chevron2"/>
    <dgm:cxn modelId="{E3645B03-C80A-45D7-B425-EF289422D50C}" type="presParOf" srcId="{06595FCA-6F1D-4D2A-B5D7-2D205A55187F}" destId="{C4DB2427-DE84-4F4E-AF15-2D9A42BA4ADB}" srcOrd="3" destOrd="0" presId="urn:microsoft.com/office/officeart/2005/8/layout/chevron2"/>
    <dgm:cxn modelId="{1FD47182-700B-40A6-9672-01C4033F9FDF}" type="presParOf" srcId="{06595FCA-6F1D-4D2A-B5D7-2D205A55187F}" destId="{26BC1817-3C75-4D41-8813-29E89CFF96CE}" srcOrd="4" destOrd="0" presId="urn:microsoft.com/office/officeart/2005/8/layout/chevron2"/>
    <dgm:cxn modelId="{3E40270F-E315-4253-A73A-2FDDA9BAE7C1}" type="presParOf" srcId="{26BC1817-3C75-4D41-8813-29E89CFF96CE}" destId="{EC3D23E4-36DF-4381-914D-7D410E5357BE}" srcOrd="0" destOrd="0" presId="urn:microsoft.com/office/officeart/2005/8/layout/chevron2"/>
    <dgm:cxn modelId="{0B6A9823-2B05-4823-B8F4-EC8F2334E4B0}" type="presParOf" srcId="{26BC1817-3C75-4D41-8813-29E89CFF96CE}" destId="{2EFB70DA-C3B3-41BF-90C9-0EC246CF5D1E}" srcOrd="1" destOrd="0" presId="urn:microsoft.com/office/officeart/2005/8/layout/chevron2"/>
    <dgm:cxn modelId="{1544EF50-7A1E-4BE1-AFD0-21F7CDFE0021}" type="presParOf" srcId="{06595FCA-6F1D-4D2A-B5D7-2D205A55187F}" destId="{804F3620-5198-4B8E-AD49-9DC94E1BAB2B}" srcOrd="5" destOrd="0" presId="urn:microsoft.com/office/officeart/2005/8/layout/chevron2"/>
    <dgm:cxn modelId="{97B69E37-4857-49AC-BD3F-88DED97DF52F}" type="presParOf" srcId="{06595FCA-6F1D-4D2A-B5D7-2D205A55187F}" destId="{54E14618-09E6-4E3D-A3A8-8C09F2DBA34B}" srcOrd="6" destOrd="0" presId="urn:microsoft.com/office/officeart/2005/8/layout/chevron2"/>
    <dgm:cxn modelId="{A21AC6E1-3E2E-4281-A0D0-CF3369680CB9}" type="presParOf" srcId="{54E14618-09E6-4E3D-A3A8-8C09F2DBA34B}" destId="{83010255-ABA5-46B5-8502-C54DBD7E846F}" srcOrd="0" destOrd="0" presId="urn:microsoft.com/office/officeart/2005/8/layout/chevron2"/>
    <dgm:cxn modelId="{F0A8B212-C295-4F0A-A931-6AB257FAEAE1}" type="presParOf" srcId="{54E14618-09E6-4E3D-A3A8-8C09F2DBA34B}" destId="{947C478D-5F8B-4E20-85F4-92ADD88872B8}" srcOrd="1" destOrd="0" presId="urn:microsoft.com/office/officeart/2005/8/layout/chevron2"/>
    <dgm:cxn modelId="{B120F2E5-9879-4304-9D73-E9F200533F08}" type="presParOf" srcId="{06595FCA-6F1D-4D2A-B5D7-2D205A55187F}" destId="{E321B11A-85A8-454B-9A27-18A5F28DE0E1}" srcOrd="7" destOrd="0" presId="urn:microsoft.com/office/officeart/2005/8/layout/chevron2"/>
    <dgm:cxn modelId="{24F0E367-887B-4350-AB8C-83E015E91D25}" type="presParOf" srcId="{06595FCA-6F1D-4D2A-B5D7-2D205A55187F}" destId="{7D5F5FBC-3527-4566-BAA2-2D8ABDCD9B1A}" srcOrd="8" destOrd="0" presId="urn:microsoft.com/office/officeart/2005/8/layout/chevron2"/>
    <dgm:cxn modelId="{5FB2DBE0-B1AC-4B8D-980B-B6FC5F46063E}" type="presParOf" srcId="{7D5F5FBC-3527-4566-BAA2-2D8ABDCD9B1A}" destId="{35495BE7-DB09-4F5D-B672-F3F6159C061E}" srcOrd="0" destOrd="0" presId="urn:microsoft.com/office/officeart/2005/8/layout/chevron2"/>
    <dgm:cxn modelId="{9F9AD369-457D-4434-B578-55F736B8F5ED}" type="presParOf" srcId="{7D5F5FBC-3527-4566-BAA2-2D8ABDCD9B1A}" destId="{B60BF389-4A40-498F-B5EE-453B3B123B26}" srcOrd="1" destOrd="0" presId="urn:microsoft.com/office/officeart/2005/8/layout/chevron2"/>
    <dgm:cxn modelId="{26371602-9FF1-4D5A-9435-DD81E8F392CE}" type="presParOf" srcId="{06595FCA-6F1D-4D2A-B5D7-2D205A55187F}" destId="{DDB21A8A-CD30-4283-BF33-C0BED415E295}" srcOrd="9" destOrd="0" presId="urn:microsoft.com/office/officeart/2005/8/layout/chevron2"/>
    <dgm:cxn modelId="{C9084BCB-C609-4D09-B2D4-87C256417F9F}" type="presParOf" srcId="{06595FCA-6F1D-4D2A-B5D7-2D205A55187F}" destId="{EEC7D9B0-783A-4DC1-B121-C52143E78A25}" srcOrd="10" destOrd="0" presId="urn:microsoft.com/office/officeart/2005/8/layout/chevron2"/>
    <dgm:cxn modelId="{0C587523-3A41-4A4B-8382-465FDED55DA4}" type="presParOf" srcId="{EEC7D9B0-783A-4DC1-B121-C52143E78A25}" destId="{88878AED-031A-434E-8D5C-EEBC699C9343}" srcOrd="0" destOrd="0" presId="urn:microsoft.com/office/officeart/2005/8/layout/chevron2"/>
    <dgm:cxn modelId="{429BFE03-7DD1-4C5B-BB0D-BDA9DB524E21}" type="presParOf" srcId="{EEC7D9B0-783A-4DC1-B121-C52143E78A25}" destId="{00155EE9-EB1C-429D-9D1A-BFED116B4D7E}" srcOrd="1" destOrd="0" presId="urn:microsoft.com/office/officeart/2005/8/layout/chevron2"/>
    <dgm:cxn modelId="{89D94A14-C0AA-427E-A1D3-B82577B62D72}" type="presParOf" srcId="{06595FCA-6F1D-4D2A-B5D7-2D205A55187F}" destId="{FE57B14F-1450-48DE-87EB-5228DB8D4B0C}" srcOrd="11" destOrd="0" presId="urn:microsoft.com/office/officeart/2005/8/layout/chevron2"/>
    <dgm:cxn modelId="{BFF13B5C-7F42-41D9-A047-9399B0431A56}" type="presParOf" srcId="{06595FCA-6F1D-4D2A-B5D7-2D205A55187F}" destId="{338F86CC-C354-4575-A091-5E96339CA2CC}" srcOrd="12" destOrd="0" presId="urn:microsoft.com/office/officeart/2005/8/layout/chevron2"/>
    <dgm:cxn modelId="{D349FE07-FB6D-4399-A766-8F7AABE6CDB4}" type="presParOf" srcId="{338F86CC-C354-4575-A091-5E96339CA2CC}" destId="{13CF2819-6919-47EA-AF6D-277E63E249A6}" srcOrd="0" destOrd="0" presId="urn:microsoft.com/office/officeart/2005/8/layout/chevron2"/>
    <dgm:cxn modelId="{986692B3-33AB-4CCB-A7A6-067053FC9D74}" type="presParOf" srcId="{338F86CC-C354-4575-A091-5E96339CA2CC}" destId="{F872A534-1891-478B-8930-200A5B6789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E5A17-0E3C-46E5-8A2E-0C708ECD1042}">
      <dsp:nvSpPr>
        <dsp:cNvPr id="0" name=""/>
        <dsp:cNvSpPr/>
      </dsp:nvSpPr>
      <dsp:spPr>
        <a:xfrm rot="5400000">
          <a:off x="-99161" y="102890"/>
          <a:ext cx="661076" cy="462753"/>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Research</a:t>
          </a:r>
        </a:p>
      </dsp:txBody>
      <dsp:txXfrm rot="-5400000">
        <a:off x="1" y="235106"/>
        <a:ext cx="462753" cy="198323"/>
      </dsp:txXfrm>
    </dsp:sp>
    <dsp:sp modelId="{AAE4F82B-2E8E-47C2-85AE-141A920A3D86}">
      <dsp:nvSpPr>
        <dsp:cNvPr id="0" name=""/>
        <dsp:cNvSpPr/>
      </dsp:nvSpPr>
      <dsp:spPr>
        <a:xfrm rot="5400000">
          <a:off x="3373302" y="-2906820"/>
          <a:ext cx="429699" cy="6250798"/>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Do research on every component.</a:t>
          </a:r>
        </a:p>
      </dsp:txBody>
      <dsp:txXfrm rot="-5400000">
        <a:off x="462753" y="24705"/>
        <a:ext cx="6229822" cy="387747"/>
      </dsp:txXfrm>
    </dsp:sp>
    <dsp:sp modelId="{49AED4AF-BEE4-4788-B67B-F32ECB59502C}">
      <dsp:nvSpPr>
        <dsp:cNvPr id="0" name=""/>
        <dsp:cNvSpPr/>
      </dsp:nvSpPr>
      <dsp:spPr>
        <a:xfrm rot="5400000">
          <a:off x="-99161" y="677996"/>
          <a:ext cx="661076" cy="462753"/>
        </a:xfrm>
        <a:prstGeom prst="chevron">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w="6350" cap="flat" cmpd="sng" algn="ctr">
          <a:solidFill>
            <a:schemeClr val="accent5">
              <a:hueOff val="-1126424"/>
              <a:satOff val="-2903"/>
              <a:lumOff val="-19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Purchase</a:t>
          </a:r>
        </a:p>
      </dsp:txBody>
      <dsp:txXfrm rot="-5400000">
        <a:off x="1" y="810212"/>
        <a:ext cx="462753" cy="198323"/>
      </dsp:txXfrm>
    </dsp:sp>
    <dsp:sp modelId="{7AFCC626-2F9D-4D99-A7F3-969B14FB03F0}">
      <dsp:nvSpPr>
        <dsp:cNvPr id="0" name=""/>
        <dsp:cNvSpPr/>
      </dsp:nvSpPr>
      <dsp:spPr>
        <a:xfrm rot="5400000">
          <a:off x="3373302" y="-2331714"/>
          <a:ext cx="429699" cy="6250798"/>
        </a:xfrm>
        <a:prstGeom prst="round2SameRect">
          <a:avLst/>
        </a:prstGeom>
        <a:solidFill>
          <a:schemeClr val="lt1">
            <a:alpha val="90000"/>
            <a:hueOff val="0"/>
            <a:satOff val="0"/>
            <a:lumOff val="0"/>
            <a:alphaOff val="0"/>
          </a:schemeClr>
        </a:solidFill>
        <a:ln w="6350" cap="flat" cmpd="sng" algn="ctr">
          <a:solidFill>
            <a:schemeClr val="accent5">
              <a:hueOff val="-1126424"/>
              <a:satOff val="-2903"/>
              <a:lumOff val="-19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Buy all of the necessary materials.</a:t>
          </a:r>
        </a:p>
      </dsp:txBody>
      <dsp:txXfrm rot="-5400000">
        <a:off x="462753" y="599811"/>
        <a:ext cx="6229822" cy="387747"/>
      </dsp:txXfrm>
    </dsp:sp>
    <dsp:sp modelId="{EC3D23E4-36DF-4381-914D-7D410E5357BE}">
      <dsp:nvSpPr>
        <dsp:cNvPr id="0" name=""/>
        <dsp:cNvSpPr/>
      </dsp:nvSpPr>
      <dsp:spPr>
        <a:xfrm rot="5400000">
          <a:off x="-99161" y="1253103"/>
          <a:ext cx="661076" cy="462753"/>
        </a:xfrm>
        <a:prstGeom prst="chevron">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Design &amp; Build</a:t>
          </a:r>
        </a:p>
      </dsp:txBody>
      <dsp:txXfrm rot="-5400000">
        <a:off x="1" y="1385319"/>
        <a:ext cx="462753" cy="198323"/>
      </dsp:txXfrm>
    </dsp:sp>
    <dsp:sp modelId="{2EFB70DA-C3B3-41BF-90C9-0EC246CF5D1E}">
      <dsp:nvSpPr>
        <dsp:cNvPr id="0" name=""/>
        <dsp:cNvSpPr/>
      </dsp:nvSpPr>
      <dsp:spPr>
        <a:xfrm rot="5400000">
          <a:off x="3373189" y="-1756494"/>
          <a:ext cx="429925" cy="6250798"/>
        </a:xfrm>
        <a:prstGeom prst="round2SameRect">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Create chassis design and assemble the robot.</a:t>
          </a:r>
        </a:p>
      </dsp:txBody>
      <dsp:txXfrm rot="-5400000">
        <a:off x="462753" y="1174929"/>
        <a:ext cx="6229811" cy="387951"/>
      </dsp:txXfrm>
    </dsp:sp>
    <dsp:sp modelId="{83010255-ABA5-46B5-8502-C54DBD7E846F}">
      <dsp:nvSpPr>
        <dsp:cNvPr id="0" name=""/>
        <dsp:cNvSpPr/>
      </dsp:nvSpPr>
      <dsp:spPr>
        <a:xfrm rot="5400000">
          <a:off x="-99161" y="1828209"/>
          <a:ext cx="661076" cy="462753"/>
        </a:xfrm>
        <a:prstGeom prst="chevron">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Program</a:t>
          </a:r>
        </a:p>
      </dsp:txBody>
      <dsp:txXfrm rot="-5400000">
        <a:off x="1" y="1960425"/>
        <a:ext cx="462753" cy="198323"/>
      </dsp:txXfrm>
    </dsp:sp>
    <dsp:sp modelId="{947C478D-5F8B-4E20-85F4-92ADD88872B8}">
      <dsp:nvSpPr>
        <dsp:cNvPr id="0" name=""/>
        <dsp:cNvSpPr/>
      </dsp:nvSpPr>
      <dsp:spPr>
        <a:xfrm rot="5400000">
          <a:off x="3373302" y="-1181501"/>
          <a:ext cx="429699" cy="6250798"/>
        </a:xfrm>
        <a:prstGeom prst="round2Same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Program the robot to receive Bluetooth signals.</a:t>
          </a:r>
        </a:p>
      </dsp:txBody>
      <dsp:txXfrm rot="-5400000">
        <a:off x="462753" y="1750024"/>
        <a:ext cx="6229822" cy="387747"/>
      </dsp:txXfrm>
    </dsp:sp>
    <dsp:sp modelId="{35495BE7-DB09-4F5D-B672-F3F6159C061E}">
      <dsp:nvSpPr>
        <dsp:cNvPr id="0" name=""/>
        <dsp:cNvSpPr/>
      </dsp:nvSpPr>
      <dsp:spPr>
        <a:xfrm rot="5400000">
          <a:off x="-99161" y="2403315"/>
          <a:ext cx="661076" cy="462753"/>
        </a:xfrm>
        <a:prstGeom prst="chevron">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Calibrate</a:t>
          </a:r>
        </a:p>
      </dsp:txBody>
      <dsp:txXfrm rot="-5400000">
        <a:off x="1" y="2535531"/>
        <a:ext cx="462753" cy="198323"/>
      </dsp:txXfrm>
    </dsp:sp>
    <dsp:sp modelId="{B60BF389-4A40-498F-B5EE-453B3B123B26}">
      <dsp:nvSpPr>
        <dsp:cNvPr id="0" name=""/>
        <dsp:cNvSpPr/>
      </dsp:nvSpPr>
      <dsp:spPr>
        <a:xfrm rot="5400000">
          <a:off x="3373302" y="-606395"/>
          <a:ext cx="429699" cy="6250798"/>
        </a:xfrm>
        <a:prstGeom prst="round2SameRect">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Calibrate the servo and motors to move fast and accurately.</a:t>
          </a:r>
        </a:p>
        <a:p>
          <a:pPr marL="114300" lvl="1" indent="-114300" algn="l" defTabSz="622300">
            <a:lnSpc>
              <a:spcPct val="90000"/>
            </a:lnSpc>
            <a:spcBef>
              <a:spcPct val="0"/>
            </a:spcBef>
            <a:spcAft>
              <a:spcPct val="15000"/>
            </a:spcAft>
            <a:buChar char="•"/>
          </a:pPr>
          <a:r>
            <a:rPr lang="en-US" sz="1400" kern="1200" dirty="0"/>
            <a:t>Calibrate the angle sensor and use algorithms to filter values.</a:t>
          </a:r>
        </a:p>
      </dsp:txBody>
      <dsp:txXfrm rot="-5400000">
        <a:off x="462753" y="2325130"/>
        <a:ext cx="6229822" cy="387747"/>
      </dsp:txXfrm>
    </dsp:sp>
    <dsp:sp modelId="{88878AED-031A-434E-8D5C-EEBC699C9343}">
      <dsp:nvSpPr>
        <dsp:cNvPr id="0" name=""/>
        <dsp:cNvSpPr/>
      </dsp:nvSpPr>
      <dsp:spPr>
        <a:xfrm rot="5400000">
          <a:off x="-99161" y="2978421"/>
          <a:ext cx="661076" cy="462753"/>
        </a:xfrm>
        <a:prstGeom prst="chevron">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w="6350" cap="flat" cmpd="sng" algn="ctr">
          <a:solidFill>
            <a:schemeClr val="accent5">
              <a:hueOff val="-5632119"/>
              <a:satOff val="-14516"/>
              <a:lumOff val="-980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Experiment</a:t>
          </a:r>
        </a:p>
      </dsp:txBody>
      <dsp:txXfrm rot="-5400000">
        <a:off x="1" y="3110637"/>
        <a:ext cx="462753" cy="198323"/>
      </dsp:txXfrm>
    </dsp:sp>
    <dsp:sp modelId="{00155EE9-EB1C-429D-9D1A-BFED116B4D7E}">
      <dsp:nvSpPr>
        <dsp:cNvPr id="0" name=""/>
        <dsp:cNvSpPr/>
      </dsp:nvSpPr>
      <dsp:spPr>
        <a:xfrm rot="5400000">
          <a:off x="3373302" y="-31289"/>
          <a:ext cx="429699" cy="6250798"/>
        </a:xfrm>
        <a:prstGeom prst="round2SameRect">
          <a:avLst/>
        </a:prstGeom>
        <a:solidFill>
          <a:schemeClr val="lt1">
            <a:alpha val="90000"/>
            <a:hueOff val="0"/>
            <a:satOff val="0"/>
            <a:lumOff val="0"/>
            <a:alphaOff val="0"/>
          </a:schemeClr>
        </a:solidFill>
        <a:ln w="6350" cap="flat" cmpd="sng" algn="ctr">
          <a:solidFill>
            <a:schemeClr val="accent5">
              <a:hueOff val="-5632119"/>
              <a:satOff val="-14516"/>
              <a:lumOff val="-980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Experiment with the robot to check its abilities.</a:t>
          </a:r>
        </a:p>
      </dsp:txBody>
      <dsp:txXfrm rot="-5400000">
        <a:off x="462753" y="2900236"/>
        <a:ext cx="6229822" cy="387747"/>
      </dsp:txXfrm>
    </dsp:sp>
    <dsp:sp modelId="{13CF2819-6919-47EA-AF6D-277E63E249A6}">
      <dsp:nvSpPr>
        <dsp:cNvPr id="0" name=""/>
        <dsp:cNvSpPr/>
      </dsp:nvSpPr>
      <dsp:spPr>
        <a:xfrm rot="5400000">
          <a:off x="-99161" y="3553527"/>
          <a:ext cx="661076" cy="462753"/>
        </a:xfrm>
        <a:prstGeom prst="chevr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Rinse &amp; Repeat</a:t>
          </a:r>
        </a:p>
      </dsp:txBody>
      <dsp:txXfrm rot="-5400000">
        <a:off x="1" y="3685743"/>
        <a:ext cx="462753" cy="198323"/>
      </dsp:txXfrm>
    </dsp:sp>
    <dsp:sp modelId="{F872A534-1891-478B-8930-200A5B6789E3}">
      <dsp:nvSpPr>
        <dsp:cNvPr id="0" name=""/>
        <dsp:cNvSpPr/>
      </dsp:nvSpPr>
      <dsp:spPr>
        <a:xfrm rot="5400000">
          <a:off x="3373302" y="543816"/>
          <a:ext cx="429699" cy="6250798"/>
        </a:xfrm>
        <a:prstGeom prst="round2Same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Find out where it can improved.</a:t>
          </a:r>
        </a:p>
        <a:p>
          <a:pPr marL="114300" lvl="1" indent="-114300" algn="l" defTabSz="622300">
            <a:lnSpc>
              <a:spcPct val="90000"/>
            </a:lnSpc>
            <a:spcBef>
              <a:spcPct val="0"/>
            </a:spcBef>
            <a:spcAft>
              <a:spcPct val="15000"/>
            </a:spcAft>
            <a:buChar char="•"/>
          </a:pPr>
          <a:r>
            <a:rPr lang="en-US" sz="1400" kern="1200" dirty="0"/>
            <a:t>Create multiple iterations of the robot.</a:t>
          </a:r>
        </a:p>
      </dsp:txBody>
      <dsp:txXfrm rot="-5400000">
        <a:off x="462753" y="3475341"/>
        <a:ext cx="6229822" cy="3877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3/12/2023</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3/12/2023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a:t>
            </a:fld>
            <a:endParaRPr lang="en-US" dirty="0"/>
          </a:p>
        </p:txBody>
      </p:sp>
    </p:spTree>
    <p:extLst>
      <p:ext uri="{BB962C8B-B14F-4D97-AF65-F5344CB8AC3E}">
        <p14:creationId xmlns:p14="http://schemas.microsoft.com/office/powerpoint/2010/main" val="166276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50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993348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24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373052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04311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220707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859811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CF21A4-E71B-4D3A-AF45-E989C23A7BB1}" type="datetimeFigureOut">
              <a:rPr lang="en-US" smtClean="0"/>
              <a:t>3/12/2023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189675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374616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730432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47935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3/12/2023</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3/12/2023</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CF21A4-E71B-4D3A-AF45-E989C23A7BB1}" type="datetimeFigureOut">
              <a:rPr lang="en-US" smtClean="0"/>
              <a:t>3/12/2023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6AF1B4E-90EC-4A51-B6E5-B702C054ECB0}"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174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654295" y="4522156"/>
            <a:ext cx="5609222" cy="1363215"/>
          </a:xfrm>
        </p:spPr>
        <p:txBody>
          <a:bodyPr anchor="t">
            <a:normAutofit/>
          </a:bodyPr>
          <a:lstStyle/>
          <a:p>
            <a:pPr algn="l"/>
            <a:r>
              <a:rPr lang="en-US" sz="3000">
                <a:latin typeface="Franklin Gothic Book" panose="020B0503020102020204" pitchFamily="34" charset="0"/>
                <a:cs typeface="Segoe UI" panose="020B0502040204020203" pitchFamily="34" charset="0"/>
              </a:rPr>
              <a:t>Developing a Soft Robot Inspired by Octopuses for Efficient Ladder Climbing </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654296" y="3945418"/>
            <a:ext cx="5609219" cy="576738"/>
          </a:xfrm>
        </p:spPr>
        <p:txBody>
          <a:bodyPr anchor="b">
            <a:normAutofit/>
          </a:bodyPr>
          <a:lstStyle/>
          <a:p>
            <a:pPr algn="l"/>
            <a:r>
              <a:rPr lang="en-US" sz="2000">
                <a:latin typeface="Franklin Gothic Book" panose="020B0503020102020204" pitchFamily="34" charset="0"/>
              </a:rPr>
              <a:t>Senior Division | Category: General Engineering</a:t>
            </a:r>
            <a:endParaRPr lang="en-US" sz="2000" dirty="0">
              <a:latin typeface="Franklin Gothic Book" panose="020B0503020102020204" pitchFamily="34" charset="0"/>
            </a:endParaRPr>
          </a:p>
        </p:txBody>
      </p:sp>
      <p:sp>
        <p:nvSpPr>
          <p:cNvPr id="48" name="Freeform: Shape 47">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250" y="164573"/>
            <a:ext cx="1636279" cy="1636279"/>
          </a:xfrm>
          <a:prstGeom prst="rect">
            <a:avLst/>
          </a:prstGeom>
        </p:spPr>
      </p:pic>
      <p:sp>
        <p:nvSpPr>
          <p:cNvPr id="56" name="Oval 55">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0302" y="1293093"/>
            <a:ext cx="1827742" cy="182774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D6EFDE95-4550-094D-42AD-A6A1D5A755D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16200000">
            <a:off x="-59047" y="4156867"/>
            <a:ext cx="2974828" cy="1524599"/>
          </a:xfrm>
          <a:prstGeom prst="rect">
            <a:avLst/>
          </a:prstGeom>
        </p:spPr>
      </p:pic>
      <p:sp>
        <p:nvSpPr>
          <p:cNvPr id="60" name="Freeform: Shape 59">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25024" y="327889"/>
            <a:ext cx="2260711" cy="2260711"/>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1CDE-32FC-BAB8-EDFE-579B1713CC41}"/>
              </a:ext>
            </a:extLst>
          </p:cNvPr>
          <p:cNvSpPr>
            <a:spLocks noGrp="1"/>
          </p:cNvSpPr>
          <p:nvPr>
            <p:ph type="title"/>
          </p:nvPr>
        </p:nvSpPr>
        <p:spPr>
          <a:xfrm>
            <a:off x="5021034" y="905933"/>
            <a:ext cx="6481989" cy="965200"/>
          </a:xfrm>
        </p:spPr>
        <p:txBody>
          <a:bodyPr vert="horz" lIns="91440" tIns="45720" rIns="91440" bIns="45720" rtlCol="0" anchor="ctr">
            <a:normAutofit/>
          </a:bodyPr>
          <a:lstStyle/>
          <a:p>
            <a:r>
              <a:rPr lang="en-US" sz="4000" dirty="0">
                <a:solidFill>
                  <a:schemeClr val="tx1"/>
                </a:solidFill>
              </a:rPr>
              <a:t>Advantages &amp; Disadvantages</a:t>
            </a:r>
          </a:p>
        </p:txBody>
      </p:sp>
      <p:pic>
        <p:nvPicPr>
          <p:cNvPr id="5" name="Picture Placeholder 4" descr="A picture containing text&#10;&#10;Description automatically generated">
            <a:extLst>
              <a:ext uri="{FF2B5EF4-FFF2-40B4-BE49-F238E27FC236}">
                <a16:creationId xmlns:a16="http://schemas.microsoft.com/office/drawing/2014/main" id="{D6561FAA-D089-727B-9A3B-D001886558AD}"/>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val="0"/>
              </a:ext>
            </a:extLst>
          </a:blip>
          <a:srcRect r="24610" b="1"/>
          <a:stretch/>
        </p:blipFill>
        <p:spPr>
          <a:xfrm rot="16200000">
            <a:off x="910317" y="1800226"/>
            <a:ext cx="4563836" cy="310242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4" name="Text Placeholder 3">
            <a:extLst>
              <a:ext uri="{FF2B5EF4-FFF2-40B4-BE49-F238E27FC236}">
                <a16:creationId xmlns:a16="http://schemas.microsoft.com/office/drawing/2014/main" id="{A888C4FE-207D-005E-C446-221D6AAA3202}"/>
              </a:ext>
            </a:extLst>
          </p:cNvPr>
          <p:cNvSpPr>
            <a:spLocks noGrp="1"/>
          </p:cNvSpPr>
          <p:nvPr>
            <p:ph type="body" sz="half" idx="2"/>
          </p:nvPr>
        </p:nvSpPr>
        <p:spPr>
          <a:xfrm>
            <a:off x="5021036" y="1532466"/>
            <a:ext cx="6481987" cy="3793067"/>
          </a:xfrm>
        </p:spPr>
        <p:txBody>
          <a:bodyPr vert="horz" lIns="91440" tIns="45720" rIns="91440" bIns="45720" rtlCol="0" anchor="ctr">
            <a:normAutofit/>
          </a:bodyPr>
          <a:lstStyle/>
          <a:p>
            <a:pPr marL="342900" indent="-342900" algn="l">
              <a:lnSpc>
                <a:spcPct val="100000"/>
              </a:lnSpc>
              <a:buFont typeface="Arial"/>
              <a:buChar char="•"/>
            </a:pPr>
            <a:r>
              <a:rPr lang="en-US" dirty="0">
                <a:solidFill>
                  <a:schemeClr val="tx1"/>
                </a:solidFill>
              </a:rPr>
              <a:t>Low cost Efficient &amp; Accurate</a:t>
            </a:r>
          </a:p>
          <a:p>
            <a:pPr marL="342900" indent="-342900" algn="l">
              <a:lnSpc>
                <a:spcPct val="100000"/>
              </a:lnSpc>
              <a:buFont typeface="Arial"/>
              <a:buChar char="•"/>
            </a:pPr>
            <a:r>
              <a:rPr lang="en-US" dirty="0">
                <a:solidFill>
                  <a:schemeClr val="tx1"/>
                </a:solidFill>
              </a:rPr>
              <a:t>Soft, malleable, and adaptable</a:t>
            </a:r>
          </a:p>
          <a:p>
            <a:pPr marL="342900" indent="-342900" algn="l">
              <a:lnSpc>
                <a:spcPct val="100000"/>
              </a:lnSpc>
              <a:buFont typeface="Arial"/>
              <a:buChar char="•"/>
            </a:pPr>
            <a:r>
              <a:rPr lang="en-US" dirty="0">
                <a:solidFill>
                  <a:schemeClr val="tx1"/>
                </a:solidFill>
              </a:rPr>
              <a:t>Using a single motor with a structural design to realize the compound action of flexible tentacles</a:t>
            </a:r>
          </a:p>
          <a:p>
            <a:pPr algn="l">
              <a:lnSpc>
                <a:spcPct val="100000"/>
              </a:lnSpc>
            </a:pPr>
            <a:endParaRPr lang="en-US" dirty="0">
              <a:solidFill>
                <a:schemeClr val="tx1"/>
              </a:solidFill>
            </a:endParaRPr>
          </a:p>
          <a:p>
            <a:pPr marL="342900" indent="-342900" algn="l">
              <a:lnSpc>
                <a:spcPct val="100000"/>
              </a:lnSpc>
              <a:buFont typeface="Arial"/>
              <a:buChar char="•"/>
            </a:pPr>
            <a:r>
              <a:rPr lang="en-US" dirty="0">
                <a:solidFill>
                  <a:schemeClr val="tx1"/>
                </a:solidFill>
              </a:rPr>
              <a:t>Lacks accurate control.</a:t>
            </a:r>
          </a:p>
          <a:p>
            <a:pPr marL="342900" indent="-342900" algn="l">
              <a:lnSpc>
                <a:spcPct val="100000"/>
              </a:lnSpc>
              <a:buFont typeface="Arial"/>
              <a:buChar char="•"/>
            </a:pPr>
            <a:r>
              <a:rPr lang="en-US" dirty="0">
                <a:solidFill>
                  <a:schemeClr val="tx1"/>
                </a:solidFill>
              </a:rPr>
              <a:t>Each action may vary due to the inaccuracy of robot control.</a:t>
            </a:r>
          </a:p>
          <a:p>
            <a:pPr marL="342900" indent="-342900" algn="l">
              <a:lnSpc>
                <a:spcPct val="100000"/>
              </a:lnSpc>
              <a:buFont typeface="Arial"/>
              <a:buChar char="•"/>
            </a:pPr>
            <a:r>
              <a:rPr lang="en-US" dirty="0">
                <a:solidFill>
                  <a:schemeClr val="tx1"/>
                </a:solidFill>
              </a:rPr>
              <a:t>Arduino’s lack of multithreading.</a:t>
            </a:r>
          </a:p>
          <a:p>
            <a:pPr marL="342900" indent="-342900" algn="l">
              <a:lnSpc>
                <a:spcPct val="100000"/>
              </a:lnSpc>
              <a:buFont typeface="Arial"/>
              <a:buChar char="•"/>
            </a:pPr>
            <a:r>
              <a:rPr lang="en-US" dirty="0">
                <a:solidFill>
                  <a:schemeClr val="tx1"/>
                </a:solidFill>
              </a:rPr>
              <a:t>Only one string for each arm.</a:t>
            </a:r>
          </a:p>
          <a:p>
            <a:pPr algn="l">
              <a:lnSpc>
                <a:spcPct val="100000"/>
              </a:lnSpc>
              <a:buFont typeface="Arial"/>
              <a:buChar char="•"/>
            </a:pPr>
            <a:endParaRPr lang="en-US" dirty="0">
              <a:solidFill>
                <a:schemeClr val="tx1"/>
              </a:solidFill>
            </a:endParaRPr>
          </a:p>
        </p:txBody>
      </p:sp>
      <p:cxnSp>
        <p:nvCxnSpPr>
          <p:cNvPr id="6" name="Straight Connector 5">
            <a:extLst>
              <a:ext uri="{FF2B5EF4-FFF2-40B4-BE49-F238E27FC236}">
                <a16:creationId xmlns:a16="http://schemas.microsoft.com/office/drawing/2014/main" id="{B83CDD4D-850F-333F-4140-881034E34AA5}"/>
              </a:ext>
            </a:extLst>
          </p:cNvPr>
          <p:cNvCxnSpPr>
            <a:cxnSpLocks/>
          </p:cNvCxnSpPr>
          <p:nvPr/>
        </p:nvCxnSpPr>
        <p:spPr>
          <a:xfrm>
            <a:off x="4743449" y="3250611"/>
            <a:ext cx="74485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63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548CCD-8906-25FB-B7A0-4ABEF24D9C0B}"/>
              </a:ext>
            </a:extLst>
          </p:cNvPr>
          <p:cNvSpPr>
            <a:spLocks noGrp="1"/>
          </p:cNvSpPr>
          <p:nvPr>
            <p:ph type="title"/>
          </p:nvPr>
        </p:nvSpPr>
        <p:spPr/>
        <p:txBody>
          <a:bodyPr/>
          <a:lstStyle/>
          <a:p>
            <a:pPr algn="ctr"/>
            <a:r>
              <a:rPr lang="en-US" dirty="0"/>
              <a:t>Conclusion</a:t>
            </a:r>
          </a:p>
        </p:txBody>
      </p:sp>
      <p:sp>
        <p:nvSpPr>
          <p:cNvPr id="3" name="Vertical Text Placeholder 2">
            <a:extLst>
              <a:ext uri="{FF2B5EF4-FFF2-40B4-BE49-F238E27FC236}">
                <a16:creationId xmlns:a16="http://schemas.microsoft.com/office/drawing/2014/main" id="{8AB52172-9EE1-FC25-1DA7-46B1F1198D6D}"/>
              </a:ext>
            </a:extLst>
          </p:cNvPr>
          <p:cNvSpPr>
            <a:spLocks noGrp="1"/>
          </p:cNvSpPr>
          <p:nvPr>
            <p:ph type="body" orient="vert" idx="1"/>
          </p:nvPr>
        </p:nvSpPr>
        <p:spPr>
          <a:xfrm rot="16200000">
            <a:off x="3989931" y="-814111"/>
            <a:ext cx="4503173" cy="9828326"/>
          </a:xfrm>
        </p:spPr>
        <p:txBody>
          <a:bodyPr>
            <a:normAutofit fontScale="92500" lnSpcReduction="10000"/>
          </a:bodyPr>
          <a:lstStyle/>
          <a:p>
            <a:r>
              <a:rPr lang="en-US" dirty="0"/>
              <a:t>- it can be concluded that this direction of soft robotics is very practical and has a bright future. It can release many people from performing dangerous tasks and substitute them while also helping disabled people regain control and l. Certain tasks that are done with hard robotics can also be replaced with soft robotics for a better result.</a:t>
            </a:r>
          </a:p>
          <a:p>
            <a:pPr marL="0" indent="0">
              <a:buNone/>
            </a:pPr>
            <a:endParaRPr lang="en-US" dirty="0"/>
          </a:p>
          <a:p>
            <a:pPr marL="0" indent="0">
              <a:buNone/>
            </a:pPr>
            <a:endParaRPr lang="en-US" dirty="0"/>
          </a:p>
          <a:p>
            <a:pPr marL="0" indent="0">
              <a:buNone/>
            </a:pPr>
            <a:endParaRPr lang="en-US" dirty="0"/>
          </a:p>
          <a:p>
            <a:r>
              <a:rPr lang="en-US" sz="2800" dirty="0"/>
              <a:t>Future Plans:</a:t>
            </a:r>
          </a:p>
          <a:p>
            <a:r>
              <a:rPr lang="en-US" dirty="0"/>
              <a:t>- Improve upon accuracy.</a:t>
            </a:r>
          </a:p>
          <a:p>
            <a:r>
              <a:rPr lang="en-US" dirty="0"/>
              <a:t>- Incorporate an app (built from the ground up) to discover and connect at once instead of relying on third-party Bluetooth.</a:t>
            </a:r>
          </a:p>
          <a:p>
            <a:r>
              <a:rPr lang="en-US" dirty="0"/>
              <a:t>- increase its ability to climb on more surfaces instead of limiting its ability to climb only on ladders.</a:t>
            </a:r>
          </a:p>
          <a:p>
            <a:endParaRPr lang="en-US" dirty="0"/>
          </a:p>
        </p:txBody>
      </p:sp>
      <p:pic>
        <p:nvPicPr>
          <p:cNvPr id="4" name="Picture 3" descr="Image result for artificial arm">
            <a:extLst>
              <a:ext uri="{FF2B5EF4-FFF2-40B4-BE49-F238E27FC236}">
                <a16:creationId xmlns:a16="http://schemas.microsoft.com/office/drawing/2014/main" id="{9FA27B4C-51EB-61E1-50AF-B0300BFB18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4304" y="2841792"/>
            <a:ext cx="2398111" cy="1899044"/>
          </a:xfrm>
          <a:prstGeom prst="rect">
            <a:avLst/>
          </a:prstGeom>
          <a:noFill/>
          <a:ln>
            <a:noFill/>
          </a:ln>
        </p:spPr>
      </p:pic>
      <p:pic>
        <p:nvPicPr>
          <p:cNvPr id="5" name="Picture 4" descr="Image result for space walking arm">
            <a:extLst>
              <a:ext uri="{FF2B5EF4-FFF2-40B4-BE49-F238E27FC236}">
                <a16:creationId xmlns:a16="http://schemas.microsoft.com/office/drawing/2014/main" id="{50E07851-ABAA-E29A-8753-E4CD8D1A21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4545" y="3110151"/>
            <a:ext cx="2022568" cy="1362327"/>
          </a:xfrm>
          <a:prstGeom prst="rect">
            <a:avLst/>
          </a:prstGeom>
          <a:noFill/>
          <a:ln>
            <a:noFill/>
          </a:ln>
        </p:spPr>
      </p:pic>
    </p:spTree>
    <p:extLst>
      <p:ext uri="{BB962C8B-B14F-4D97-AF65-F5344CB8AC3E}">
        <p14:creationId xmlns:p14="http://schemas.microsoft.com/office/powerpoint/2010/main" val="390655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3F73-CB11-6AAE-07B8-5CB261CC77D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826146A-5E24-161F-3551-44D99FF6CDBA}"/>
              </a:ext>
            </a:extLst>
          </p:cNvPr>
          <p:cNvSpPr>
            <a:spLocks noGrp="1"/>
          </p:cNvSpPr>
          <p:nvPr>
            <p:ph idx="1"/>
          </p:nvPr>
        </p:nvSpPr>
        <p:spPr/>
        <p:txBody>
          <a:bodyPr>
            <a:normAutofit/>
          </a:bodyPr>
          <a:lstStyle/>
          <a:p>
            <a:pPr marL="342900" marR="0" lvl="0" indent="-342900" algn="just">
              <a:lnSpc>
                <a:spcPts val="2000"/>
              </a:lnSpc>
              <a:spcBef>
                <a:spcPts val="0"/>
              </a:spcBef>
              <a:spcAft>
                <a:spcPts val="0"/>
              </a:spcAft>
              <a:buFont typeface="+mj-lt"/>
              <a:buAutoNum type="arabicPeriod"/>
              <a:tabLst>
                <a:tab pos="2880360" algn="ctr"/>
                <a:tab pos="5486400" algn="r"/>
                <a:tab pos="2635250" algn="ctr"/>
                <a:tab pos="2880360" algn="ctr"/>
                <a:tab pos="3011170" algn="ctr"/>
                <a:tab pos="5486400" algn="r"/>
                <a:tab pos="6416040" algn="r"/>
              </a:tabLst>
            </a:pPr>
            <a:r>
              <a:rPr lang="en-US" sz="1800" kern="100" dirty="0">
                <a:solidFill>
                  <a:srgbClr val="000000"/>
                </a:solidFill>
                <a:effectLst/>
                <a:latin typeface="Times New Roman" panose="02020603050405020304" pitchFamily="18" charset="0"/>
                <a:ea typeface="宋体" panose="02010600030101010101" pitchFamily="2" charset="-122"/>
              </a:rPr>
              <a:t> </a:t>
            </a:r>
            <a:r>
              <a:rPr lang="en-US" sz="1800" kern="100" dirty="0" err="1">
                <a:solidFill>
                  <a:srgbClr val="000000"/>
                </a:solidFill>
                <a:effectLst/>
                <a:latin typeface="Times New Roman" panose="02020603050405020304" pitchFamily="18" charset="0"/>
                <a:ea typeface="宋体" panose="02010600030101010101" pitchFamily="2" charset="-122"/>
              </a:rPr>
              <a:t>Margheri</a:t>
            </a:r>
            <a:r>
              <a:rPr lang="en-US" sz="1800" kern="100" dirty="0">
                <a:solidFill>
                  <a:srgbClr val="000000"/>
                </a:solidFill>
                <a:effectLst/>
                <a:latin typeface="Times New Roman" panose="02020603050405020304" pitchFamily="18" charset="0"/>
                <a:ea typeface="宋体" panose="02010600030101010101" pitchFamily="2" charset="-122"/>
              </a:rPr>
              <a:t>, L., </a:t>
            </a:r>
            <a:r>
              <a:rPr lang="en-US" sz="1800" kern="100" dirty="0" err="1">
                <a:solidFill>
                  <a:srgbClr val="000000"/>
                </a:solidFill>
                <a:effectLst/>
                <a:latin typeface="Times New Roman" panose="02020603050405020304" pitchFamily="18" charset="0"/>
                <a:ea typeface="宋体" panose="02010600030101010101" pitchFamily="2" charset="-122"/>
              </a:rPr>
              <a:t>Laschi</a:t>
            </a:r>
            <a:r>
              <a:rPr lang="en-US" sz="1800" kern="100" dirty="0">
                <a:solidFill>
                  <a:srgbClr val="000000"/>
                </a:solidFill>
                <a:effectLst/>
                <a:latin typeface="Times New Roman" panose="02020603050405020304" pitchFamily="18" charset="0"/>
                <a:ea typeface="宋体" panose="02010600030101010101" pitchFamily="2" charset="-122"/>
              </a:rPr>
              <a:t>, C., &amp; </a:t>
            </a:r>
            <a:r>
              <a:rPr lang="en-US" sz="1800" kern="100" dirty="0" err="1">
                <a:solidFill>
                  <a:srgbClr val="000000"/>
                </a:solidFill>
                <a:effectLst/>
                <a:latin typeface="Times New Roman" panose="02020603050405020304" pitchFamily="18" charset="0"/>
                <a:ea typeface="宋体" panose="02010600030101010101" pitchFamily="2" charset="-122"/>
              </a:rPr>
              <a:t>Mazzolai</a:t>
            </a:r>
            <a:r>
              <a:rPr lang="en-US" sz="1800" kern="100" dirty="0">
                <a:solidFill>
                  <a:srgbClr val="000000"/>
                </a:solidFill>
                <a:effectLst/>
                <a:latin typeface="Times New Roman" panose="02020603050405020304" pitchFamily="18" charset="0"/>
                <a:ea typeface="宋体" panose="02010600030101010101" pitchFamily="2" charset="-122"/>
              </a:rPr>
              <a:t>, B. (2012). Soft robotic arm inspired by the octopus: I. From biological functions to artificial requirements. Bioinspiration &amp; Biomimetics, 7(2), 025004. https://doi.org/10.1088/1748-3182/7/2/025004</a:t>
            </a:r>
            <a:endParaRPr lang="en-US" sz="1800" kern="100" dirty="0">
              <a:effectLst/>
              <a:latin typeface="Times New Roman" panose="02020603050405020304" pitchFamily="18" charset="0"/>
              <a:ea typeface="宋体" panose="02010600030101010101" pitchFamily="2" charset="-122"/>
            </a:endParaRPr>
          </a:p>
          <a:p>
            <a:pPr marL="342900" marR="0" lvl="0" indent="-342900" algn="just">
              <a:lnSpc>
                <a:spcPts val="2000"/>
              </a:lnSpc>
              <a:spcBef>
                <a:spcPts val="0"/>
              </a:spcBef>
              <a:spcAft>
                <a:spcPts val="0"/>
              </a:spcAft>
              <a:buFont typeface="+mj-lt"/>
              <a:buAutoNum type="arabicPeriod"/>
              <a:tabLst>
                <a:tab pos="2880360" algn="ctr"/>
                <a:tab pos="5486400" algn="r"/>
                <a:tab pos="2635250" algn="ctr"/>
                <a:tab pos="2880360" algn="ctr"/>
                <a:tab pos="3011170" algn="ctr"/>
                <a:tab pos="5486400" algn="r"/>
                <a:tab pos="6416040" algn="r"/>
              </a:tabLst>
            </a:pPr>
            <a:r>
              <a:rPr lang="en-US" sz="1800" kern="100" dirty="0" err="1">
                <a:solidFill>
                  <a:srgbClr val="000000"/>
                </a:solidFill>
                <a:effectLst/>
                <a:latin typeface="Times New Roman" panose="02020603050405020304" pitchFamily="18" charset="0"/>
                <a:ea typeface="宋体" panose="02010600030101010101" pitchFamily="2" charset="-122"/>
              </a:rPr>
              <a:t>Mazzolai</a:t>
            </a:r>
            <a:r>
              <a:rPr lang="en-US" sz="1800" kern="100" dirty="0">
                <a:solidFill>
                  <a:srgbClr val="000000"/>
                </a:solidFill>
                <a:effectLst/>
                <a:latin typeface="Times New Roman" panose="02020603050405020304" pitchFamily="18" charset="0"/>
                <a:ea typeface="宋体" panose="02010600030101010101" pitchFamily="2" charset="-122"/>
              </a:rPr>
              <a:t>, B., </a:t>
            </a:r>
            <a:r>
              <a:rPr lang="en-US" sz="1800" kern="100" dirty="0" err="1">
                <a:solidFill>
                  <a:srgbClr val="000000"/>
                </a:solidFill>
                <a:effectLst/>
                <a:latin typeface="Times New Roman" panose="02020603050405020304" pitchFamily="18" charset="0"/>
                <a:ea typeface="宋体" panose="02010600030101010101" pitchFamily="2" charset="-122"/>
              </a:rPr>
              <a:t>Margheri</a:t>
            </a:r>
            <a:r>
              <a:rPr lang="en-US" sz="1800" kern="100" dirty="0">
                <a:solidFill>
                  <a:srgbClr val="000000"/>
                </a:solidFill>
                <a:effectLst/>
                <a:latin typeface="Times New Roman" panose="02020603050405020304" pitchFamily="18" charset="0"/>
                <a:ea typeface="宋体" panose="02010600030101010101" pitchFamily="2" charset="-122"/>
              </a:rPr>
              <a:t>, L., </a:t>
            </a:r>
            <a:r>
              <a:rPr lang="en-US" sz="1800" kern="100" dirty="0" err="1">
                <a:solidFill>
                  <a:srgbClr val="000000"/>
                </a:solidFill>
                <a:effectLst/>
                <a:latin typeface="Times New Roman" panose="02020603050405020304" pitchFamily="18" charset="0"/>
                <a:ea typeface="宋体" panose="02010600030101010101" pitchFamily="2" charset="-122"/>
              </a:rPr>
              <a:t>Cianchetti</a:t>
            </a:r>
            <a:r>
              <a:rPr lang="en-US" sz="1800" kern="100" dirty="0">
                <a:solidFill>
                  <a:srgbClr val="000000"/>
                </a:solidFill>
                <a:effectLst/>
                <a:latin typeface="Times New Roman" panose="02020603050405020304" pitchFamily="18" charset="0"/>
                <a:ea typeface="宋体" panose="02010600030101010101" pitchFamily="2" charset="-122"/>
              </a:rPr>
              <a:t>, M., Dario, P., &amp; </a:t>
            </a:r>
            <a:r>
              <a:rPr lang="en-US" sz="1800" kern="100" dirty="0" err="1">
                <a:solidFill>
                  <a:srgbClr val="000000"/>
                </a:solidFill>
                <a:effectLst/>
                <a:latin typeface="Times New Roman" panose="02020603050405020304" pitchFamily="18" charset="0"/>
                <a:ea typeface="宋体" panose="02010600030101010101" pitchFamily="2" charset="-122"/>
              </a:rPr>
              <a:t>Laschi</a:t>
            </a:r>
            <a:r>
              <a:rPr lang="en-US" sz="1800" kern="100" dirty="0">
                <a:solidFill>
                  <a:srgbClr val="000000"/>
                </a:solidFill>
                <a:effectLst/>
                <a:latin typeface="Times New Roman" panose="02020603050405020304" pitchFamily="18" charset="0"/>
                <a:ea typeface="宋体" panose="02010600030101010101" pitchFamily="2" charset="-122"/>
              </a:rPr>
              <a:t>, C. (2012). Soft-robotic arm inspired by the octopus: II. From artificial requirements to innovative technological solutions. Bioinspiration &amp; Biomimetics, 7(2), 025005. https://doi.org/10.1088/1748-3182/7/2/025005</a:t>
            </a:r>
            <a:endParaRPr lang="en-US" sz="1800" kern="100" dirty="0">
              <a:effectLst/>
              <a:latin typeface="Times New Roman" panose="02020603050405020304" pitchFamily="18" charset="0"/>
              <a:ea typeface="宋体" panose="02010600030101010101" pitchFamily="2" charset="-122"/>
            </a:endParaRPr>
          </a:p>
          <a:p>
            <a:pPr marL="342900" marR="0" lvl="0" indent="-342900" algn="just">
              <a:lnSpc>
                <a:spcPts val="2000"/>
              </a:lnSpc>
              <a:spcBef>
                <a:spcPts val="0"/>
              </a:spcBef>
              <a:spcAft>
                <a:spcPts val="0"/>
              </a:spcAft>
              <a:buFont typeface="+mj-lt"/>
              <a:buAutoNum type="arabicPeriod"/>
              <a:tabLst>
                <a:tab pos="2880360" algn="ctr"/>
                <a:tab pos="5486400" algn="r"/>
                <a:tab pos="2635250" algn="ctr"/>
                <a:tab pos="2880360" algn="ctr"/>
                <a:tab pos="3011170" algn="ctr"/>
                <a:tab pos="5486400" algn="r"/>
                <a:tab pos="6416040" algn="r"/>
              </a:tabLst>
            </a:pPr>
            <a:r>
              <a:rPr lang="en-US" sz="1800" kern="100" dirty="0">
                <a:solidFill>
                  <a:srgbClr val="000000"/>
                </a:solidFill>
                <a:effectLst/>
                <a:latin typeface="Times New Roman" panose="02020603050405020304" pitchFamily="18" charset="0"/>
                <a:ea typeface="宋体" panose="02010600030101010101" pitchFamily="2" charset="-122"/>
              </a:rPr>
              <a:t>Iida, F., &amp; </a:t>
            </a:r>
            <a:r>
              <a:rPr lang="en-US" sz="1800" kern="100" dirty="0" err="1">
                <a:solidFill>
                  <a:srgbClr val="000000"/>
                </a:solidFill>
                <a:effectLst/>
                <a:latin typeface="Times New Roman" panose="02020603050405020304" pitchFamily="18" charset="0"/>
                <a:ea typeface="宋体" panose="02010600030101010101" pitchFamily="2" charset="-122"/>
              </a:rPr>
              <a:t>Laschi</a:t>
            </a:r>
            <a:r>
              <a:rPr lang="en-US" sz="1800" kern="100" dirty="0">
                <a:solidFill>
                  <a:srgbClr val="000000"/>
                </a:solidFill>
                <a:effectLst/>
                <a:latin typeface="Times New Roman" panose="02020603050405020304" pitchFamily="18" charset="0"/>
                <a:ea typeface="宋体" panose="02010600030101010101" pitchFamily="2" charset="-122"/>
              </a:rPr>
              <a:t>, C. (2011). Soft Robotics: Challenges and Perspectives. Procedia Computer Science, 7, 99–102. https://doi.org/10.1016/j.procs.2011.12.030</a:t>
            </a:r>
            <a:endParaRPr lang="en-US" sz="1800" kern="100" dirty="0">
              <a:effectLst/>
              <a:latin typeface="Times New Roman" panose="02020603050405020304" pitchFamily="18" charset="0"/>
              <a:ea typeface="宋体" panose="02010600030101010101" pitchFamily="2" charset="-122"/>
            </a:endParaRPr>
          </a:p>
          <a:p>
            <a:pPr marL="342900" marR="0" lvl="0" indent="-342900" algn="just">
              <a:lnSpc>
                <a:spcPts val="2000"/>
              </a:lnSpc>
              <a:spcBef>
                <a:spcPts val="0"/>
              </a:spcBef>
              <a:spcAft>
                <a:spcPts val="0"/>
              </a:spcAft>
              <a:buFont typeface="+mj-lt"/>
              <a:buAutoNum type="arabicPeriod"/>
              <a:tabLst>
                <a:tab pos="2880360" algn="ctr"/>
                <a:tab pos="5486400" algn="r"/>
                <a:tab pos="2635250" algn="ctr"/>
                <a:tab pos="2880360" algn="ctr"/>
                <a:tab pos="3011170" algn="ctr"/>
                <a:tab pos="5486400" algn="r"/>
                <a:tab pos="6416040" algn="r"/>
              </a:tabLst>
            </a:pPr>
            <a:r>
              <a:rPr lang="en-US" sz="1800" kern="100" dirty="0" err="1">
                <a:solidFill>
                  <a:srgbClr val="000000"/>
                </a:solidFill>
                <a:effectLst/>
                <a:latin typeface="Times New Roman" panose="02020603050405020304" pitchFamily="18" charset="0"/>
                <a:ea typeface="宋体" panose="02010600030101010101" pitchFamily="2" charset="-122"/>
              </a:rPr>
              <a:t>Cianchetti</a:t>
            </a:r>
            <a:r>
              <a:rPr lang="en-US" sz="1800" kern="100" dirty="0">
                <a:solidFill>
                  <a:srgbClr val="000000"/>
                </a:solidFill>
                <a:effectLst/>
                <a:latin typeface="Times New Roman" panose="02020603050405020304" pitchFamily="18" charset="0"/>
                <a:ea typeface="宋体" panose="02010600030101010101" pitchFamily="2" charset="-122"/>
              </a:rPr>
              <a:t>, M., </a:t>
            </a:r>
            <a:r>
              <a:rPr lang="en-US" sz="1800" kern="100" dirty="0" err="1">
                <a:solidFill>
                  <a:srgbClr val="000000"/>
                </a:solidFill>
                <a:effectLst/>
                <a:latin typeface="Times New Roman" panose="02020603050405020304" pitchFamily="18" charset="0"/>
                <a:ea typeface="宋体" panose="02010600030101010101" pitchFamily="2" charset="-122"/>
              </a:rPr>
              <a:t>Arienti</a:t>
            </a:r>
            <a:r>
              <a:rPr lang="en-US" sz="1800" kern="100" dirty="0">
                <a:solidFill>
                  <a:srgbClr val="000000"/>
                </a:solidFill>
                <a:effectLst/>
                <a:latin typeface="Times New Roman" panose="02020603050405020304" pitchFamily="18" charset="0"/>
                <a:ea typeface="宋体" panose="02010600030101010101" pitchFamily="2" charset="-122"/>
              </a:rPr>
              <a:t>, A., </a:t>
            </a:r>
            <a:r>
              <a:rPr lang="en-US" sz="1800" kern="100" dirty="0" err="1">
                <a:solidFill>
                  <a:srgbClr val="000000"/>
                </a:solidFill>
                <a:effectLst/>
                <a:latin typeface="Times New Roman" panose="02020603050405020304" pitchFamily="18" charset="0"/>
                <a:ea typeface="宋体" panose="02010600030101010101" pitchFamily="2" charset="-122"/>
              </a:rPr>
              <a:t>Follador</a:t>
            </a:r>
            <a:r>
              <a:rPr lang="en-US" sz="1800" kern="100" dirty="0">
                <a:solidFill>
                  <a:srgbClr val="000000"/>
                </a:solidFill>
                <a:effectLst/>
                <a:latin typeface="Times New Roman" panose="02020603050405020304" pitchFamily="18" charset="0"/>
                <a:ea typeface="宋体" panose="02010600030101010101" pitchFamily="2" charset="-122"/>
              </a:rPr>
              <a:t>, M., </a:t>
            </a:r>
            <a:r>
              <a:rPr lang="en-US" sz="1800" kern="100" dirty="0" err="1">
                <a:solidFill>
                  <a:srgbClr val="000000"/>
                </a:solidFill>
                <a:effectLst/>
                <a:latin typeface="Times New Roman" panose="02020603050405020304" pitchFamily="18" charset="0"/>
                <a:ea typeface="宋体" panose="02010600030101010101" pitchFamily="2" charset="-122"/>
              </a:rPr>
              <a:t>Mazzolai</a:t>
            </a:r>
            <a:r>
              <a:rPr lang="en-US" sz="1800" kern="100" dirty="0">
                <a:solidFill>
                  <a:srgbClr val="000000"/>
                </a:solidFill>
                <a:effectLst/>
                <a:latin typeface="Times New Roman" panose="02020603050405020304" pitchFamily="18" charset="0"/>
                <a:ea typeface="宋体" panose="02010600030101010101" pitchFamily="2" charset="-122"/>
              </a:rPr>
              <a:t>, B., Dario, P., &amp; </a:t>
            </a:r>
            <a:r>
              <a:rPr lang="en-US" sz="1800" kern="100" dirty="0" err="1">
                <a:solidFill>
                  <a:srgbClr val="000000"/>
                </a:solidFill>
                <a:effectLst/>
                <a:latin typeface="Times New Roman" panose="02020603050405020304" pitchFamily="18" charset="0"/>
                <a:ea typeface="宋体" panose="02010600030101010101" pitchFamily="2" charset="-122"/>
              </a:rPr>
              <a:t>Laschi</a:t>
            </a:r>
            <a:r>
              <a:rPr lang="en-US" sz="1800" kern="100" dirty="0">
                <a:solidFill>
                  <a:srgbClr val="000000"/>
                </a:solidFill>
                <a:effectLst/>
                <a:latin typeface="Times New Roman" panose="02020603050405020304" pitchFamily="18" charset="0"/>
                <a:ea typeface="宋体" panose="02010600030101010101" pitchFamily="2" charset="-122"/>
              </a:rPr>
              <a:t>, C. (2011). Design concept and validation of a robotic arm inspired by the octopus. Materials Science and Engineering: C, 31(6), 1230–1239. https://doi.org/10.1016/j.msec.2010.12.004</a:t>
            </a:r>
            <a:endParaRPr lang="en-US" sz="1800" kern="100" dirty="0">
              <a:effectLst/>
              <a:latin typeface="Times New Roman" panose="02020603050405020304" pitchFamily="18" charset="0"/>
              <a:ea typeface="宋体" panose="02010600030101010101" pitchFamily="2" charset="-122"/>
            </a:endParaRPr>
          </a:p>
          <a:p>
            <a:pPr marL="342900" marR="0" lvl="0" indent="-342900" algn="just">
              <a:lnSpc>
                <a:spcPts val="2000"/>
              </a:lnSpc>
              <a:spcBef>
                <a:spcPts val="0"/>
              </a:spcBef>
              <a:spcAft>
                <a:spcPts val="0"/>
              </a:spcAft>
              <a:buFont typeface="+mj-lt"/>
              <a:buAutoNum type="arabicPeriod"/>
              <a:tabLst>
                <a:tab pos="2880360" algn="ctr"/>
                <a:tab pos="5486400" algn="r"/>
                <a:tab pos="2635250" algn="ctr"/>
                <a:tab pos="2880360" algn="ctr"/>
                <a:tab pos="3011170" algn="ctr"/>
                <a:tab pos="5486400" algn="r"/>
                <a:tab pos="6416040" algn="r"/>
              </a:tabLst>
            </a:pPr>
            <a:r>
              <a:rPr lang="es-419" sz="1800" kern="100" dirty="0">
                <a:solidFill>
                  <a:srgbClr val="000000"/>
                </a:solidFill>
                <a:effectLst/>
                <a:latin typeface="Times New Roman" panose="02020603050405020304" pitchFamily="18" charset="0"/>
                <a:ea typeface="宋体" panose="02010600030101010101" pitchFamily="2" charset="-122"/>
              </a:rPr>
              <a:t>‌</a:t>
            </a:r>
            <a:r>
              <a:rPr lang="es-419" sz="1800" kern="100" dirty="0" err="1">
                <a:solidFill>
                  <a:srgbClr val="000000"/>
                </a:solidFill>
                <a:effectLst/>
                <a:latin typeface="Times New Roman" panose="02020603050405020304" pitchFamily="18" charset="0"/>
                <a:ea typeface="宋体" panose="02010600030101010101" pitchFamily="2" charset="-122"/>
              </a:rPr>
              <a:t>Calisti</a:t>
            </a:r>
            <a:r>
              <a:rPr lang="es-419" sz="1800" kern="100" dirty="0">
                <a:solidFill>
                  <a:srgbClr val="000000"/>
                </a:solidFill>
                <a:effectLst/>
                <a:latin typeface="Times New Roman" panose="02020603050405020304" pitchFamily="18" charset="0"/>
                <a:ea typeface="宋体" panose="02010600030101010101" pitchFamily="2" charset="-122"/>
              </a:rPr>
              <a:t>, M., </a:t>
            </a:r>
            <a:r>
              <a:rPr lang="es-419" sz="1800" kern="100" dirty="0" err="1">
                <a:solidFill>
                  <a:srgbClr val="000000"/>
                </a:solidFill>
                <a:effectLst/>
                <a:latin typeface="Times New Roman" panose="02020603050405020304" pitchFamily="18" charset="0"/>
                <a:ea typeface="宋体" panose="02010600030101010101" pitchFamily="2" charset="-122"/>
              </a:rPr>
              <a:t>Corucci</a:t>
            </a:r>
            <a:r>
              <a:rPr lang="es-419" sz="1800" kern="100" dirty="0">
                <a:solidFill>
                  <a:srgbClr val="000000"/>
                </a:solidFill>
                <a:effectLst/>
                <a:latin typeface="Times New Roman" panose="02020603050405020304" pitchFamily="18" charset="0"/>
                <a:ea typeface="宋体" panose="02010600030101010101" pitchFamily="2" charset="-122"/>
              </a:rPr>
              <a:t>, F., </a:t>
            </a:r>
            <a:r>
              <a:rPr lang="es-419" sz="1800" kern="100" dirty="0" err="1">
                <a:solidFill>
                  <a:srgbClr val="000000"/>
                </a:solidFill>
                <a:effectLst/>
                <a:latin typeface="Times New Roman" panose="02020603050405020304" pitchFamily="18" charset="0"/>
                <a:ea typeface="宋体" panose="02010600030101010101" pitchFamily="2" charset="-122"/>
              </a:rPr>
              <a:t>Arienti</a:t>
            </a:r>
            <a:r>
              <a:rPr lang="es-419" sz="1800" kern="100" dirty="0">
                <a:solidFill>
                  <a:srgbClr val="000000"/>
                </a:solidFill>
                <a:effectLst/>
                <a:latin typeface="Times New Roman" panose="02020603050405020304" pitchFamily="18" charset="0"/>
                <a:ea typeface="宋体" panose="02010600030101010101" pitchFamily="2" charset="-122"/>
              </a:rPr>
              <a:t>, A., &amp; </a:t>
            </a:r>
            <a:r>
              <a:rPr lang="es-419" sz="1800" kern="100" dirty="0" err="1">
                <a:solidFill>
                  <a:srgbClr val="000000"/>
                </a:solidFill>
                <a:effectLst/>
                <a:latin typeface="Times New Roman" panose="02020603050405020304" pitchFamily="18" charset="0"/>
                <a:ea typeface="宋体" panose="02010600030101010101" pitchFamily="2" charset="-122"/>
              </a:rPr>
              <a:t>Laschi</a:t>
            </a:r>
            <a:r>
              <a:rPr lang="es-419" sz="1800" kern="100" dirty="0">
                <a:solidFill>
                  <a:srgbClr val="000000"/>
                </a:solidFill>
                <a:effectLst/>
                <a:latin typeface="Times New Roman" panose="02020603050405020304" pitchFamily="18" charset="0"/>
                <a:ea typeface="宋体" panose="02010600030101010101" pitchFamily="2" charset="-122"/>
              </a:rPr>
              <a:t>, C. (2015). </a:t>
            </a:r>
            <a:r>
              <a:rPr lang="en-US" sz="1800" kern="100" dirty="0">
                <a:solidFill>
                  <a:srgbClr val="000000"/>
                </a:solidFill>
                <a:effectLst/>
                <a:latin typeface="Times New Roman" panose="02020603050405020304" pitchFamily="18" charset="0"/>
                <a:ea typeface="宋体" panose="02010600030101010101" pitchFamily="2" charset="-122"/>
              </a:rPr>
              <a:t>Dynamics of underwater legged locomotion: modeling and experiments on an octopus-inspired robot. Bioinspiration &amp; Biomimetics, 10(4), 046012. https://doi.org/10.1088/1748-3190/10/4/046012</a:t>
            </a:r>
            <a:endParaRPr lang="en-US" sz="1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89905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7402-1651-A67A-AD34-D5C744EB5BF9}"/>
              </a:ext>
            </a:extLst>
          </p:cNvPr>
          <p:cNvSpPr>
            <a:spLocks noGrp="1"/>
          </p:cNvSpPr>
          <p:nvPr>
            <p:ph type="title"/>
          </p:nvPr>
        </p:nvSpPr>
        <p:spPr/>
        <p:txBody>
          <a:bodyPr/>
          <a:lstStyle/>
          <a:p>
            <a:r>
              <a:rPr lang="en-US" dirty="0"/>
              <a:t>Introduction &amp; Purpose</a:t>
            </a:r>
          </a:p>
        </p:txBody>
      </p:sp>
      <p:sp>
        <p:nvSpPr>
          <p:cNvPr id="3" name="Text Placeholder 2">
            <a:extLst>
              <a:ext uri="{FF2B5EF4-FFF2-40B4-BE49-F238E27FC236}">
                <a16:creationId xmlns:a16="http://schemas.microsoft.com/office/drawing/2014/main" id="{1BFD7F23-673B-177B-D490-899D8CAA3725}"/>
              </a:ext>
            </a:extLst>
          </p:cNvPr>
          <p:cNvSpPr>
            <a:spLocks noGrp="1"/>
          </p:cNvSpPr>
          <p:nvPr>
            <p:ph type="body" idx="1"/>
          </p:nvPr>
        </p:nvSpPr>
        <p:spPr/>
        <p:txBody>
          <a:bodyPr/>
          <a:lstStyle/>
          <a:p>
            <a:r>
              <a:rPr lang="en-US" dirty="0"/>
              <a:t>The current State of Robotics</a:t>
            </a:r>
          </a:p>
        </p:txBody>
      </p:sp>
      <p:sp>
        <p:nvSpPr>
          <p:cNvPr id="4" name="Content Placeholder 3">
            <a:extLst>
              <a:ext uri="{FF2B5EF4-FFF2-40B4-BE49-F238E27FC236}">
                <a16:creationId xmlns:a16="http://schemas.microsoft.com/office/drawing/2014/main" id="{A7331FB8-D08A-2B45-447A-B9154C47D8FD}"/>
              </a:ext>
            </a:extLst>
          </p:cNvPr>
          <p:cNvSpPr>
            <a:spLocks noGrp="1"/>
          </p:cNvSpPr>
          <p:nvPr>
            <p:ph sz="half" idx="2"/>
          </p:nvPr>
        </p:nvSpPr>
        <p:spPr/>
        <p:txBody>
          <a:bodyPr>
            <a:noAutofit/>
          </a:bodyPr>
          <a:lstStyle/>
          <a:p>
            <a:r>
              <a:rPr lang="en-US" sz="1200" dirty="0"/>
              <a:t>The majority of robots used today are made of stiff, hard materials. </a:t>
            </a:r>
          </a:p>
          <a:p>
            <a:r>
              <a:rPr lang="en-US" sz="1200" dirty="0"/>
              <a:t>Lacks adaptability and versatility.</a:t>
            </a:r>
          </a:p>
          <a:p>
            <a:r>
              <a:rPr lang="en-US" sz="1200" dirty="0"/>
              <a:t>Robots will likely need to be extremely versatile in the future since we might require them to travel to foreign plants, climb over cliffs, and squeeze through cracks.</a:t>
            </a:r>
          </a:p>
          <a:p>
            <a:r>
              <a:rPr lang="en-US" sz="1200" dirty="0"/>
              <a:t>Solution </a:t>
            </a:r>
            <a:r>
              <a:rPr lang="en-US" sz="1200" dirty="0">
                <a:sym typeface="Wingdings" panose="05000000000000000000" pitchFamily="2" charset="2"/>
              </a:rPr>
              <a:t> </a:t>
            </a:r>
            <a:r>
              <a:rPr lang="en-US" sz="1200" dirty="0"/>
              <a:t>A new class of robots (Soft Robotics)</a:t>
            </a:r>
          </a:p>
        </p:txBody>
      </p:sp>
      <p:sp>
        <p:nvSpPr>
          <p:cNvPr id="5" name="Text Placeholder 4">
            <a:extLst>
              <a:ext uri="{FF2B5EF4-FFF2-40B4-BE49-F238E27FC236}">
                <a16:creationId xmlns:a16="http://schemas.microsoft.com/office/drawing/2014/main" id="{31E45D5B-78A4-5CFE-D356-B9BF53AF1CA3}"/>
              </a:ext>
            </a:extLst>
          </p:cNvPr>
          <p:cNvSpPr>
            <a:spLocks noGrp="1"/>
          </p:cNvSpPr>
          <p:nvPr>
            <p:ph type="body" sz="quarter" idx="3"/>
          </p:nvPr>
        </p:nvSpPr>
        <p:spPr/>
        <p:txBody>
          <a:bodyPr/>
          <a:lstStyle/>
          <a:p>
            <a:r>
              <a:rPr lang="en-US" dirty="0"/>
              <a:t>Proposed Solution – Soft Robotics</a:t>
            </a:r>
          </a:p>
        </p:txBody>
      </p:sp>
      <p:sp>
        <p:nvSpPr>
          <p:cNvPr id="6" name="Content Placeholder 5">
            <a:extLst>
              <a:ext uri="{FF2B5EF4-FFF2-40B4-BE49-F238E27FC236}">
                <a16:creationId xmlns:a16="http://schemas.microsoft.com/office/drawing/2014/main" id="{7C24EFAA-F18B-70A2-0CD4-3E97FD75BF52}"/>
              </a:ext>
            </a:extLst>
          </p:cNvPr>
          <p:cNvSpPr>
            <a:spLocks noGrp="1"/>
          </p:cNvSpPr>
          <p:nvPr>
            <p:ph sz="quarter" idx="4"/>
          </p:nvPr>
        </p:nvSpPr>
        <p:spPr/>
        <p:txBody>
          <a:bodyPr>
            <a:noAutofit/>
          </a:bodyPr>
          <a:lstStyle/>
          <a:p>
            <a:r>
              <a:rPr lang="en-US" sz="1200" dirty="0"/>
              <a:t>Soft robotics is a different approach to designing and building robots with different advantages and disadvantages. Soft robotics is a different approach to designing and building robots with advantages and is made of highly deformable materials that can change shape and adapt to different environments. Hard robots are made of rigid materials that can perform precise and fast movements. Some advantages of soft robotics are:</a:t>
            </a:r>
          </a:p>
          <a:p>
            <a:pPr>
              <a:buFont typeface="+mj-lt"/>
              <a:buAutoNum type="arabicPeriod"/>
            </a:pPr>
            <a:r>
              <a:rPr lang="en-US" sz="1200" dirty="0"/>
              <a:t>They can interact safely with humans and delicate objects.</a:t>
            </a:r>
          </a:p>
          <a:p>
            <a:pPr>
              <a:buFont typeface="+mj-lt"/>
              <a:buAutoNum type="arabicPeriod"/>
            </a:pPr>
            <a:r>
              <a:rPr lang="en-US" sz="1200" dirty="0"/>
              <a:t>They can mimic biological organisms and learn from them.</a:t>
            </a:r>
          </a:p>
          <a:p>
            <a:pPr>
              <a:buFont typeface="+mj-lt"/>
              <a:buAutoNum type="arabicPeriod"/>
            </a:pPr>
            <a:r>
              <a:rPr lang="en-US" sz="1200" dirty="0"/>
              <a:t>They can avoid collision and absorb impact.</a:t>
            </a:r>
          </a:p>
          <a:p>
            <a:pPr>
              <a:buFont typeface="+mj-lt"/>
              <a:buAutoNum type="arabicPeriod"/>
            </a:pPr>
            <a:r>
              <a:rPr lang="en-US" sz="1200" dirty="0"/>
              <a:t>They are more malleable and can adapt to different environments.</a:t>
            </a:r>
          </a:p>
        </p:txBody>
      </p:sp>
    </p:spTree>
    <p:extLst>
      <p:ext uri="{BB962C8B-B14F-4D97-AF65-F5344CB8AC3E}">
        <p14:creationId xmlns:p14="http://schemas.microsoft.com/office/powerpoint/2010/main" val="366655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6F042F-1AC5-DE95-ACC1-9A470F78A684}"/>
              </a:ext>
            </a:extLst>
          </p:cNvPr>
          <p:cNvSpPr>
            <a:spLocks noGrp="1"/>
          </p:cNvSpPr>
          <p:nvPr>
            <p:ph type="title"/>
          </p:nvPr>
        </p:nvSpPr>
        <p:spPr>
          <a:xfrm>
            <a:off x="804672" y="1412489"/>
            <a:ext cx="2871095" cy="2127124"/>
          </a:xfrm>
        </p:spPr>
        <p:txBody>
          <a:bodyPr anchor="t">
            <a:normAutofit/>
          </a:bodyPr>
          <a:lstStyle/>
          <a:p>
            <a:r>
              <a:rPr lang="en-US" sz="3600" dirty="0">
                <a:solidFill>
                  <a:schemeClr val="bg1"/>
                </a:solidFill>
              </a:rPr>
              <a:t>Goals</a:t>
            </a:r>
            <a:br>
              <a:rPr lang="en-US" sz="3600" dirty="0">
                <a:solidFill>
                  <a:schemeClr val="bg1"/>
                </a:solidFill>
              </a:rPr>
            </a:br>
            <a:r>
              <a:rPr lang="en-US" sz="3600" dirty="0">
                <a:solidFill>
                  <a:schemeClr val="bg1"/>
                </a:solidFill>
              </a:rPr>
              <a:t>&amp;</a:t>
            </a:r>
            <a:br>
              <a:rPr lang="en-US" sz="3600" dirty="0">
                <a:solidFill>
                  <a:schemeClr val="bg1"/>
                </a:solidFill>
              </a:rPr>
            </a:br>
            <a:r>
              <a:rPr lang="en-US" sz="3600" dirty="0">
                <a:solidFill>
                  <a:schemeClr val="bg1"/>
                </a:solidFill>
              </a:rPr>
              <a:t>Design </a:t>
            </a:r>
            <a:br>
              <a:rPr lang="en-US" sz="3600" dirty="0">
                <a:solidFill>
                  <a:schemeClr val="bg1"/>
                </a:solidFill>
              </a:rPr>
            </a:br>
            <a:r>
              <a:rPr lang="en-US" sz="3600" dirty="0">
                <a:solidFill>
                  <a:schemeClr val="bg1"/>
                </a:solidFill>
              </a:rPr>
              <a:t>Criteria</a:t>
            </a:r>
          </a:p>
        </p:txBody>
      </p:sp>
      <p:sp>
        <p:nvSpPr>
          <p:cNvPr id="4" name="Content Placeholder 3">
            <a:extLst>
              <a:ext uri="{FF2B5EF4-FFF2-40B4-BE49-F238E27FC236}">
                <a16:creationId xmlns:a16="http://schemas.microsoft.com/office/drawing/2014/main" id="{9863D256-ABF6-B400-7CF6-1A1C87DFD572}"/>
              </a:ext>
            </a:extLst>
          </p:cNvPr>
          <p:cNvSpPr>
            <a:spLocks noGrp="1"/>
          </p:cNvSpPr>
          <p:nvPr>
            <p:ph sz="half" idx="1"/>
          </p:nvPr>
        </p:nvSpPr>
        <p:spPr>
          <a:xfrm>
            <a:off x="4421332" y="888558"/>
            <a:ext cx="4030271" cy="5080883"/>
          </a:xfrm>
        </p:spPr>
        <p:txBody>
          <a:bodyPr>
            <a:normAutofit lnSpcReduction="10000"/>
          </a:bodyPr>
          <a:lstStyle/>
          <a:p>
            <a:pPr marL="0" indent="0">
              <a:buNone/>
            </a:pPr>
            <a:r>
              <a:rPr lang="en-US" sz="2000" b="1" dirty="0"/>
              <a:t>Engineering:</a:t>
            </a:r>
          </a:p>
          <a:p>
            <a:pPr marL="0" indent="0">
              <a:buNone/>
            </a:pPr>
            <a:r>
              <a:rPr lang="en-US" sz="1700" dirty="0"/>
              <a:t>Create a robot with chassis that can carry all of the sensors and motors with great structural integrity, is capable of grabbing and climbing a ladder consistently, and have a program that grants user control and automatic action.</a:t>
            </a:r>
          </a:p>
          <a:p>
            <a:pPr marL="0" indent="0">
              <a:buNone/>
            </a:pPr>
            <a:endParaRPr lang="en-US" sz="1700" dirty="0"/>
          </a:p>
          <a:p>
            <a:r>
              <a:rPr lang="en-US" sz="1700" dirty="0"/>
              <a:t>Includes a pair of soft robotics arms.</a:t>
            </a:r>
          </a:p>
          <a:p>
            <a:r>
              <a:rPr lang="en-US" sz="1700" dirty="0"/>
              <a:t>Use any Arduino mainboard.</a:t>
            </a:r>
          </a:p>
          <a:p>
            <a:r>
              <a:rPr lang="en-US" sz="1700" dirty="0"/>
              <a:t>Two to four motors capable of controlling the arm and pulling the robot upwards.</a:t>
            </a:r>
          </a:p>
          <a:p>
            <a:r>
              <a:rPr lang="en-US" sz="1700" dirty="0"/>
              <a:t>An angle sensor that has angle feedback.</a:t>
            </a:r>
          </a:p>
          <a:p>
            <a:r>
              <a:rPr lang="en-US" sz="1700" dirty="0"/>
              <a:t>A servo that can control weight to balance the robot.</a:t>
            </a:r>
          </a:p>
          <a:p>
            <a:r>
              <a:rPr lang="en-US" sz="1700" dirty="0"/>
              <a:t>Have a Bluetooth module to allow user control.</a:t>
            </a:r>
          </a:p>
          <a:p>
            <a:endParaRPr lang="en-US" sz="2000" dirty="0"/>
          </a:p>
          <a:p>
            <a:endParaRPr lang="en-US" sz="2000" dirty="0"/>
          </a:p>
        </p:txBody>
      </p:sp>
      <p:sp>
        <p:nvSpPr>
          <p:cNvPr id="5" name="Content Placeholder 4">
            <a:extLst>
              <a:ext uri="{FF2B5EF4-FFF2-40B4-BE49-F238E27FC236}">
                <a16:creationId xmlns:a16="http://schemas.microsoft.com/office/drawing/2014/main" id="{B5DD6B46-69BB-21D9-AC54-6B69A027D5E8}"/>
              </a:ext>
            </a:extLst>
          </p:cNvPr>
          <p:cNvSpPr>
            <a:spLocks noGrp="1"/>
          </p:cNvSpPr>
          <p:nvPr>
            <p:ph sz="half" idx="2"/>
          </p:nvPr>
        </p:nvSpPr>
        <p:spPr>
          <a:xfrm>
            <a:off x="8451603" y="888558"/>
            <a:ext cx="3350149" cy="4358736"/>
          </a:xfrm>
        </p:spPr>
        <p:txBody>
          <a:bodyPr>
            <a:normAutofit lnSpcReduction="10000"/>
          </a:bodyPr>
          <a:lstStyle/>
          <a:p>
            <a:pPr marL="0" indent="0">
              <a:buNone/>
            </a:pPr>
            <a:r>
              <a:rPr lang="en-US" sz="2000" b="1" dirty="0"/>
              <a:t>Programming: </a:t>
            </a:r>
          </a:p>
          <a:p>
            <a:pPr marL="0" indent="0">
              <a:buNone/>
            </a:pPr>
            <a:r>
              <a:rPr lang="en-US" sz="1600" dirty="0"/>
              <a:t>Create a program with Arduino and libraries to control the sensors and motors. Then write a program to allow user control through Bluetooth and some automatic actions programmed into the robot previously.</a:t>
            </a:r>
          </a:p>
          <a:p>
            <a:pPr marL="0" indent="0">
              <a:buNone/>
            </a:pPr>
            <a:endParaRPr lang="en-US" sz="1600" dirty="0"/>
          </a:p>
          <a:p>
            <a:r>
              <a:rPr lang="en-US" sz="1600" dirty="0"/>
              <a:t>A program that can control motors and sensors through respective libraries.</a:t>
            </a:r>
          </a:p>
          <a:p>
            <a:r>
              <a:rPr lang="en-US" sz="1600" dirty="0"/>
              <a:t>With Bluetooth control built-in.</a:t>
            </a:r>
          </a:p>
          <a:p>
            <a:r>
              <a:rPr lang="en-US" sz="1600" dirty="0"/>
              <a:t>Have automatic actions built in.</a:t>
            </a:r>
          </a:p>
        </p:txBody>
      </p:sp>
    </p:spTree>
    <p:extLst>
      <p:ext uri="{BB962C8B-B14F-4D97-AF65-F5344CB8AC3E}">
        <p14:creationId xmlns:p14="http://schemas.microsoft.com/office/powerpoint/2010/main" val="155393350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D167C-3F2E-D60E-1319-0C51AF1454DE}"/>
              </a:ext>
            </a:extLst>
          </p:cNvPr>
          <p:cNvSpPr>
            <a:spLocks noGrp="1"/>
          </p:cNvSpPr>
          <p:nvPr>
            <p:ph type="title"/>
          </p:nvPr>
        </p:nvSpPr>
        <p:spPr>
          <a:xfrm>
            <a:off x="572493" y="238539"/>
            <a:ext cx="11018520" cy="1434415"/>
          </a:xfrm>
        </p:spPr>
        <p:txBody>
          <a:bodyPr anchor="b">
            <a:normAutofit/>
          </a:bodyPr>
          <a:lstStyle/>
          <a:p>
            <a:r>
              <a:rPr lang="en-US" sz="5400" dirty="0"/>
              <a:t>Methods</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Content Placeholder 2">
            <a:extLst>
              <a:ext uri="{FF2B5EF4-FFF2-40B4-BE49-F238E27FC236}">
                <a16:creationId xmlns:a16="http://schemas.microsoft.com/office/drawing/2014/main" id="{DB0F086E-4556-36AD-7BDB-4DA3EAAE3010}"/>
              </a:ext>
            </a:extLst>
          </p:cNvPr>
          <p:cNvGraphicFramePr>
            <a:graphicFrameLocks noGrp="1"/>
          </p:cNvGraphicFramePr>
          <p:nvPr>
            <p:ph idx="1"/>
            <p:extLst>
              <p:ext uri="{D42A27DB-BD31-4B8C-83A1-F6EECF244321}">
                <p14:modId xmlns:p14="http://schemas.microsoft.com/office/powerpoint/2010/main" val="2665943021"/>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text&#10;&#10;Description automatically generated">
            <a:extLst>
              <a:ext uri="{FF2B5EF4-FFF2-40B4-BE49-F238E27FC236}">
                <a16:creationId xmlns:a16="http://schemas.microsoft.com/office/drawing/2014/main" id="{9DF390E3-70E9-5692-724F-6AAC3E4CDCA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16200000">
            <a:off x="7466103" y="2908465"/>
            <a:ext cx="4542790" cy="2329180"/>
          </a:xfrm>
          <a:prstGeom prst="rect">
            <a:avLst/>
          </a:prstGeom>
        </p:spPr>
      </p:pic>
    </p:spTree>
    <p:extLst>
      <p:ext uri="{BB962C8B-B14F-4D97-AF65-F5344CB8AC3E}">
        <p14:creationId xmlns:p14="http://schemas.microsoft.com/office/powerpoint/2010/main" val="2067360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FC28-9DD4-D206-73B8-4AC953FDFD00}"/>
              </a:ext>
            </a:extLst>
          </p:cNvPr>
          <p:cNvSpPr>
            <a:spLocks noGrp="1"/>
          </p:cNvSpPr>
          <p:nvPr>
            <p:ph type="title"/>
          </p:nvPr>
        </p:nvSpPr>
        <p:spPr/>
        <p:txBody>
          <a:bodyPr/>
          <a:lstStyle/>
          <a:p>
            <a:r>
              <a:rPr lang="en-US" dirty="0"/>
              <a:t>Robot Design – First Iteration</a:t>
            </a:r>
          </a:p>
        </p:txBody>
      </p:sp>
      <p:sp>
        <p:nvSpPr>
          <p:cNvPr id="3" name="Content Placeholder 2">
            <a:extLst>
              <a:ext uri="{FF2B5EF4-FFF2-40B4-BE49-F238E27FC236}">
                <a16:creationId xmlns:a16="http://schemas.microsoft.com/office/drawing/2014/main" id="{A97CED4B-91DF-4D5B-F247-0A375F009955}"/>
              </a:ext>
            </a:extLst>
          </p:cNvPr>
          <p:cNvSpPr>
            <a:spLocks noGrp="1"/>
          </p:cNvSpPr>
          <p:nvPr>
            <p:ph sz="half" idx="1"/>
          </p:nvPr>
        </p:nvSpPr>
        <p:spPr/>
        <p:txBody>
          <a:bodyPr>
            <a:normAutofit/>
          </a:bodyPr>
          <a:lstStyle/>
          <a:p>
            <a:pPr marL="0" indent="0">
              <a:buNone/>
            </a:pPr>
            <a:r>
              <a:rPr lang="en-US" dirty="0"/>
              <a:t>Hardware:</a:t>
            </a:r>
          </a:p>
          <a:p>
            <a:pPr>
              <a:buFontTx/>
              <a:buChar char="-"/>
            </a:pPr>
            <a:r>
              <a:rPr lang="en-US" dirty="0"/>
              <a:t>Contains a laser-cut plywood chassis with enough room to place all of the necessary components.</a:t>
            </a:r>
          </a:p>
          <a:p>
            <a:pPr>
              <a:buFontTx/>
              <a:buChar char="-"/>
            </a:pPr>
            <a:r>
              <a:rPr lang="en-US" dirty="0"/>
              <a:t>Two rubber arms with string holes through.</a:t>
            </a:r>
          </a:p>
          <a:p>
            <a:pPr>
              <a:buFontTx/>
              <a:buChar char="-"/>
            </a:pPr>
            <a:r>
              <a:rPr lang="en-US" dirty="0"/>
              <a:t>A servo attached to the bottom of the robot to balance weight.</a:t>
            </a:r>
          </a:p>
          <a:p>
            <a:pPr>
              <a:buFontTx/>
              <a:buChar char="-"/>
            </a:pPr>
            <a:r>
              <a:rPr lang="en-US" dirty="0"/>
              <a:t>Two motors mounted at the bottom of the robot.</a:t>
            </a:r>
          </a:p>
          <a:p>
            <a:pPr>
              <a:buFontTx/>
              <a:buChar char="-"/>
            </a:pPr>
            <a:r>
              <a:rPr lang="en-US" dirty="0"/>
              <a:t>Uses Infrared remote to control the robot.</a:t>
            </a:r>
          </a:p>
          <a:p>
            <a:pPr>
              <a:buFontTx/>
              <a:buChar char="-"/>
            </a:pPr>
            <a:endParaRPr lang="en-US" dirty="0"/>
          </a:p>
        </p:txBody>
      </p:sp>
      <p:sp>
        <p:nvSpPr>
          <p:cNvPr id="4" name="Content Placeholder 3">
            <a:extLst>
              <a:ext uri="{FF2B5EF4-FFF2-40B4-BE49-F238E27FC236}">
                <a16:creationId xmlns:a16="http://schemas.microsoft.com/office/drawing/2014/main" id="{F750F566-BEBE-A469-46F6-93CEEA9E687D}"/>
              </a:ext>
            </a:extLst>
          </p:cNvPr>
          <p:cNvSpPr>
            <a:spLocks noGrp="1"/>
          </p:cNvSpPr>
          <p:nvPr>
            <p:ph sz="half" idx="2"/>
          </p:nvPr>
        </p:nvSpPr>
        <p:spPr/>
        <p:txBody>
          <a:bodyPr>
            <a:normAutofit/>
          </a:bodyPr>
          <a:lstStyle/>
          <a:p>
            <a:pPr marL="0" indent="0">
              <a:buNone/>
            </a:pPr>
            <a:r>
              <a:rPr lang="en-US" dirty="0"/>
              <a:t>Software:</a:t>
            </a:r>
          </a:p>
          <a:p>
            <a:pPr marL="0" indent="0">
              <a:buNone/>
            </a:pPr>
            <a:r>
              <a:rPr lang="en-US" dirty="0"/>
              <a:t>- The program simply consists of the robot moving each arm once and stopping.</a:t>
            </a:r>
          </a:p>
        </p:txBody>
      </p:sp>
      <p:pic>
        <p:nvPicPr>
          <p:cNvPr id="5" name="Picture 4" descr="Text&#10;&#10;Description automatically generated">
            <a:extLst>
              <a:ext uri="{FF2B5EF4-FFF2-40B4-BE49-F238E27FC236}">
                <a16:creationId xmlns:a16="http://schemas.microsoft.com/office/drawing/2014/main" id="{D7987C99-20E7-F8DC-D633-1E599DB85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00" y="2847407"/>
            <a:ext cx="2349500" cy="3225800"/>
          </a:xfrm>
          <a:prstGeom prst="rect">
            <a:avLst/>
          </a:prstGeom>
        </p:spPr>
      </p:pic>
      <p:pic>
        <p:nvPicPr>
          <p:cNvPr id="6" name="Picture 5" descr="Diagram, engineering drawing&#10;&#10;Description automatically generated">
            <a:extLst>
              <a:ext uri="{FF2B5EF4-FFF2-40B4-BE49-F238E27FC236}">
                <a16:creationId xmlns:a16="http://schemas.microsoft.com/office/drawing/2014/main" id="{F6177262-DB48-FD33-6373-D80682D0504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5325" b="52881"/>
          <a:stretch/>
        </p:blipFill>
        <p:spPr bwMode="auto">
          <a:xfrm>
            <a:off x="5843384" y="3041213"/>
            <a:ext cx="1355892" cy="843190"/>
          </a:xfrm>
          <a:prstGeom prst="rect">
            <a:avLst/>
          </a:prstGeom>
          <a:ln>
            <a:noFill/>
          </a:ln>
          <a:extLst>
            <a:ext uri="{53640926-AAD7-44D8-BBD7-CCE9431645EC}">
              <a14:shadowObscured xmlns:a14="http://schemas.microsoft.com/office/drawing/2010/main"/>
            </a:ext>
          </a:extLst>
        </p:spPr>
      </p:pic>
      <p:pic>
        <p:nvPicPr>
          <p:cNvPr id="7" name="Picture 6" descr="Diagram, engineering drawing&#10;&#10;Description automatically generated">
            <a:extLst>
              <a:ext uri="{FF2B5EF4-FFF2-40B4-BE49-F238E27FC236}">
                <a16:creationId xmlns:a16="http://schemas.microsoft.com/office/drawing/2014/main" id="{44C89106-7522-11F8-5860-59EF78BD98C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46845" b="45475"/>
          <a:stretch/>
        </p:blipFill>
        <p:spPr bwMode="auto">
          <a:xfrm>
            <a:off x="6931567" y="3039547"/>
            <a:ext cx="1304029" cy="778906"/>
          </a:xfrm>
          <a:prstGeom prst="rect">
            <a:avLst/>
          </a:prstGeom>
          <a:ln>
            <a:noFill/>
          </a:ln>
          <a:extLst>
            <a:ext uri="{53640926-AAD7-44D8-BBD7-CCE9431645EC}">
              <a14:shadowObscured xmlns:a14="http://schemas.microsoft.com/office/drawing/2010/main"/>
            </a:ext>
          </a:extLst>
        </p:spPr>
      </p:pic>
      <p:pic>
        <p:nvPicPr>
          <p:cNvPr id="8" name="Picture 7" descr="A picture containing diagram&#10;&#10;Description automatically generated">
            <a:extLst>
              <a:ext uri="{FF2B5EF4-FFF2-40B4-BE49-F238E27FC236}">
                <a16:creationId xmlns:a16="http://schemas.microsoft.com/office/drawing/2014/main" id="{C0EEDF36-CACE-2644-0F35-B91C8C916A6A}"/>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61207" t="-1" b="60369"/>
          <a:stretch/>
        </p:blipFill>
        <p:spPr bwMode="auto">
          <a:xfrm>
            <a:off x="6069572" y="4008150"/>
            <a:ext cx="1482483" cy="931303"/>
          </a:xfrm>
          <a:prstGeom prst="rect">
            <a:avLst/>
          </a:prstGeom>
          <a:ln>
            <a:noFill/>
          </a:ln>
          <a:extLst>
            <a:ext uri="{53640926-AAD7-44D8-BBD7-CCE9431645EC}">
              <a14:shadowObscured xmlns:a14="http://schemas.microsoft.com/office/drawing/2010/main"/>
            </a:ext>
          </a:extLst>
        </p:spPr>
      </p:pic>
      <p:pic>
        <p:nvPicPr>
          <p:cNvPr id="9" name="Picture 8" descr="Diagram&#10;&#10;Description automatically generated with low confidence">
            <a:extLst>
              <a:ext uri="{FF2B5EF4-FFF2-40B4-BE49-F238E27FC236}">
                <a16:creationId xmlns:a16="http://schemas.microsoft.com/office/drawing/2014/main" id="{ADEA4FBF-95EB-2AD8-FE92-3130F8F4B1AB}"/>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65071" b="64766"/>
          <a:stretch/>
        </p:blipFill>
        <p:spPr bwMode="auto">
          <a:xfrm>
            <a:off x="7404377" y="4022945"/>
            <a:ext cx="1251667" cy="767191"/>
          </a:xfrm>
          <a:prstGeom prst="rect">
            <a:avLst/>
          </a:prstGeom>
          <a:ln>
            <a:noFill/>
          </a:ln>
          <a:extLst>
            <a:ext uri="{53640926-AAD7-44D8-BBD7-CCE9431645EC}">
              <a14:shadowObscured xmlns:a14="http://schemas.microsoft.com/office/drawing/2010/main"/>
            </a:ext>
          </a:extLst>
        </p:spPr>
      </p:pic>
      <p:pic>
        <p:nvPicPr>
          <p:cNvPr id="10" name="image6.png" descr="4 view diagram of the arm&#10;">
            <a:extLst>
              <a:ext uri="{FF2B5EF4-FFF2-40B4-BE49-F238E27FC236}">
                <a16:creationId xmlns:a16="http://schemas.microsoft.com/office/drawing/2014/main" id="{5A7A506B-4203-2550-209C-BEE55D0FB02C}"/>
              </a:ext>
            </a:extLst>
          </p:cNvPr>
          <p:cNvPicPr/>
          <p:nvPr/>
        </p:nvPicPr>
        <p:blipFill rotWithShape="1">
          <a:blip r:embed="rId7" cstate="screen">
            <a:extLst>
              <a:ext uri="{28A0092B-C50C-407E-A947-70E740481C1C}">
                <a14:useLocalDpi xmlns:a14="http://schemas.microsoft.com/office/drawing/2010/main" val="0"/>
              </a:ext>
            </a:extLst>
          </a:blip>
          <a:srcRect l="66085" t="7605" r="8216" b="63494"/>
          <a:stretch/>
        </p:blipFill>
        <p:spPr bwMode="auto">
          <a:xfrm>
            <a:off x="6858634" y="5002370"/>
            <a:ext cx="1546860" cy="1135380"/>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78124685-CEDB-A5D8-E7CF-8F70433DA4A3}"/>
              </a:ext>
            </a:extLst>
          </p:cNvPr>
          <p:cNvPicPr>
            <a:picLocks noChangeAspect="1"/>
          </p:cNvPicPr>
          <p:nvPr/>
        </p:nvPicPr>
        <p:blipFill>
          <a:blip r:embed="rId8"/>
          <a:stretch>
            <a:fillRect/>
          </a:stretch>
        </p:blipFill>
        <p:spPr>
          <a:xfrm>
            <a:off x="8493841" y="3411281"/>
            <a:ext cx="1165778" cy="2158779"/>
          </a:xfrm>
          <a:prstGeom prst="rect">
            <a:avLst/>
          </a:prstGeom>
        </p:spPr>
      </p:pic>
    </p:spTree>
    <p:extLst>
      <p:ext uri="{BB962C8B-B14F-4D97-AF65-F5344CB8AC3E}">
        <p14:creationId xmlns:p14="http://schemas.microsoft.com/office/powerpoint/2010/main" val="1310649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FC28-9DD4-D206-73B8-4AC953FDFD00}"/>
              </a:ext>
            </a:extLst>
          </p:cNvPr>
          <p:cNvSpPr>
            <a:spLocks noGrp="1"/>
          </p:cNvSpPr>
          <p:nvPr>
            <p:ph type="title"/>
          </p:nvPr>
        </p:nvSpPr>
        <p:spPr/>
        <p:txBody>
          <a:bodyPr/>
          <a:lstStyle/>
          <a:p>
            <a:r>
              <a:rPr lang="en-US" dirty="0"/>
              <a:t>Robot Design – Second Iteration</a:t>
            </a:r>
          </a:p>
        </p:txBody>
      </p:sp>
      <p:sp>
        <p:nvSpPr>
          <p:cNvPr id="3" name="Content Placeholder 2">
            <a:extLst>
              <a:ext uri="{FF2B5EF4-FFF2-40B4-BE49-F238E27FC236}">
                <a16:creationId xmlns:a16="http://schemas.microsoft.com/office/drawing/2014/main" id="{A97CED4B-91DF-4D5B-F247-0A375F009955}"/>
              </a:ext>
            </a:extLst>
          </p:cNvPr>
          <p:cNvSpPr>
            <a:spLocks noGrp="1"/>
          </p:cNvSpPr>
          <p:nvPr>
            <p:ph sz="half" idx="1"/>
          </p:nvPr>
        </p:nvSpPr>
        <p:spPr/>
        <p:txBody>
          <a:bodyPr>
            <a:normAutofit/>
          </a:bodyPr>
          <a:lstStyle/>
          <a:p>
            <a:pPr marL="0" indent="0">
              <a:buNone/>
            </a:pPr>
            <a:r>
              <a:rPr lang="en-US" sz="1600" dirty="0"/>
              <a:t>Hardware:</a:t>
            </a:r>
          </a:p>
          <a:p>
            <a:pPr marL="0" indent="0">
              <a:buNone/>
            </a:pPr>
            <a:endParaRPr lang="en-US" sz="1600" dirty="0"/>
          </a:p>
          <a:p>
            <a:pPr>
              <a:buFontTx/>
              <a:buChar char="-"/>
            </a:pPr>
            <a:r>
              <a:rPr lang="en-US" sz="1600" dirty="0"/>
              <a:t>Uses a 3D-printed chassis with screws and two independent chambers for the motors.</a:t>
            </a:r>
          </a:p>
          <a:p>
            <a:pPr>
              <a:buFontTx/>
              <a:buChar char="-"/>
            </a:pPr>
            <a:r>
              <a:rPr lang="en-US" sz="1600" dirty="0"/>
              <a:t>Uses a special string mechanism to tighten and loosen the spring.</a:t>
            </a:r>
          </a:p>
          <a:p>
            <a:pPr>
              <a:buFontTx/>
              <a:buChar char="-"/>
            </a:pPr>
            <a:r>
              <a:rPr lang="en-US" sz="1600" dirty="0"/>
              <a:t>All motors and sensors mounted directly to the chassis body.</a:t>
            </a:r>
          </a:p>
          <a:p>
            <a:pPr>
              <a:buFontTx/>
              <a:buChar char="-"/>
            </a:pPr>
            <a:r>
              <a:rPr lang="en-US" sz="1600" dirty="0"/>
              <a:t>Using Bluetooth to control the robot instead of infrared.</a:t>
            </a:r>
          </a:p>
          <a:p>
            <a:pPr>
              <a:buFontTx/>
              <a:buChar char="-"/>
            </a:pPr>
            <a:endParaRPr lang="en-US" sz="1600" dirty="0"/>
          </a:p>
        </p:txBody>
      </p:sp>
      <p:sp>
        <p:nvSpPr>
          <p:cNvPr id="4" name="Content Placeholder 3">
            <a:extLst>
              <a:ext uri="{FF2B5EF4-FFF2-40B4-BE49-F238E27FC236}">
                <a16:creationId xmlns:a16="http://schemas.microsoft.com/office/drawing/2014/main" id="{F750F566-BEBE-A469-46F6-93CEEA9E687D}"/>
              </a:ext>
            </a:extLst>
          </p:cNvPr>
          <p:cNvSpPr>
            <a:spLocks noGrp="1"/>
          </p:cNvSpPr>
          <p:nvPr>
            <p:ph sz="half" idx="2"/>
          </p:nvPr>
        </p:nvSpPr>
        <p:spPr/>
        <p:txBody>
          <a:bodyPr>
            <a:normAutofit/>
          </a:bodyPr>
          <a:lstStyle/>
          <a:p>
            <a:pPr marL="0" indent="0">
              <a:buNone/>
            </a:pPr>
            <a:r>
              <a:rPr lang="en-US" sz="1600" dirty="0"/>
              <a:t>Software:</a:t>
            </a:r>
          </a:p>
          <a:p>
            <a:pPr marL="0" indent="0">
              <a:buNone/>
            </a:pPr>
            <a:endParaRPr lang="en-US" sz="1600" dirty="0"/>
          </a:p>
          <a:p>
            <a:pPr marL="0" indent="0">
              <a:buNone/>
            </a:pPr>
            <a:r>
              <a:rPr lang="en-US" sz="1600" dirty="0"/>
              <a:t>- The program now consists of a loop that will keep moving and have self-correct with a servo at the bottom.</a:t>
            </a:r>
          </a:p>
        </p:txBody>
      </p:sp>
      <p:sp>
        <p:nvSpPr>
          <p:cNvPr id="5" name="Oval 4">
            <a:extLst>
              <a:ext uri="{FF2B5EF4-FFF2-40B4-BE49-F238E27FC236}">
                <a16:creationId xmlns:a16="http://schemas.microsoft.com/office/drawing/2014/main" id="{5B4CAFF6-4E94-D49E-24D0-D039A9677802}"/>
              </a:ext>
            </a:extLst>
          </p:cNvPr>
          <p:cNvSpPr/>
          <p:nvPr/>
        </p:nvSpPr>
        <p:spPr>
          <a:xfrm>
            <a:off x="6416369" y="4607426"/>
            <a:ext cx="1463040" cy="1439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87F701D-A978-D6DF-8FAE-56ED10E71A80}"/>
              </a:ext>
            </a:extLst>
          </p:cNvPr>
          <p:cNvSpPr/>
          <p:nvPr/>
        </p:nvSpPr>
        <p:spPr>
          <a:xfrm>
            <a:off x="7084941" y="4472489"/>
            <a:ext cx="94753" cy="286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8CAA8BA-42D2-29EB-030D-3829CD8402CA}"/>
              </a:ext>
            </a:extLst>
          </p:cNvPr>
          <p:cNvCxnSpPr>
            <a:cxnSpLocks/>
            <a:stCxn id="6" idx="3"/>
          </p:cNvCxnSpPr>
          <p:nvPr/>
        </p:nvCxnSpPr>
        <p:spPr>
          <a:xfrm flipH="1" flipV="1">
            <a:off x="6263969" y="4607426"/>
            <a:ext cx="915725" cy="8069"/>
          </a:xfrm>
          <a:prstGeom prst="line">
            <a:avLst/>
          </a:prstGeom>
        </p:spPr>
        <p:style>
          <a:lnRef idx="3">
            <a:schemeClr val="dk1"/>
          </a:lnRef>
          <a:fillRef idx="0">
            <a:schemeClr val="dk1"/>
          </a:fillRef>
          <a:effectRef idx="2">
            <a:schemeClr val="dk1"/>
          </a:effectRef>
          <a:fontRef idx="minor">
            <a:schemeClr val="tx1"/>
          </a:fontRef>
        </p:style>
      </p:cxnSp>
      <p:sp>
        <p:nvSpPr>
          <p:cNvPr id="17" name="Arc 16">
            <a:extLst>
              <a:ext uri="{FF2B5EF4-FFF2-40B4-BE49-F238E27FC236}">
                <a16:creationId xmlns:a16="http://schemas.microsoft.com/office/drawing/2014/main" id="{5707D4A6-4504-72D4-1628-7480611C3AA7}"/>
              </a:ext>
            </a:extLst>
          </p:cNvPr>
          <p:cNvSpPr/>
          <p:nvPr/>
        </p:nvSpPr>
        <p:spPr>
          <a:xfrm>
            <a:off x="6416369" y="4357560"/>
            <a:ext cx="1796333" cy="1938918"/>
          </a:xfrm>
          <a:prstGeom prst="arc">
            <a:avLst>
              <a:gd name="adj1" fmla="val 16200000"/>
              <a:gd name="adj2" fmla="val 85098"/>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a:p>
            <a:pPr algn="ctr"/>
            <a:endParaRPr lang="en-US" dirty="0"/>
          </a:p>
        </p:txBody>
      </p:sp>
      <p:pic>
        <p:nvPicPr>
          <p:cNvPr id="19" name="Picture 18" descr="Diagram&#10;&#10;Description automatically generated">
            <a:extLst>
              <a:ext uri="{FF2B5EF4-FFF2-40B4-BE49-F238E27FC236}">
                <a16:creationId xmlns:a16="http://schemas.microsoft.com/office/drawing/2014/main" id="{8CDAB62E-A9D7-94D9-435A-613799BE9B7D}"/>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9104895" y="3126127"/>
            <a:ext cx="1926216" cy="3177271"/>
          </a:xfrm>
          <a:prstGeom prst="rect">
            <a:avLst/>
          </a:prstGeom>
          <a:noFill/>
          <a:ln>
            <a:noFill/>
          </a:ln>
        </p:spPr>
      </p:pic>
      <p:pic>
        <p:nvPicPr>
          <p:cNvPr id="20" name="Picture 19" descr="A picture containing text, green, old&#10;&#10;Description automatically generated">
            <a:extLst>
              <a:ext uri="{FF2B5EF4-FFF2-40B4-BE49-F238E27FC236}">
                <a16:creationId xmlns:a16="http://schemas.microsoft.com/office/drawing/2014/main" id="{5A31F806-986F-3089-0680-3FDB8909E03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10800000">
            <a:off x="1841387" y="4941009"/>
            <a:ext cx="1816212" cy="1362389"/>
          </a:xfrm>
          <a:prstGeom prst="rect">
            <a:avLst/>
          </a:prstGeom>
          <a:noFill/>
          <a:ln>
            <a:noFill/>
          </a:ln>
        </p:spPr>
      </p:pic>
      <p:pic>
        <p:nvPicPr>
          <p:cNvPr id="7" name="image1.png" descr="Diagram, engineering drawing&#10;&#10;Description automatically generated">
            <a:extLst>
              <a:ext uri="{FF2B5EF4-FFF2-40B4-BE49-F238E27FC236}">
                <a16:creationId xmlns:a16="http://schemas.microsoft.com/office/drawing/2014/main" id="{8572E442-9EDE-6256-3975-21440B8A54FA}"/>
              </a:ext>
            </a:extLst>
          </p:cNvPr>
          <p:cNvPicPr/>
          <p:nvPr/>
        </p:nvPicPr>
        <p:blipFill rotWithShape="1">
          <a:blip r:embed="rId4" cstate="screen">
            <a:extLst>
              <a:ext uri="{28A0092B-C50C-407E-A947-70E740481C1C}">
                <a14:useLocalDpi xmlns:a14="http://schemas.microsoft.com/office/drawing/2010/main" val="0"/>
              </a:ext>
            </a:extLst>
          </a:blip>
          <a:srcRect l="69535" b="53079"/>
          <a:stretch/>
        </p:blipFill>
        <p:spPr bwMode="auto">
          <a:xfrm>
            <a:off x="60311" y="2911352"/>
            <a:ext cx="950847" cy="1035295"/>
          </a:xfrm>
          <a:prstGeom prst="rect">
            <a:avLst/>
          </a:prstGeom>
          <a:ln>
            <a:noFill/>
          </a:ln>
          <a:extLst>
            <a:ext uri="{53640926-AAD7-44D8-BBD7-CCE9431645EC}">
              <a14:shadowObscured xmlns:a14="http://schemas.microsoft.com/office/drawing/2010/main"/>
            </a:ext>
          </a:extLst>
        </p:spPr>
      </p:pic>
      <p:pic>
        <p:nvPicPr>
          <p:cNvPr id="9" name="image4.png" descr="Diagram&#10;&#10;Description automatically generated">
            <a:extLst>
              <a:ext uri="{FF2B5EF4-FFF2-40B4-BE49-F238E27FC236}">
                <a16:creationId xmlns:a16="http://schemas.microsoft.com/office/drawing/2014/main" id="{1569191F-927D-97FA-2FD3-CF8F444CBC53}"/>
              </a:ext>
            </a:extLst>
          </p:cNvPr>
          <p:cNvPicPr/>
          <p:nvPr/>
        </p:nvPicPr>
        <p:blipFill rotWithShape="1">
          <a:blip r:embed="rId5"/>
          <a:srcRect l="59200" b="50110"/>
          <a:stretch/>
        </p:blipFill>
        <p:spPr bwMode="auto">
          <a:xfrm>
            <a:off x="0" y="4055021"/>
            <a:ext cx="1101586" cy="1035295"/>
          </a:xfrm>
          <a:prstGeom prst="rect">
            <a:avLst/>
          </a:prstGeom>
          <a:ln>
            <a:noFill/>
          </a:ln>
          <a:extLst>
            <a:ext uri="{53640926-AAD7-44D8-BBD7-CCE9431645EC}">
              <a14:shadowObscured xmlns:a14="http://schemas.microsoft.com/office/drawing/2010/main"/>
            </a:ext>
          </a:extLst>
        </p:spPr>
      </p:pic>
      <p:pic>
        <p:nvPicPr>
          <p:cNvPr id="10" name="image6.png" descr="4 view diagram of the arm&#10;">
            <a:extLst>
              <a:ext uri="{FF2B5EF4-FFF2-40B4-BE49-F238E27FC236}">
                <a16:creationId xmlns:a16="http://schemas.microsoft.com/office/drawing/2014/main" id="{1EE1AC22-15C7-D1A6-2AE6-F8ECA0A05BC7}"/>
              </a:ext>
            </a:extLst>
          </p:cNvPr>
          <p:cNvPicPr/>
          <p:nvPr/>
        </p:nvPicPr>
        <p:blipFill rotWithShape="1">
          <a:blip r:embed="rId6" cstate="screen">
            <a:extLst>
              <a:ext uri="{28A0092B-C50C-407E-A947-70E740481C1C}">
                <a14:useLocalDpi xmlns:a14="http://schemas.microsoft.com/office/drawing/2010/main" val="0"/>
              </a:ext>
            </a:extLst>
          </a:blip>
          <a:srcRect l="66663" t="9720" r="10124" b="64766"/>
          <a:stretch/>
        </p:blipFill>
        <p:spPr bwMode="auto">
          <a:xfrm>
            <a:off x="67089" y="5209615"/>
            <a:ext cx="1030190" cy="8766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898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FC28-9DD4-D206-73B8-4AC953FDFD00}"/>
              </a:ext>
            </a:extLst>
          </p:cNvPr>
          <p:cNvSpPr>
            <a:spLocks noGrp="1"/>
          </p:cNvSpPr>
          <p:nvPr>
            <p:ph type="title"/>
          </p:nvPr>
        </p:nvSpPr>
        <p:spPr/>
        <p:txBody>
          <a:bodyPr/>
          <a:lstStyle/>
          <a:p>
            <a:r>
              <a:rPr lang="en-US" dirty="0"/>
              <a:t>Robot Design – Third Iteration (Final)</a:t>
            </a:r>
          </a:p>
        </p:txBody>
      </p:sp>
      <p:sp>
        <p:nvSpPr>
          <p:cNvPr id="3" name="Content Placeholder 2">
            <a:extLst>
              <a:ext uri="{FF2B5EF4-FFF2-40B4-BE49-F238E27FC236}">
                <a16:creationId xmlns:a16="http://schemas.microsoft.com/office/drawing/2014/main" id="{A97CED4B-91DF-4D5B-F247-0A375F009955}"/>
              </a:ext>
            </a:extLst>
          </p:cNvPr>
          <p:cNvSpPr>
            <a:spLocks noGrp="1"/>
          </p:cNvSpPr>
          <p:nvPr>
            <p:ph sz="half" idx="1"/>
          </p:nvPr>
        </p:nvSpPr>
        <p:spPr>
          <a:xfrm>
            <a:off x="1097279" y="1845734"/>
            <a:ext cx="4269851" cy="4023360"/>
          </a:xfrm>
        </p:spPr>
        <p:txBody>
          <a:bodyPr>
            <a:noAutofit/>
          </a:bodyPr>
          <a:lstStyle/>
          <a:p>
            <a:pPr marL="0" indent="0">
              <a:buNone/>
            </a:pPr>
            <a:r>
              <a:rPr lang="en-US" sz="1200" dirty="0"/>
              <a:t>Hardware:</a:t>
            </a:r>
          </a:p>
          <a:p>
            <a:pPr>
              <a:lnSpc>
                <a:spcPct val="100000"/>
              </a:lnSpc>
              <a:buFontTx/>
              <a:buChar char="-"/>
            </a:pPr>
            <a:r>
              <a:rPr lang="en-US" sz="1200" dirty="0"/>
              <a:t>Uses a plywood chassis again because of the lighter weight. </a:t>
            </a:r>
          </a:p>
          <a:p>
            <a:pPr>
              <a:lnSpc>
                <a:spcPct val="100000"/>
              </a:lnSpc>
              <a:buFontTx/>
              <a:buChar char="-"/>
            </a:pPr>
            <a:r>
              <a:rPr lang="en-US" sz="1200" dirty="0"/>
              <a:t>Improved upon the last string mechanism.</a:t>
            </a:r>
          </a:p>
          <a:p>
            <a:pPr>
              <a:lnSpc>
                <a:spcPct val="100000"/>
              </a:lnSpc>
              <a:buFontTx/>
              <a:buChar char="-"/>
            </a:pPr>
            <a:r>
              <a:rPr lang="en-US" sz="1200" dirty="0"/>
              <a:t>Changed the arm material and completely redesigned previous designs.</a:t>
            </a:r>
          </a:p>
          <a:p>
            <a:pPr>
              <a:lnSpc>
                <a:spcPct val="100000"/>
              </a:lnSpc>
              <a:buFontTx/>
              <a:buChar char="-"/>
            </a:pPr>
            <a:r>
              <a:rPr lang="en-US" sz="1200" dirty="0"/>
              <a:t>Uses ESP-32 as the mainboard. </a:t>
            </a:r>
          </a:p>
          <a:p>
            <a:pPr>
              <a:lnSpc>
                <a:spcPct val="100000"/>
              </a:lnSpc>
              <a:buFontTx/>
              <a:buChar char="-"/>
            </a:pPr>
            <a:r>
              <a:rPr lang="en-US" sz="1200" dirty="0"/>
              <a:t>All wires are soldered together.</a:t>
            </a:r>
          </a:p>
          <a:p>
            <a:pPr>
              <a:lnSpc>
                <a:spcPct val="100000"/>
              </a:lnSpc>
              <a:buFontTx/>
              <a:buChar char="-"/>
            </a:pPr>
            <a:r>
              <a:rPr lang="en-US" sz="1200" dirty="0"/>
              <a:t>Added two additional motors, which are now mounted with a special mounting bracket.</a:t>
            </a:r>
          </a:p>
          <a:p>
            <a:pPr>
              <a:lnSpc>
                <a:spcPct val="100000"/>
              </a:lnSpc>
              <a:buFontTx/>
              <a:buChar char="-"/>
            </a:pPr>
            <a:r>
              <a:rPr lang="en-US" sz="1200" dirty="0"/>
              <a:t>Changed the Bluetooth module.</a:t>
            </a:r>
          </a:p>
        </p:txBody>
      </p:sp>
      <p:sp>
        <p:nvSpPr>
          <p:cNvPr id="4" name="Content Placeholder 3">
            <a:extLst>
              <a:ext uri="{FF2B5EF4-FFF2-40B4-BE49-F238E27FC236}">
                <a16:creationId xmlns:a16="http://schemas.microsoft.com/office/drawing/2014/main" id="{F750F566-BEBE-A469-46F6-93CEEA9E687D}"/>
              </a:ext>
            </a:extLst>
          </p:cNvPr>
          <p:cNvSpPr>
            <a:spLocks noGrp="1"/>
          </p:cNvSpPr>
          <p:nvPr>
            <p:ph sz="half" idx="2"/>
          </p:nvPr>
        </p:nvSpPr>
        <p:spPr>
          <a:xfrm>
            <a:off x="7124368" y="1924215"/>
            <a:ext cx="2130949" cy="3944879"/>
          </a:xfrm>
        </p:spPr>
        <p:txBody>
          <a:bodyPr>
            <a:normAutofit/>
          </a:bodyPr>
          <a:lstStyle/>
          <a:p>
            <a:pPr marL="0" indent="0">
              <a:buNone/>
            </a:pPr>
            <a:r>
              <a:rPr lang="en-US" sz="1600" dirty="0"/>
              <a:t>Software:</a:t>
            </a:r>
          </a:p>
          <a:p>
            <a:pPr marL="0" indent="0">
              <a:buNone/>
            </a:pPr>
            <a:endParaRPr lang="en-US" sz="1600" dirty="0"/>
          </a:p>
          <a:p>
            <a:pPr marL="0" indent="0">
              <a:buNone/>
            </a:pPr>
            <a:r>
              <a:rPr lang="en-US" sz="1600" dirty="0"/>
              <a:t>- This is the most complicated program out of all as it allows the most user control.</a:t>
            </a:r>
          </a:p>
        </p:txBody>
      </p:sp>
      <p:pic>
        <p:nvPicPr>
          <p:cNvPr id="6" name="Picture 5">
            <a:extLst>
              <a:ext uri="{FF2B5EF4-FFF2-40B4-BE49-F238E27FC236}">
                <a16:creationId xmlns:a16="http://schemas.microsoft.com/office/drawing/2014/main" id="{677291E5-49F0-E5F0-F627-C93D6E20716A}"/>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9255318" y="2070358"/>
            <a:ext cx="2325879" cy="4073372"/>
          </a:xfrm>
          <a:prstGeom prst="rect">
            <a:avLst/>
          </a:prstGeom>
          <a:noFill/>
          <a:ln>
            <a:noFill/>
          </a:ln>
        </p:spPr>
      </p:pic>
      <p:pic>
        <p:nvPicPr>
          <p:cNvPr id="9" name="Picture 8" descr="A picture containing text&#10;&#10;Description automatically generated">
            <a:extLst>
              <a:ext uri="{FF2B5EF4-FFF2-40B4-BE49-F238E27FC236}">
                <a16:creationId xmlns:a16="http://schemas.microsoft.com/office/drawing/2014/main" id="{E2999BFA-D96E-E9F5-A838-16ECE3EDB44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6200000">
            <a:off x="4056897" y="2629887"/>
            <a:ext cx="3663302" cy="1878249"/>
          </a:xfrm>
          <a:prstGeom prst="rect">
            <a:avLst/>
          </a:prstGeom>
        </p:spPr>
      </p:pic>
      <p:pic>
        <p:nvPicPr>
          <p:cNvPr id="10" name="Picture 9" descr="Diagram&#10;&#10;Description automatically generated">
            <a:extLst>
              <a:ext uri="{FF2B5EF4-FFF2-40B4-BE49-F238E27FC236}">
                <a16:creationId xmlns:a16="http://schemas.microsoft.com/office/drawing/2014/main" id="{1714BE55-AB81-CB24-A10B-C38179EF2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99550" y="4844310"/>
            <a:ext cx="874267" cy="1112704"/>
          </a:xfrm>
          <a:prstGeom prst="rect">
            <a:avLst/>
          </a:prstGeom>
        </p:spPr>
      </p:pic>
      <p:pic>
        <p:nvPicPr>
          <p:cNvPr id="11" name="Picture 10" descr="A picture containing text, clock&#10;&#10;Description automatically generated">
            <a:extLst>
              <a:ext uri="{FF2B5EF4-FFF2-40B4-BE49-F238E27FC236}">
                <a16:creationId xmlns:a16="http://schemas.microsoft.com/office/drawing/2014/main" id="{BA5418BC-98D2-9D0A-63CF-02860BFDF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296452" y="4897509"/>
            <a:ext cx="751086" cy="1006309"/>
          </a:xfrm>
          <a:prstGeom prst="rect">
            <a:avLst/>
          </a:prstGeom>
        </p:spPr>
      </p:pic>
      <p:pic>
        <p:nvPicPr>
          <p:cNvPr id="12" name="Picture 11" descr="Icon&#10;&#10;Description automatically generated">
            <a:extLst>
              <a:ext uri="{FF2B5EF4-FFF2-40B4-BE49-F238E27FC236}">
                <a16:creationId xmlns:a16="http://schemas.microsoft.com/office/drawing/2014/main" id="{6BE4D2E4-9A3F-D919-CB57-551BD226E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3422" y="4521678"/>
            <a:ext cx="853440" cy="2225040"/>
          </a:xfrm>
          <a:prstGeom prst="rect">
            <a:avLst/>
          </a:prstGeom>
        </p:spPr>
      </p:pic>
      <p:pic>
        <p:nvPicPr>
          <p:cNvPr id="13" name="Picture 12">
            <a:extLst>
              <a:ext uri="{FF2B5EF4-FFF2-40B4-BE49-F238E27FC236}">
                <a16:creationId xmlns:a16="http://schemas.microsoft.com/office/drawing/2014/main" id="{E9E23404-3C06-F5A0-E3B8-0D219FB6C2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218020" y="5471703"/>
            <a:ext cx="769249" cy="1780782"/>
          </a:xfrm>
          <a:prstGeom prst="rect">
            <a:avLst/>
          </a:prstGeom>
        </p:spPr>
      </p:pic>
    </p:spTree>
    <p:extLst>
      <p:ext uri="{BB962C8B-B14F-4D97-AF65-F5344CB8AC3E}">
        <p14:creationId xmlns:p14="http://schemas.microsoft.com/office/powerpoint/2010/main" val="193437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618C-29DF-6E20-7A31-6385DDF359A5}"/>
              </a:ext>
            </a:extLst>
          </p:cNvPr>
          <p:cNvSpPr>
            <a:spLocks noGrp="1"/>
          </p:cNvSpPr>
          <p:nvPr>
            <p:ph type="title"/>
          </p:nvPr>
        </p:nvSpPr>
        <p:spPr/>
        <p:txBody>
          <a:bodyPr/>
          <a:lstStyle/>
          <a:p>
            <a:r>
              <a:rPr lang="en-US" dirty="0"/>
              <a:t>Experiment and Data</a:t>
            </a:r>
          </a:p>
        </p:txBody>
      </p:sp>
      <p:sp>
        <p:nvSpPr>
          <p:cNvPr id="3" name="Content Placeholder 2">
            <a:extLst>
              <a:ext uri="{FF2B5EF4-FFF2-40B4-BE49-F238E27FC236}">
                <a16:creationId xmlns:a16="http://schemas.microsoft.com/office/drawing/2014/main" id="{1ECB0EB4-EE14-1203-4F05-58832CEA5976}"/>
              </a:ext>
            </a:extLst>
          </p:cNvPr>
          <p:cNvSpPr>
            <a:spLocks noGrp="1"/>
          </p:cNvSpPr>
          <p:nvPr>
            <p:ph sz="half" idx="1"/>
          </p:nvPr>
        </p:nvSpPr>
        <p:spPr>
          <a:xfrm>
            <a:off x="1097280" y="1788864"/>
            <a:ext cx="4895055" cy="3124201"/>
          </a:xfrm>
        </p:spPr>
        <p:txBody>
          <a:bodyPr>
            <a:normAutofit/>
          </a:bodyPr>
          <a:lstStyle/>
          <a:p>
            <a:r>
              <a:rPr lang="en-US" dirty="0"/>
              <a:t>Arm Testing</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A5BF4376-7EA9-38E1-06BF-0ECA8E09D131}"/>
              </a:ext>
            </a:extLst>
          </p:cNvPr>
          <p:cNvSpPr>
            <a:spLocks noGrp="1"/>
          </p:cNvSpPr>
          <p:nvPr>
            <p:ph sz="half" idx="2"/>
          </p:nvPr>
        </p:nvSpPr>
        <p:spPr>
          <a:xfrm>
            <a:off x="7422722" y="1788865"/>
            <a:ext cx="4895056" cy="3124200"/>
          </a:xfrm>
        </p:spPr>
        <p:txBody>
          <a:bodyPr>
            <a:normAutofit/>
          </a:bodyPr>
          <a:lstStyle/>
          <a:p>
            <a:pPr marL="0" indent="0">
              <a:buNone/>
            </a:pPr>
            <a:r>
              <a:rPr lang="en-US" dirty="0"/>
              <a:t>Climb Testing</a:t>
            </a:r>
          </a:p>
          <a:p>
            <a:pPr marL="0" indent="0">
              <a:buNone/>
            </a:pPr>
            <a:endParaRPr lang="en-US" dirty="0"/>
          </a:p>
          <a:p>
            <a:pPr marL="0" indent="0">
              <a:buNone/>
            </a:pPr>
            <a:r>
              <a:rPr lang="en-US" dirty="0"/>
              <a:t>It’s tested that the current robot can climb a ladder at about one interval (can vary) for every 7 seconds.</a:t>
            </a:r>
          </a:p>
          <a:p>
            <a:pPr marL="0" indent="0">
              <a:buNone/>
            </a:pPr>
            <a:r>
              <a:rPr lang="en-US" dirty="0"/>
              <a:t>It’s successful for a range of ladder intervals. (any length less than 10 cm)</a:t>
            </a:r>
          </a:p>
        </p:txBody>
      </p:sp>
      <p:pic>
        <p:nvPicPr>
          <p:cNvPr id="5" name="Picture 4" descr="A picture containing piece, cloth&#10;&#10;Description automatically generated">
            <a:extLst>
              <a:ext uri="{FF2B5EF4-FFF2-40B4-BE49-F238E27FC236}">
                <a16:creationId xmlns:a16="http://schemas.microsoft.com/office/drawing/2014/main" id="{E63AB63D-0958-7A12-31BD-D31A5989C2F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23659" b="-6434"/>
          <a:stretch/>
        </p:blipFill>
        <p:spPr bwMode="auto">
          <a:xfrm rot="5400000">
            <a:off x="3476816" y="982460"/>
            <a:ext cx="1994595" cy="3578085"/>
          </a:xfrm>
          <a:prstGeom prst="rect">
            <a:avLst/>
          </a:prstGeom>
          <a:ln>
            <a:noFill/>
          </a:ln>
          <a:extLst>
            <a:ext uri="{53640926-AAD7-44D8-BBD7-CCE9431645EC}">
              <a14:shadowObscured xmlns:a14="http://schemas.microsoft.com/office/drawing/2010/main"/>
            </a:ext>
          </a:extLst>
        </p:spPr>
      </p:pic>
      <p:graphicFrame>
        <p:nvGraphicFramePr>
          <p:cNvPr id="6" name="Table 5">
            <a:extLst>
              <a:ext uri="{FF2B5EF4-FFF2-40B4-BE49-F238E27FC236}">
                <a16:creationId xmlns:a16="http://schemas.microsoft.com/office/drawing/2014/main" id="{AF52FE9D-ADB9-DCD0-4251-66B7CE39F459}"/>
              </a:ext>
            </a:extLst>
          </p:cNvPr>
          <p:cNvGraphicFramePr>
            <a:graphicFrameLocks noGrp="1"/>
          </p:cNvGraphicFramePr>
          <p:nvPr>
            <p:extLst>
              <p:ext uri="{D42A27DB-BD31-4B8C-83A1-F6EECF244321}">
                <p14:modId xmlns:p14="http://schemas.microsoft.com/office/powerpoint/2010/main" val="3488289640"/>
              </p:ext>
            </p:extLst>
          </p:nvPr>
        </p:nvGraphicFramePr>
        <p:xfrm>
          <a:off x="2321750" y="3805645"/>
          <a:ext cx="4975195" cy="2404555"/>
        </p:xfrm>
        <a:graphic>
          <a:graphicData uri="http://schemas.openxmlformats.org/drawingml/2006/table">
            <a:tbl>
              <a:tblPr firstRow="1" firstCol="1" bandRow="1">
                <a:tableStyleId>{5C22544A-7EE6-4342-B048-85BDC9FD1C3A}</a:tableStyleId>
              </a:tblPr>
              <a:tblGrid>
                <a:gridCol w="696237">
                  <a:extLst>
                    <a:ext uri="{9D8B030D-6E8A-4147-A177-3AD203B41FA5}">
                      <a16:colId xmlns:a16="http://schemas.microsoft.com/office/drawing/2014/main" val="3056344857"/>
                    </a:ext>
                  </a:extLst>
                </a:gridCol>
                <a:gridCol w="696237">
                  <a:extLst>
                    <a:ext uri="{9D8B030D-6E8A-4147-A177-3AD203B41FA5}">
                      <a16:colId xmlns:a16="http://schemas.microsoft.com/office/drawing/2014/main" val="2947290165"/>
                    </a:ext>
                  </a:extLst>
                </a:gridCol>
                <a:gridCol w="696237">
                  <a:extLst>
                    <a:ext uri="{9D8B030D-6E8A-4147-A177-3AD203B41FA5}">
                      <a16:colId xmlns:a16="http://schemas.microsoft.com/office/drawing/2014/main" val="268993559"/>
                    </a:ext>
                  </a:extLst>
                </a:gridCol>
                <a:gridCol w="696237">
                  <a:extLst>
                    <a:ext uri="{9D8B030D-6E8A-4147-A177-3AD203B41FA5}">
                      <a16:colId xmlns:a16="http://schemas.microsoft.com/office/drawing/2014/main" val="4093672255"/>
                    </a:ext>
                  </a:extLst>
                </a:gridCol>
                <a:gridCol w="696237">
                  <a:extLst>
                    <a:ext uri="{9D8B030D-6E8A-4147-A177-3AD203B41FA5}">
                      <a16:colId xmlns:a16="http://schemas.microsoft.com/office/drawing/2014/main" val="2756893086"/>
                    </a:ext>
                  </a:extLst>
                </a:gridCol>
                <a:gridCol w="696237">
                  <a:extLst>
                    <a:ext uri="{9D8B030D-6E8A-4147-A177-3AD203B41FA5}">
                      <a16:colId xmlns:a16="http://schemas.microsoft.com/office/drawing/2014/main" val="1806649441"/>
                    </a:ext>
                  </a:extLst>
                </a:gridCol>
                <a:gridCol w="797773">
                  <a:extLst>
                    <a:ext uri="{9D8B030D-6E8A-4147-A177-3AD203B41FA5}">
                      <a16:colId xmlns:a16="http://schemas.microsoft.com/office/drawing/2014/main" val="565087601"/>
                    </a:ext>
                  </a:extLst>
                </a:gridCol>
              </a:tblGrid>
              <a:tr h="451839">
                <a:tc>
                  <a:txBody>
                    <a:bodyPr/>
                    <a:lstStyle/>
                    <a:p>
                      <a:pPr marL="0" marR="0" algn="l" fontAlgn="auto">
                        <a:lnSpc>
                          <a:spcPts val="2000"/>
                        </a:lnSpc>
                        <a:spcBef>
                          <a:spcPts val="0"/>
                        </a:spcBef>
                        <a:spcAft>
                          <a:spcPts val="0"/>
                        </a:spcAft>
                        <a:tabLst>
                          <a:tab pos="2880360" algn="ctr"/>
                          <a:tab pos="5486400" algn="r"/>
                          <a:tab pos="457200" algn="l"/>
                        </a:tabLst>
                      </a:pPr>
                      <a:endPar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l" fontAlgn="auto">
                        <a:lnSpc>
                          <a:spcPts val="2000"/>
                        </a:lnSpc>
                        <a:spcBef>
                          <a:spcPts val="0"/>
                        </a:spcBef>
                        <a:spcAft>
                          <a:spcPts val="0"/>
                        </a:spcAft>
                        <a:tabLst>
                          <a:tab pos="2880360" algn="ctr"/>
                          <a:tab pos="5486400" algn="r"/>
                          <a:tab pos="457200" algn="l"/>
                        </a:tabLst>
                      </a:pPr>
                      <a:r>
                        <a:rPr lang="en-US" sz="1200" kern="0" dirty="0">
                          <a:solidFill>
                            <a:schemeClr val="bg1"/>
                          </a:solidFill>
                          <a:effectLst/>
                        </a:rPr>
                        <a:t>Joint 0</a:t>
                      </a:r>
                      <a:endPar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l" fontAlgn="auto">
                        <a:lnSpc>
                          <a:spcPts val="2000"/>
                        </a:lnSpc>
                        <a:spcBef>
                          <a:spcPts val="0"/>
                        </a:spcBef>
                        <a:spcAft>
                          <a:spcPts val="0"/>
                        </a:spcAft>
                        <a:tabLst>
                          <a:tab pos="2880360" algn="ctr"/>
                          <a:tab pos="5486400" algn="r"/>
                          <a:tab pos="457200" algn="l"/>
                        </a:tabLst>
                      </a:pPr>
                      <a:r>
                        <a:rPr lang="en-US" sz="1200" kern="0" dirty="0">
                          <a:solidFill>
                            <a:schemeClr val="bg1"/>
                          </a:solidFill>
                          <a:effectLst/>
                        </a:rPr>
                        <a:t>Joint 1</a:t>
                      </a:r>
                      <a:endPar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l" fontAlgn="auto">
                        <a:lnSpc>
                          <a:spcPts val="2000"/>
                        </a:lnSpc>
                        <a:spcBef>
                          <a:spcPts val="0"/>
                        </a:spcBef>
                        <a:spcAft>
                          <a:spcPts val="0"/>
                        </a:spcAft>
                        <a:tabLst>
                          <a:tab pos="2880360" algn="ctr"/>
                          <a:tab pos="5486400" algn="r"/>
                          <a:tab pos="457200" algn="l"/>
                        </a:tabLst>
                      </a:pPr>
                      <a:r>
                        <a:rPr lang="en-US" sz="1200" kern="0" dirty="0">
                          <a:solidFill>
                            <a:schemeClr val="bg1"/>
                          </a:solidFill>
                          <a:effectLst/>
                        </a:rPr>
                        <a:t>Joint 2</a:t>
                      </a:r>
                      <a:endPar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l" fontAlgn="auto">
                        <a:lnSpc>
                          <a:spcPts val="2000"/>
                        </a:lnSpc>
                        <a:spcBef>
                          <a:spcPts val="0"/>
                        </a:spcBef>
                        <a:spcAft>
                          <a:spcPts val="0"/>
                        </a:spcAft>
                        <a:tabLst>
                          <a:tab pos="2880360" algn="ctr"/>
                          <a:tab pos="5486400" algn="r"/>
                          <a:tab pos="457200" algn="l"/>
                        </a:tabLst>
                      </a:pPr>
                      <a:r>
                        <a:rPr lang="en-US" sz="1200" kern="0" dirty="0">
                          <a:solidFill>
                            <a:schemeClr val="bg1"/>
                          </a:solidFill>
                          <a:effectLst/>
                        </a:rPr>
                        <a:t>Joint 3</a:t>
                      </a:r>
                      <a:endPar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l" fontAlgn="auto">
                        <a:lnSpc>
                          <a:spcPts val="2000"/>
                        </a:lnSpc>
                        <a:spcBef>
                          <a:spcPts val="0"/>
                        </a:spcBef>
                        <a:spcAft>
                          <a:spcPts val="0"/>
                        </a:spcAft>
                        <a:tabLst>
                          <a:tab pos="2880360" algn="ctr"/>
                          <a:tab pos="5486400" algn="r"/>
                          <a:tab pos="457200" algn="l"/>
                        </a:tabLst>
                      </a:pPr>
                      <a:r>
                        <a:rPr lang="en-US" sz="1200" kern="0" dirty="0">
                          <a:solidFill>
                            <a:schemeClr val="bg1"/>
                          </a:solidFill>
                          <a:effectLst/>
                        </a:rPr>
                        <a:t>Joint 4</a:t>
                      </a:r>
                      <a:endPar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l" fontAlgn="auto">
                        <a:lnSpc>
                          <a:spcPts val="2000"/>
                        </a:lnSpc>
                        <a:spcBef>
                          <a:spcPts val="0"/>
                        </a:spcBef>
                        <a:spcAft>
                          <a:spcPts val="0"/>
                        </a:spcAft>
                        <a:tabLst>
                          <a:tab pos="2880360" algn="ctr"/>
                          <a:tab pos="5486400" algn="r"/>
                          <a:tab pos="457200" algn="l"/>
                        </a:tabLst>
                      </a:pPr>
                      <a:r>
                        <a:rPr lang="en-US" sz="1200" kern="0" dirty="0">
                          <a:solidFill>
                            <a:schemeClr val="bg1"/>
                          </a:solidFill>
                          <a:effectLst/>
                        </a:rPr>
                        <a:t>Total Force</a:t>
                      </a:r>
                      <a:endPar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329121471"/>
                  </a:ext>
                </a:extLst>
              </a:tr>
              <a:tr h="214622">
                <a:tc>
                  <a:txBody>
                    <a:bodyPr/>
                    <a:lstStyle/>
                    <a:p>
                      <a:pPr marL="0" marR="0" algn="ctr" fontAlgn="auto">
                        <a:lnSpc>
                          <a:spcPts val="2000"/>
                        </a:lnSpc>
                        <a:spcBef>
                          <a:spcPts val="0"/>
                        </a:spcBef>
                        <a:spcAft>
                          <a:spcPts val="0"/>
                        </a:spcAft>
                        <a:tabLst>
                          <a:tab pos="2880360" algn="ctr"/>
                          <a:tab pos="5486400" algn="r"/>
                          <a:tab pos="457200" algn="l"/>
                        </a:tabLst>
                      </a:pPr>
                      <a:r>
                        <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1</a:t>
                      </a:r>
                      <a:r>
                        <a:rPr lang="en-US" sz="1200" kern="100" baseline="300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st</a:t>
                      </a:r>
                      <a:r>
                        <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from left</a:t>
                      </a: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200" kern="0" dirty="0">
                          <a:solidFill>
                            <a:schemeClr val="tx1"/>
                          </a:solidFill>
                          <a:effectLst/>
                        </a:rPr>
                        <a:t>5 (N)</a:t>
                      </a:r>
                      <a:endParaRPr lang="en-US"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200" kern="0" dirty="0">
                          <a:solidFill>
                            <a:schemeClr val="tx1"/>
                          </a:solidFill>
                          <a:effectLst/>
                        </a:rPr>
                        <a:t>7 (N)</a:t>
                      </a:r>
                      <a:endParaRPr lang="en-US"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200" kern="0" dirty="0">
                          <a:solidFill>
                            <a:schemeClr val="tx1"/>
                          </a:solidFill>
                          <a:effectLst/>
                        </a:rPr>
                        <a:t>7.5 (N)</a:t>
                      </a:r>
                      <a:endParaRPr lang="en-US"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200" kern="0" dirty="0">
                          <a:solidFill>
                            <a:schemeClr val="tx1"/>
                          </a:solidFill>
                          <a:effectLst/>
                        </a:rPr>
                        <a:t>8.5 (N)</a:t>
                      </a:r>
                      <a:endParaRPr lang="en-US"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200" kern="0" dirty="0">
                          <a:solidFill>
                            <a:schemeClr val="tx1"/>
                          </a:solidFill>
                          <a:effectLst/>
                        </a:rPr>
                        <a:t>11 (N)</a:t>
                      </a:r>
                      <a:endParaRPr lang="en-US"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200" kern="0" dirty="0">
                          <a:solidFill>
                            <a:schemeClr val="tx1"/>
                          </a:solidFill>
                          <a:effectLst/>
                        </a:rPr>
                        <a:t>75 (N)</a:t>
                      </a:r>
                      <a:endParaRPr lang="en-US"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951875396"/>
                  </a:ext>
                </a:extLst>
              </a:tr>
              <a:tr h="214622">
                <a:tc>
                  <a:txBody>
                    <a:bodyPr/>
                    <a:lstStyle/>
                    <a:p>
                      <a:pPr marL="0" marR="0" algn="ctr" fontAlgn="auto">
                        <a:lnSpc>
                          <a:spcPts val="2000"/>
                        </a:lnSpc>
                        <a:spcBef>
                          <a:spcPts val="0"/>
                        </a:spcBef>
                        <a:spcAft>
                          <a:spcPts val="0"/>
                        </a:spcAft>
                        <a:tabLst>
                          <a:tab pos="2880360" algn="ctr"/>
                          <a:tab pos="5486400" algn="r"/>
                          <a:tab pos="457200" algn="l"/>
                        </a:tabLst>
                      </a:pPr>
                      <a:r>
                        <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2</a:t>
                      </a:r>
                      <a:r>
                        <a:rPr lang="en-US" sz="1200" kern="100" baseline="300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nd</a:t>
                      </a:r>
                      <a:r>
                        <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from left</a:t>
                      </a: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200" kern="0" dirty="0">
                          <a:solidFill>
                            <a:schemeClr val="tx1"/>
                          </a:solidFill>
                          <a:effectLst/>
                        </a:rPr>
                        <a:t>5 (N)</a:t>
                      </a:r>
                      <a:endParaRPr lang="en-US"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200" kern="0" dirty="0">
                          <a:solidFill>
                            <a:schemeClr val="tx1"/>
                          </a:solidFill>
                          <a:effectLst/>
                        </a:rPr>
                        <a:t>9 (N)</a:t>
                      </a:r>
                      <a:endParaRPr lang="en-US"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200" kern="0" dirty="0">
                          <a:solidFill>
                            <a:schemeClr val="tx1"/>
                          </a:solidFill>
                          <a:effectLst/>
                        </a:rPr>
                        <a:t>7.5 (N)</a:t>
                      </a:r>
                      <a:endParaRPr lang="en-US"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200" kern="0" dirty="0">
                          <a:solidFill>
                            <a:schemeClr val="tx1"/>
                          </a:solidFill>
                          <a:effectLst/>
                        </a:rPr>
                        <a:t>8.5 (N)</a:t>
                      </a:r>
                      <a:endParaRPr lang="en-US"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200" kern="0" dirty="0">
                          <a:solidFill>
                            <a:schemeClr val="tx1"/>
                          </a:solidFill>
                          <a:effectLst/>
                        </a:rPr>
                        <a:t>9 (N)</a:t>
                      </a:r>
                      <a:endParaRPr lang="en-US"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200" kern="0" dirty="0">
                          <a:solidFill>
                            <a:schemeClr val="tx1"/>
                          </a:solidFill>
                          <a:effectLst/>
                        </a:rPr>
                        <a:t>67 (N)</a:t>
                      </a:r>
                      <a:endParaRPr lang="en-US" sz="1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2525150567"/>
                  </a:ext>
                </a:extLst>
              </a:tr>
              <a:tr h="211538">
                <a:tc>
                  <a:txBody>
                    <a:bodyPr/>
                    <a:lstStyle/>
                    <a:p>
                      <a:pPr marL="0" marR="0" algn="ctr" fontAlgn="auto">
                        <a:lnSpc>
                          <a:spcPts val="2000"/>
                        </a:lnSpc>
                        <a:spcBef>
                          <a:spcPts val="0"/>
                        </a:spcBef>
                        <a:spcAft>
                          <a:spcPts val="0"/>
                        </a:spcAft>
                        <a:tabLst>
                          <a:tab pos="2880360" algn="ctr"/>
                          <a:tab pos="5486400" algn="r"/>
                          <a:tab pos="457200" algn="l"/>
                        </a:tabLst>
                      </a:pPr>
                      <a:r>
                        <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3</a:t>
                      </a:r>
                      <a:r>
                        <a:rPr lang="en-US" sz="1200" kern="100" baseline="300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rd</a:t>
                      </a:r>
                      <a:r>
                        <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from left</a:t>
                      </a: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(N)</a:t>
                      </a:r>
                      <a:endParaRPr lang="en-US"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 (N)</a:t>
                      </a:r>
                      <a:endParaRPr lang="en-US"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7.39 (N)</a:t>
                      </a:r>
                      <a:endParaRPr lang="en-US"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 (N)</a:t>
                      </a:r>
                      <a:endParaRPr lang="en-US"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 (N)</a:t>
                      </a:r>
                      <a:endParaRPr lang="en-US"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marL="0" marR="0" algn="ctr" fontAlgn="auto">
                        <a:lnSpc>
                          <a:spcPts val="2000"/>
                        </a:lnSpc>
                        <a:spcBef>
                          <a:spcPts val="0"/>
                        </a:spcBef>
                        <a:spcAft>
                          <a:spcPts val="0"/>
                        </a:spcAft>
                        <a:tabLst>
                          <a:tab pos="2880360" algn="ctr"/>
                          <a:tab pos="5486400" algn="r"/>
                          <a:tab pos="457200" algn="l"/>
                        </a:tabLst>
                      </a:pPr>
                      <a:r>
                        <a:rPr lang="en-US" sz="11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 (N)</a:t>
                      </a:r>
                      <a:endParaRPr lang="en-US"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4069700452"/>
                  </a:ext>
                </a:extLst>
              </a:tr>
              <a:tr h="211538">
                <a:tc>
                  <a:txBody>
                    <a:bodyPr/>
                    <a:lstStyle/>
                    <a:p>
                      <a:pPr marL="0" marR="0" algn="ctr" fontAlgn="auto">
                        <a:lnSpc>
                          <a:spcPts val="2000"/>
                        </a:lnSpc>
                        <a:spcBef>
                          <a:spcPts val="0"/>
                        </a:spcBef>
                        <a:spcAft>
                          <a:spcPts val="0"/>
                        </a:spcAft>
                        <a:tabLst>
                          <a:tab pos="2880360" algn="ctr"/>
                          <a:tab pos="5486400" algn="r"/>
                          <a:tab pos="457200" algn="l"/>
                        </a:tabLst>
                      </a:pPr>
                      <a:r>
                        <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4</a:t>
                      </a:r>
                      <a:r>
                        <a:rPr lang="en-US" sz="1200" kern="100" baseline="300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th</a:t>
                      </a:r>
                      <a:r>
                        <a:rPr lang="en-US" sz="1200"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 from left</a:t>
                      </a:r>
                    </a:p>
                  </a:txBody>
                  <a:tcPr marL="68580" marR="68580" marT="0" marB="0" anchor="b"/>
                </a:tc>
                <a:tc>
                  <a:txBody>
                    <a:bodyPr/>
                    <a:lstStyle/>
                    <a:p>
                      <a:pPr algn="ctr" fontAlgn="b"/>
                      <a:r>
                        <a:rPr lang="en-US" sz="1100" b="0" i="0" u="none" strike="noStrike" dirty="0">
                          <a:solidFill>
                            <a:srgbClr val="000000"/>
                          </a:solidFill>
                          <a:effectLst/>
                          <a:latin typeface="Calibri" panose="020F0502020204030204" pitchFamily="34" charset="0"/>
                        </a:rPr>
                        <a:t>3.2 (N)</a:t>
                      </a:r>
                    </a:p>
                  </a:txBody>
                  <a:tcPr marL="7620" marR="7620" marT="7620" marB="0" anchor="b"/>
                </a:tc>
                <a:tc>
                  <a:txBody>
                    <a:bodyPr/>
                    <a:lstStyle/>
                    <a:p>
                      <a:pPr algn="ctr" fontAlgn="b"/>
                      <a:r>
                        <a:rPr lang="en-US" sz="1100" b="0" i="0" u="none" strike="noStrike">
                          <a:solidFill>
                            <a:srgbClr val="000000"/>
                          </a:solidFill>
                          <a:effectLst/>
                          <a:latin typeface="Calibri" panose="020F0502020204030204" pitchFamily="34" charset="0"/>
                        </a:rPr>
                        <a:t>7 (N)</a:t>
                      </a:r>
                    </a:p>
                  </a:txBody>
                  <a:tcPr marL="7620" marR="7620" marT="7620" marB="0" anchor="b"/>
                </a:tc>
                <a:tc>
                  <a:txBody>
                    <a:bodyPr/>
                    <a:lstStyle/>
                    <a:p>
                      <a:pPr algn="ctr" fontAlgn="b"/>
                      <a:r>
                        <a:rPr lang="en-US" sz="1100" b="0" i="0" u="none" strike="noStrike">
                          <a:solidFill>
                            <a:srgbClr val="000000"/>
                          </a:solidFill>
                          <a:effectLst/>
                          <a:latin typeface="Calibri" panose="020F0502020204030204" pitchFamily="34" charset="0"/>
                        </a:rPr>
                        <a:t>7.39 (N)</a:t>
                      </a:r>
                    </a:p>
                  </a:txBody>
                  <a:tcPr marL="7620" marR="7620" marT="7620" marB="0" anchor="b"/>
                </a:tc>
                <a:tc>
                  <a:txBody>
                    <a:bodyPr/>
                    <a:lstStyle/>
                    <a:p>
                      <a:pPr algn="ctr" fontAlgn="b"/>
                      <a:r>
                        <a:rPr lang="en-US" sz="1100" b="0" i="0" u="none" strike="noStrike">
                          <a:solidFill>
                            <a:srgbClr val="000000"/>
                          </a:solidFill>
                          <a:effectLst/>
                          <a:latin typeface="Calibri" panose="020F0502020204030204" pitchFamily="34" charset="0"/>
                        </a:rPr>
                        <a:t>8 (N)</a:t>
                      </a:r>
                    </a:p>
                  </a:txBody>
                  <a:tcPr marL="7620" marR="7620" marT="7620" marB="0" anchor="b"/>
                </a:tc>
                <a:tc>
                  <a:txBody>
                    <a:bodyPr/>
                    <a:lstStyle/>
                    <a:p>
                      <a:pPr algn="ctr" fontAlgn="b"/>
                      <a:r>
                        <a:rPr lang="en-US" sz="1100" b="0" i="0" u="none" strike="noStrike">
                          <a:solidFill>
                            <a:srgbClr val="000000"/>
                          </a:solidFill>
                          <a:effectLst/>
                          <a:latin typeface="Calibri" panose="020F0502020204030204" pitchFamily="34" charset="0"/>
                        </a:rPr>
                        <a:t>10 (N)</a:t>
                      </a:r>
                    </a:p>
                  </a:txBody>
                  <a:tcPr marL="7620" marR="7620" marT="7620" marB="0" anchor="b"/>
                </a:tc>
                <a:tc>
                  <a:txBody>
                    <a:bodyPr/>
                    <a:lstStyle/>
                    <a:p>
                      <a:pPr algn="ctr" fontAlgn="b"/>
                      <a:r>
                        <a:rPr lang="en-US" sz="1100" b="0" i="0" u="none" strike="noStrike" dirty="0">
                          <a:solidFill>
                            <a:srgbClr val="000000"/>
                          </a:solidFill>
                          <a:effectLst/>
                          <a:latin typeface="Calibri" panose="020F0502020204030204" pitchFamily="34" charset="0"/>
                        </a:rPr>
                        <a:t>55 (N)</a:t>
                      </a:r>
                    </a:p>
                  </a:txBody>
                  <a:tcPr marL="7620" marR="7620" marT="7620" marB="0" anchor="b"/>
                </a:tc>
                <a:extLst>
                  <a:ext uri="{0D108BD9-81ED-4DB2-BD59-A6C34878D82A}">
                    <a16:rowId xmlns:a16="http://schemas.microsoft.com/office/drawing/2014/main" val="3364041213"/>
                  </a:ext>
                </a:extLst>
              </a:tr>
            </a:tbl>
          </a:graphicData>
        </a:graphic>
      </p:graphicFrame>
    </p:spTree>
    <p:extLst>
      <p:ext uri="{BB962C8B-B14F-4D97-AF65-F5344CB8AC3E}">
        <p14:creationId xmlns:p14="http://schemas.microsoft.com/office/powerpoint/2010/main" val="345673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058F-9000-97B8-2744-C9D158E702C1}"/>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05447037-1C00-06DB-6BAD-25FE93A87B76}"/>
              </a:ext>
            </a:extLst>
          </p:cNvPr>
          <p:cNvSpPr>
            <a:spLocks noGrp="1"/>
          </p:cNvSpPr>
          <p:nvPr>
            <p:ph idx="1"/>
          </p:nvPr>
        </p:nvSpPr>
        <p:spPr/>
        <p:txBody>
          <a:bodyPr>
            <a:normAutofit fontScale="92500" lnSpcReduction="20000"/>
          </a:bodyPr>
          <a:lstStyle/>
          <a:p>
            <a:pPr marL="0" indent="0">
              <a:buNone/>
            </a:pPr>
            <a:r>
              <a:rPr lang="en-US" sz="1800" b="1" dirty="0">
                <a:latin typeface="Times New Roman" panose="02020603050405020304" pitchFamily="18" charset="0"/>
                <a:cs typeface="Times New Roman" panose="02020603050405020304" pitchFamily="18" charset="0"/>
              </a:rPr>
              <a:t>Arm:</a:t>
            </a:r>
          </a:p>
          <a:p>
            <a:pPr>
              <a:buFontTx/>
              <a:buChar char="-"/>
            </a:pPr>
            <a:r>
              <a:rPr lang="en-CA" sz="1800" kern="100" dirty="0">
                <a:effectLst/>
                <a:latin typeface="Times New Roman" panose="02020603050405020304" pitchFamily="18" charset="0"/>
                <a:ea typeface="宋体" panose="02010600030101010101" pitchFamily="2" charset="-122"/>
                <a:cs typeface="Times New Roman" panose="02020603050405020304" pitchFamily="18" charset="0"/>
              </a:rPr>
              <a:t>Forces required to bend the joints need to be carefully tuned.</a:t>
            </a:r>
          </a:p>
          <a:p>
            <a:pPr>
              <a:buFontTx/>
              <a:buChar char="-"/>
            </a:pPr>
            <a:r>
              <a:rPr lang="en-CA" sz="1800" kern="100" dirty="0">
                <a:effectLst/>
                <a:latin typeface="Times New Roman" panose="02020603050405020304" pitchFamily="18" charset="0"/>
                <a:ea typeface="宋体" panose="02010600030101010101" pitchFamily="2" charset="-122"/>
                <a:cs typeface="Times New Roman" panose="02020603050405020304" pitchFamily="18" charset="0"/>
              </a:rPr>
              <a:t>Forces required to bend the joints should gradually increase to allow them to bend gradually, with the exception of joint two and three which bends at the same time.</a:t>
            </a:r>
          </a:p>
          <a:p>
            <a:pPr>
              <a:buFontTx/>
              <a:buChar char="-"/>
            </a:pPr>
            <a:r>
              <a:rPr lang="en-CA" sz="1800" kern="100" dirty="0">
                <a:latin typeface="Times New Roman" panose="02020603050405020304" pitchFamily="18" charset="0"/>
                <a:ea typeface="宋体" panose="02010600030101010101" pitchFamily="2" charset="-122"/>
                <a:cs typeface="Times New Roman" panose="02020603050405020304" pitchFamily="18" charset="0"/>
              </a:rPr>
              <a:t>Modifying forces required to bend joints is as simple as a thickening or thinning of the materials on the joint as well as changing the joint intervals.</a:t>
            </a:r>
          </a:p>
          <a:p>
            <a:pPr marL="0" indent="0">
              <a:buNone/>
            </a:pPr>
            <a:r>
              <a:rPr lang="en-CA" sz="1800" kern="100" dirty="0">
                <a:latin typeface="Times New Roman" panose="02020603050405020304" pitchFamily="18" charset="0"/>
                <a:ea typeface="宋体" panose="02010600030101010101" pitchFamily="2" charset="-122"/>
                <a:cs typeface="Times New Roman" panose="02020603050405020304" pitchFamily="18" charset="0"/>
              </a:rPr>
              <a:t>(Exact intervals, Thickness of each joint)</a:t>
            </a:r>
          </a:p>
          <a:p>
            <a:pPr marL="0" indent="0">
              <a:buNone/>
            </a:pPr>
            <a:endParaRPr lang="en-CA" sz="1800" kern="100" dirty="0">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CA" sz="1800" b="1" kern="100" dirty="0">
                <a:effectLst/>
                <a:latin typeface="Times New Roman" panose="02020603050405020304" pitchFamily="18" charset="0"/>
                <a:ea typeface="宋体" panose="02010600030101010101" pitchFamily="2" charset="-122"/>
                <a:cs typeface="Times New Roman" panose="02020603050405020304" pitchFamily="18" charset="0"/>
              </a:rPr>
              <a:t>Chassis:</a:t>
            </a:r>
            <a:endParaRPr lang="en-US" sz="1800" b="1" dirty="0">
              <a:latin typeface="Times New Roman" panose="02020603050405020304" pitchFamily="18" charset="0"/>
              <a:cs typeface="Times New Roman" panose="02020603050405020304" pitchFamily="18" charset="0"/>
            </a:endParaRPr>
          </a:p>
          <a:p>
            <a:pPr>
              <a:buFontTx/>
              <a:buChar char="-"/>
            </a:pPr>
            <a:r>
              <a:rPr lang="en-CA" sz="1800" kern="100" dirty="0">
                <a:latin typeface="Times New Roman" panose="02020603050405020304" pitchFamily="18" charset="0"/>
                <a:ea typeface="宋体" panose="02010600030101010101" pitchFamily="2" charset="-122"/>
                <a:cs typeface="Times New Roman" panose="02020603050405020304" pitchFamily="18" charset="0"/>
              </a:rPr>
              <a:t>From all three iterations of the robot, it’s concluded that the best material for the chassis is plywood because of its low mass, and the chassis also need to stay compact to reduce as much redundant weight as possible.</a:t>
            </a:r>
          </a:p>
          <a:p>
            <a:pPr>
              <a:buFontTx/>
              <a:buChar char="-"/>
            </a:pPr>
            <a:r>
              <a:rPr lang="en-CA" sz="1800" kern="100" dirty="0">
                <a:effectLst/>
                <a:latin typeface="Times New Roman" panose="02020603050405020304" pitchFamily="18" charset="0"/>
                <a:ea typeface="宋体" panose="02010600030101010101" pitchFamily="2" charset="-122"/>
                <a:cs typeface="Times New Roman" panose="02020603050405020304" pitchFamily="18" charset="0"/>
              </a:rPr>
              <a:t>Besides, there must be holes where the sensors, motors, and mainboard can be placed. Without them, they will be very unstable. </a:t>
            </a:r>
            <a:r>
              <a:rPr lang="en-CA" sz="1800" kern="100" dirty="0">
                <a:latin typeface="Times New Roman" panose="02020603050405020304" pitchFamily="18" charset="0"/>
                <a:ea typeface="宋体" panose="02010600030101010101" pitchFamily="2" charset="-122"/>
                <a:cs typeface="Times New Roman" panose="02020603050405020304" pitchFamily="18" charset="0"/>
              </a:rPr>
              <a:t>Wires also need to be soldered, as when they are left unsoldered; they fall out easily.</a:t>
            </a:r>
            <a:endParaRPr lang="en-CA"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sz="1800" kern="100" dirty="0">
                <a:latin typeface="Times New Roman" panose="02020603050405020304" pitchFamily="18" charset="0"/>
                <a:ea typeface="宋体" panose="02010600030101010101" pitchFamily="2" charset="-122"/>
                <a:cs typeface="Times New Roman" panose="02020603050405020304" pitchFamily="18" charset="0"/>
              </a:rPr>
              <a:t>(Compact, Light, Soldered wires)</a:t>
            </a:r>
          </a:p>
        </p:txBody>
      </p:sp>
      <p:sp>
        <p:nvSpPr>
          <p:cNvPr id="4" name="Text Placeholder 3">
            <a:extLst>
              <a:ext uri="{FF2B5EF4-FFF2-40B4-BE49-F238E27FC236}">
                <a16:creationId xmlns:a16="http://schemas.microsoft.com/office/drawing/2014/main" id="{10A1AC6E-A0E9-FADC-3B3A-433D50EDB471}"/>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805059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win32_fixed.potx" id="{FFA6945E-0D2E-49A3-B8AE-0157B47B7617}" vid="{3D53E5D5-FE42-40E3-89B4-70F55FAC3269}"/>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1518</TotalTime>
  <Words>1480</Words>
  <Application>Microsoft Office PowerPoint</Application>
  <PresentationFormat>Widescreen</PresentationFormat>
  <Paragraphs>154</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Franklin Gothic Book</vt:lpstr>
      <vt:lpstr>Times New Roman</vt:lpstr>
      <vt:lpstr>Office Theme</vt:lpstr>
      <vt:lpstr>Retrospect</vt:lpstr>
      <vt:lpstr>Developing a Soft Robot Inspired by Octopuses for Efficient Ladder Climbing </vt:lpstr>
      <vt:lpstr>Introduction &amp; Purpose</vt:lpstr>
      <vt:lpstr>Goals &amp; Design  Criteria</vt:lpstr>
      <vt:lpstr>Methods</vt:lpstr>
      <vt:lpstr>Robot Design – First Iteration</vt:lpstr>
      <vt:lpstr>Robot Design – Second Iteration</vt:lpstr>
      <vt:lpstr>Robot Design – Third Iteration (Final)</vt:lpstr>
      <vt:lpstr>Experiment and Data</vt:lpstr>
      <vt:lpstr>Analysis</vt:lpstr>
      <vt:lpstr>Advantages &amp; Disadvantages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Soft Robot Inspired by Octopuses for Efficient Ladder Climbing</dc:title>
  <dc:creator>Spencer Wang</dc:creator>
  <cp:lastModifiedBy>Spencer Wang</cp:lastModifiedBy>
  <cp:revision>2</cp:revision>
  <dcterms:created xsi:type="dcterms:W3CDTF">2023-03-11T17:40:15Z</dcterms:created>
  <dcterms:modified xsi:type="dcterms:W3CDTF">2023-03-13T03:26:36Z</dcterms:modified>
</cp:coreProperties>
</file>