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71c8d535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71c8d535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058c4ca63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058c4ca63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dc78e0390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dc78e0390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58c4ca63f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058c4ca63f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058c4ca63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058c4ca63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233A44"/>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1a2f2a298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1a2f2a298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071c8d535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071c8d535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058c4ca63f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058c4ca63f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058c4ca63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058c4ca63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071c8d535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071c8d535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Wireless bluetooth connection between link and external device </a:t>
            </a:r>
            <a:endParaRPr/>
          </a:p>
          <a:p>
            <a:pPr indent="0" lvl="0" marL="0" rtl="0" algn="l">
              <a:spcBef>
                <a:spcPts val="0"/>
              </a:spcBef>
              <a:spcAft>
                <a:spcPts val="0"/>
              </a:spcAft>
              <a:buNone/>
            </a:pPr>
            <a:r>
              <a:rPr lang="en"/>
              <a:t>No wires sticking out of head, unlike more traditional BCIS such as utah array</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058c4ca63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058c4ca63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58c4ca63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058c4ca63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71c8d535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071c8d535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58c4ca63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58c4ca63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071c8d535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071c8d535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058c4ca63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058c4ca63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hyperlink" Target="https://www.businesswire.com/news/home/20201028005613/en/Patients-with-Severe-Paralysis-Use-Stentrode-Brain-Computer-Interface-to-Text-Email-Shop-Bank-Online-First-in-human-Study-Repor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s://www.nih.gov/news-events/nih-research-matters/adaptive-deep-brain-stimulation-parkinsons-disease" TargetMode="External"/><Relationship Id="rId5" Type="http://schemas.openxmlformats.org/officeDocument/2006/relationships/image" Target="../media/image7.png"/><Relationship Id="rId6" Type="http://schemas.openxmlformats.org/officeDocument/2006/relationships/hyperlink" Target="https://lsom.uthscsa.edu/neurosurgery/stryker-neurovascular-atlas-ste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M5w8s2PKwxI" TargetMode="External"/><Relationship Id="rId4" Type="http://schemas.openxmlformats.org/officeDocument/2006/relationships/hyperlink" Target="https://www.youtube.com/watch?v=YreDYmXTYi4" TargetMode="External"/><Relationship Id="rId11" Type="http://schemas.openxmlformats.org/officeDocument/2006/relationships/hyperlink" Target="https://www.massdevice.com/synchron-study-backs-brain-computer-interfaces-safety/" TargetMode="External"/><Relationship Id="rId10" Type="http://schemas.openxmlformats.org/officeDocument/2006/relationships/hyperlink" Target="https://www.ncbi.nlm.nih.gov/pmc/articles/PMC3785222/#:~:text=Much%20of%20the%20recent%20scientific,and%20PD%20at%20Grenoble%2C%20France" TargetMode="External"/><Relationship Id="rId12" Type="http://schemas.openxmlformats.org/officeDocument/2006/relationships/hyperlink" Target="https://www.nature.com/articles/s41551-018-0321-z" TargetMode="External"/><Relationship Id="rId9" Type="http://schemas.openxmlformats.org/officeDocument/2006/relationships/hyperlink" Target="https://www.businesswire.com/news/home/20220329005986/en/Synchron-Announces-Long-Term-Safety-Results-from-Fully-Implanted-Endovascular-Brain-Computer-Interface-Stentrode%E2%84%A2-for-Severe-Paralysis" TargetMode="External"/><Relationship Id="rId5" Type="http://schemas.openxmlformats.org/officeDocument/2006/relationships/hyperlink" Target="https://www.businessinsider.com/neuralink-elon-musk-microchips-brains-ai-2021-2#elon-musk-said-neuralink-hopes-to-start-implanting-its-chips-in-humans-in-2022-two-years-later-than-hed-originally-envisaged-10" TargetMode="External"/><Relationship Id="rId6" Type="http://schemas.openxmlformats.org/officeDocument/2006/relationships/hyperlink" Target="https://www.pcrm.org/ethical-science/animals-in-medical-research/physicians-committees-response-neuralinks-nov-30-2022-show-and-tell#:~:text=Monkeys%20suffered%20paralysis%2C%20seizures%2C%20and,monkeys%20used%20at%20UC%20Davis" TargetMode="External"/><Relationship Id="rId7" Type="http://schemas.openxmlformats.org/officeDocument/2006/relationships/hyperlink" Target="https://pubmed.ncbi.nlm.nih.gov/31015730/" TargetMode="External"/><Relationship Id="rId8" Type="http://schemas.openxmlformats.org/officeDocument/2006/relationships/hyperlink" Target="https://www.ncbi.nlm.nih.gov/pmc/articles/PMC719371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mixed-news.com/en/neuralink-to-test-brain-chips-on-humans-for-the-first-ti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https://www.engadget.com/monkey-mindpong-link-003709524.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neuronewsinternational.com/stentrode-receives-fda-breakthrough-device-designa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000"/>
              <a:t>PROSPECTS FOR BRAIN-COMPUTER INTERFACES: NEURALINK VS. STENTRODE</a:t>
            </a:r>
            <a:endParaRPr sz="3000"/>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Christine Wu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819150" y="5458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Stentrode Clinical Trial</a:t>
            </a:r>
            <a:endParaRPr/>
          </a:p>
        </p:txBody>
      </p:sp>
      <p:sp>
        <p:nvSpPr>
          <p:cNvPr id="189" name="Google Shape;189;p22"/>
          <p:cNvSpPr txBox="1"/>
          <p:nvPr>
            <p:ph idx="1" type="body"/>
          </p:nvPr>
        </p:nvSpPr>
        <p:spPr>
          <a:xfrm>
            <a:off x="819150" y="1019725"/>
            <a:ext cx="4689600" cy="372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600"/>
          </a:p>
          <a:p>
            <a:pPr indent="0" lvl="0" marL="0" rtl="0" algn="l">
              <a:spcBef>
                <a:spcPts val="1200"/>
              </a:spcBef>
              <a:spcAft>
                <a:spcPts val="0"/>
              </a:spcAft>
              <a:buNone/>
            </a:pPr>
            <a:r>
              <a:rPr lang="en" sz="1600"/>
              <a:t>Four severely paralyzed patients with Amyotrophic Lateral Sclerosis were able to gain unsupervised home use of Stentrode to complete daily online tasks. </a:t>
            </a:r>
            <a:endParaRPr sz="1600"/>
          </a:p>
          <a:p>
            <a:pPr indent="-330200" lvl="0" marL="457200" rtl="0" algn="l">
              <a:spcBef>
                <a:spcPts val="1200"/>
              </a:spcBef>
              <a:spcAft>
                <a:spcPts val="0"/>
              </a:spcAft>
              <a:buSzPts val="1600"/>
              <a:buChar char="-"/>
            </a:pPr>
            <a:r>
              <a:rPr lang="en" sz="1600"/>
              <a:t>12 months after implant, there were no adverse events and no device migration.</a:t>
            </a:r>
            <a:endParaRPr sz="1600"/>
          </a:p>
          <a:p>
            <a:pPr indent="-330200" lvl="0" marL="457200" rtl="0" algn="l">
              <a:spcBef>
                <a:spcPts val="0"/>
              </a:spcBef>
              <a:spcAft>
                <a:spcPts val="0"/>
              </a:spcAft>
              <a:buSzPts val="1600"/>
              <a:buChar char="-"/>
            </a:pPr>
            <a:r>
              <a:rPr lang="en" sz="1600"/>
              <a:t>Signal strength was stable throughout, with an average bandwidth of 233 Hz.</a:t>
            </a:r>
            <a:endParaRPr sz="1600"/>
          </a:p>
          <a:p>
            <a:pPr indent="-330200" lvl="0" marL="457200" rtl="0" algn="l">
              <a:spcBef>
                <a:spcPts val="0"/>
              </a:spcBef>
              <a:spcAft>
                <a:spcPts val="0"/>
              </a:spcAft>
              <a:buSzPts val="1600"/>
              <a:buChar char="-"/>
            </a:pPr>
            <a:r>
              <a:rPr lang="en" sz="1600"/>
              <a:t>Each patient successfully learned to control a computer.</a:t>
            </a:r>
            <a:endParaRPr sz="1600"/>
          </a:p>
          <a:p>
            <a:pPr indent="0" lvl="0" marL="0" rtl="0" algn="l">
              <a:spcBef>
                <a:spcPts val="1200"/>
              </a:spcBef>
              <a:spcAft>
                <a:spcPts val="1200"/>
              </a:spcAft>
              <a:buNone/>
            </a:pPr>
            <a:r>
              <a:t/>
            </a:r>
            <a:endParaRPr/>
          </a:p>
        </p:txBody>
      </p:sp>
      <p:pic>
        <p:nvPicPr>
          <p:cNvPr id="190" name="Google Shape;190;p22"/>
          <p:cNvPicPr preferRelativeResize="0"/>
          <p:nvPr/>
        </p:nvPicPr>
        <p:blipFill>
          <a:blip r:embed="rId3">
            <a:alphaModFix/>
          </a:blip>
          <a:stretch>
            <a:fillRect/>
          </a:stretch>
        </p:blipFill>
        <p:spPr>
          <a:xfrm>
            <a:off x="5508750" y="1630188"/>
            <a:ext cx="3330452" cy="1883137"/>
          </a:xfrm>
          <a:prstGeom prst="rect">
            <a:avLst/>
          </a:prstGeom>
          <a:noFill/>
          <a:ln>
            <a:noFill/>
          </a:ln>
        </p:spPr>
      </p:pic>
      <p:sp>
        <p:nvSpPr>
          <p:cNvPr id="191" name="Google Shape;191;p22"/>
          <p:cNvSpPr txBox="1"/>
          <p:nvPr/>
        </p:nvSpPr>
        <p:spPr>
          <a:xfrm>
            <a:off x="5508675" y="3643100"/>
            <a:ext cx="3330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u="sng">
                <a:solidFill>
                  <a:schemeClr val="hlink"/>
                </a:solidFill>
                <a:latin typeface="Calibri"/>
                <a:ea typeface="Calibri"/>
                <a:cs typeface="Calibri"/>
                <a:sym typeface="Calibri"/>
                <a:hlinkClick r:id="rId4"/>
              </a:rPr>
              <a:t>https://www.businesswire.com/news/home/20201028005613/en/Patients-with-Severe-Paralysis-Use-Stentrode-Brain-Computer-Interface-to-Text-Email-Shop-Bank-Online-First-in-human-Study-Reports</a:t>
            </a:r>
            <a:r>
              <a:rPr lang="en" sz="500">
                <a:latin typeface="Calibri"/>
                <a:ea typeface="Calibri"/>
                <a:cs typeface="Calibri"/>
                <a:sym typeface="Calibri"/>
              </a:rPr>
              <a:t> </a:t>
            </a:r>
            <a:endParaRPr sz="5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819150" y="4534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Methods</a:t>
            </a:r>
            <a:endParaRPr/>
          </a:p>
        </p:txBody>
      </p:sp>
      <p:sp>
        <p:nvSpPr>
          <p:cNvPr id="197" name="Google Shape;197;p23"/>
          <p:cNvSpPr txBox="1"/>
          <p:nvPr>
            <p:ph idx="1" type="body"/>
          </p:nvPr>
        </p:nvSpPr>
        <p:spPr>
          <a:xfrm>
            <a:off x="819150" y="1255050"/>
            <a:ext cx="5254500" cy="3653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700"/>
              <a:t>As the Link and Stentrode are </a:t>
            </a:r>
            <a:r>
              <a:rPr lang="en" sz="1700"/>
              <a:t>relatively</a:t>
            </a:r>
            <a:r>
              <a:rPr lang="en" sz="1700"/>
              <a:t> new, other products were used to model the approaches. </a:t>
            </a:r>
            <a:endParaRPr sz="1700"/>
          </a:p>
          <a:p>
            <a:pPr indent="0" lvl="0" marL="0" rtl="0" algn="l">
              <a:spcBef>
                <a:spcPts val="1200"/>
              </a:spcBef>
              <a:spcAft>
                <a:spcPts val="0"/>
              </a:spcAft>
              <a:buNone/>
            </a:pPr>
            <a:r>
              <a:rPr lang="en" sz="1700"/>
              <a:t>Adverse event trends for Deep Brain Stimulators for OCD and Implanted Brain Stimulator For Epilepsy can indicate possible adverse events that may occur for Neuralink, an implanted brain-computer interface</a:t>
            </a:r>
            <a:endParaRPr sz="1700"/>
          </a:p>
          <a:p>
            <a:pPr indent="0" lvl="0" marL="0" rtl="0" algn="l">
              <a:spcBef>
                <a:spcPts val="1200"/>
              </a:spcBef>
              <a:spcAft>
                <a:spcPts val="0"/>
              </a:spcAft>
              <a:buNone/>
            </a:pPr>
            <a:r>
              <a:rPr lang="en" sz="1700"/>
              <a:t>Adverse event trends for Intracranial Neurovascular Stents can indicate possible adverse events that may occur for Stentrode, a minimally invasive endovascular brain-computer interface.</a:t>
            </a:r>
            <a:endParaRPr sz="1700"/>
          </a:p>
          <a:p>
            <a:pPr indent="0" lvl="0" marL="0" rtl="0" algn="l">
              <a:spcBef>
                <a:spcPts val="1200"/>
              </a:spcBef>
              <a:spcAft>
                <a:spcPts val="1200"/>
              </a:spcAft>
              <a:buNone/>
            </a:pPr>
            <a:r>
              <a:rPr lang="en" sz="1700"/>
              <a:t>Potential adverse events of Neuralink and Stentrode were analyzed through recording adverse event data from the FDA MAUDE (Manufacturer and User Facility Device Experience) Adverse Events database.</a:t>
            </a:r>
            <a:endParaRPr/>
          </a:p>
        </p:txBody>
      </p:sp>
      <p:pic>
        <p:nvPicPr>
          <p:cNvPr id="198" name="Google Shape;198;p23"/>
          <p:cNvPicPr preferRelativeResize="0"/>
          <p:nvPr/>
        </p:nvPicPr>
        <p:blipFill>
          <a:blip r:embed="rId3">
            <a:alphaModFix/>
          </a:blip>
          <a:stretch>
            <a:fillRect/>
          </a:stretch>
        </p:blipFill>
        <p:spPr>
          <a:xfrm>
            <a:off x="6360496" y="823500"/>
            <a:ext cx="2331600" cy="1855532"/>
          </a:xfrm>
          <a:prstGeom prst="rect">
            <a:avLst/>
          </a:prstGeom>
          <a:noFill/>
          <a:ln>
            <a:noFill/>
          </a:ln>
        </p:spPr>
      </p:pic>
      <p:sp>
        <p:nvSpPr>
          <p:cNvPr id="199" name="Google Shape;199;p23"/>
          <p:cNvSpPr txBox="1"/>
          <p:nvPr/>
        </p:nvSpPr>
        <p:spPr>
          <a:xfrm>
            <a:off x="6748688" y="2340325"/>
            <a:ext cx="194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u="sng">
                <a:solidFill>
                  <a:schemeClr val="hlink"/>
                </a:solidFill>
                <a:latin typeface="Calibri"/>
                <a:ea typeface="Calibri"/>
                <a:cs typeface="Calibri"/>
                <a:sym typeface="Calibri"/>
                <a:hlinkClick r:id="rId4"/>
              </a:rPr>
              <a:t>https://www.nih.gov/news-events/nih-research-matters/adaptive-deep-brain-stimulation-parkinsons-disease</a:t>
            </a:r>
            <a:r>
              <a:rPr lang="en" sz="500">
                <a:latin typeface="Calibri"/>
                <a:ea typeface="Calibri"/>
                <a:cs typeface="Calibri"/>
                <a:sym typeface="Calibri"/>
              </a:rPr>
              <a:t> </a:t>
            </a:r>
            <a:endParaRPr sz="500">
              <a:latin typeface="Calibri"/>
              <a:ea typeface="Calibri"/>
              <a:cs typeface="Calibri"/>
              <a:sym typeface="Calibri"/>
            </a:endParaRPr>
          </a:p>
        </p:txBody>
      </p:sp>
      <p:pic>
        <p:nvPicPr>
          <p:cNvPr id="200" name="Google Shape;200;p23"/>
          <p:cNvPicPr preferRelativeResize="0"/>
          <p:nvPr/>
        </p:nvPicPr>
        <p:blipFill>
          <a:blip r:embed="rId5">
            <a:alphaModFix/>
          </a:blip>
          <a:stretch>
            <a:fillRect/>
          </a:stretch>
        </p:blipFill>
        <p:spPr>
          <a:xfrm>
            <a:off x="6360500" y="2731950"/>
            <a:ext cx="2331600" cy="1801138"/>
          </a:xfrm>
          <a:prstGeom prst="rect">
            <a:avLst/>
          </a:prstGeom>
          <a:noFill/>
          <a:ln>
            <a:noFill/>
          </a:ln>
        </p:spPr>
      </p:pic>
      <p:sp>
        <p:nvSpPr>
          <p:cNvPr id="201" name="Google Shape;201;p23"/>
          <p:cNvSpPr txBox="1"/>
          <p:nvPr/>
        </p:nvSpPr>
        <p:spPr>
          <a:xfrm>
            <a:off x="6646775" y="4415725"/>
            <a:ext cx="1871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u="sng">
                <a:solidFill>
                  <a:schemeClr val="hlink"/>
                </a:solidFill>
                <a:latin typeface="Calibri"/>
                <a:ea typeface="Calibri"/>
                <a:cs typeface="Calibri"/>
                <a:sym typeface="Calibri"/>
                <a:hlinkClick r:id="rId6"/>
              </a:rPr>
              <a:t>https://lsom.uthscsa.edu/neurosurgery/stryker-neurovascular-atlas-stent/</a:t>
            </a:r>
            <a:r>
              <a:rPr lang="en" sz="800">
                <a:latin typeface="Calibri"/>
                <a:ea typeface="Calibri"/>
                <a:cs typeface="Calibri"/>
                <a:sym typeface="Calibri"/>
              </a:rPr>
              <a:t> </a:t>
            </a:r>
            <a:endParaRPr sz="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Research Questions</a:t>
            </a:r>
            <a:endParaRPr/>
          </a:p>
        </p:txBody>
      </p:sp>
      <p:sp>
        <p:nvSpPr>
          <p:cNvPr id="207" name="Google Shape;207;p24"/>
          <p:cNvSpPr txBox="1"/>
          <p:nvPr>
            <p:ph idx="1" type="body"/>
          </p:nvPr>
        </p:nvSpPr>
        <p:spPr>
          <a:xfrm>
            <a:off x="819150" y="1800200"/>
            <a:ext cx="7505700" cy="2448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What adverse events are possible for an implanted brain-computer interface such as Neuralink?  What can we learn from existing devices that are implanted in the brain, such as deep brain stimulators?  Could the outcome of the primate studies have been avoided with a better understanding of adverse events?</a:t>
            </a:r>
            <a:endParaRPr sz="1600"/>
          </a:p>
          <a:p>
            <a:pPr indent="-330200" lvl="0" marL="457200" rtl="0" algn="l">
              <a:spcBef>
                <a:spcPts val="0"/>
              </a:spcBef>
              <a:spcAft>
                <a:spcPts val="0"/>
              </a:spcAft>
              <a:buSzPts val="1600"/>
              <a:buChar char="●"/>
            </a:pPr>
            <a:r>
              <a:rPr lang="en" sz="1600"/>
              <a:t>What adverse events are possible for an endovascular brain-computer interface such as Stentrode?  What can we learn from existing devices that are introduced into the blood vessels of the brain, such as intracranial neurovascular stents?</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type="title"/>
          </p:nvPr>
        </p:nvSpPr>
        <p:spPr>
          <a:xfrm>
            <a:off x="364150" y="310775"/>
            <a:ext cx="8489100" cy="69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pic>
        <p:nvPicPr>
          <p:cNvPr id="213" name="Google Shape;213;p25"/>
          <p:cNvPicPr preferRelativeResize="0"/>
          <p:nvPr/>
        </p:nvPicPr>
        <p:blipFill>
          <a:blip r:embed="rId3">
            <a:alphaModFix/>
          </a:blip>
          <a:stretch>
            <a:fillRect/>
          </a:stretch>
        </p:blipFill>
        <p:spPr>
          <a:xfrm>
            <a:off x="438875" y="1787350"/>
            <a:ext cx="2694148" cy="1951900"/>
          </a:xfrm>
          <a:prstGeom prst="rect">
            <a:avLst/>
          </a:prstGeom>
          <a:noFill/>
          <a:ln>
            <a:noFill/>
          </a:ln>
        </p:spPr>
      </p:pic>
      <p:pic>
        <p:nvPicPr>
          <p:cNvPr id="214" name="Google Shape;214;p25"/>
          <p:cNvPicPr preferRelativeResize="0"/>
          <p:nvPr/>
        </p:nvPicPr>
        <p:blipFill>
          <a:blip r:embed="rId4">
            <a:alphaModFix/>
          </a:blip>
          <a:stretch>
            <a:fillRect/>
          </a:stretch>
        </p:blipFill>
        <p:spPr>
          <a:xfrm>
            <a:off x="3269687" y="1781675"/>
            <a:ext cx="2694149" cy="1957581"/>
          </a:xfrm>
          <a:prstGeom prst="rect">
            <a:avLst/>
          </a:prstGeom>
          <a:noFill/>
          <a:ln>
            <a:noFill/>
          </a:ln>
        </p:spPr>
      </p:pic>
      <p:pic>
        <p:nvPicPr>
          <p:cNvPr id="215" name="Google Shape;215;p25"/>
          <p:cNvPicPr preferRelativeResize="0"/>
          <p:nvPr/>
        </p:nvPicPr>
        <p:blipFill>
          <a:blip r:embed="rId5">
            <a:alphaModFix/>
          </a:blip>
          <a:stretch>
            <a:fillRect/>
          </a:stretch>
        </p:blipFill>
        <p:spPr>
          <a:xfrm>
            <a:off x="6100475" y="1784525"/>
            <a:ext cx="2694148" cy="19519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819150" y="4534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a:t>
            </a:r>
            <a:endParaRPr/>
          </a:p>
        </p:txBody>
      </p:sp>
      <p:sp>
        <p:nvSpPr>
          <p:cNvPr id="221" name="Google Shape;221;p26"/>
          <p:cNvSpPr txBox="1"/>
          <p:nvPr>
            <p:ph idx="1" type="body"/>
          </p:nvPr>
        </p:nvSpPr>
        <p:spPr>
          <a:xfrm>
            <a:off x="724150" y="1347750"/>
            <a:ext cx="7505700" cy="3287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600"/>
              <a:t>A T-Test was performed using monthly adverse events data from the starting search year to 2022.</a:t>
            </a:r>
            <a:endParaRPr sz="1600"/>
          </a:p>
          <a:p>
            <a:pPr indent="0" lvl="0" marL="0" rtl="0" algn="l">
              <a:spcBef>
                <a:spcPts val="1200"/>
              </a:spcBef>
              <a:spcAft>
                <a:spcPts val="0"/>
              </a:spcAft>
              <a:buNone/>
            </a:pPr>
            <a:r>
              <a:rPr lang="en" sz="1600"/>
              <a:t>The increase in OCD Deep Brain Stimulator Adverse Events from 2013 to 2022 was </a:t>
            </a:r>
            <a:r>
              <a:rPr lang="en" sz="1600"/>
              <a:t>significantly</a:t>
            </a:r>
            <a:r>
              <a:rPr lang="en" sz="1600"/>
              <a:t> important (p&lt;0.01)</a:t>
            </a:r>
            <a:endParaRPr sz="1600"/>
          </a:p>
          <a:p>
            <a:pPr indent="0" lvl="0" marL="0" rtl="0" algn="l">
              <a:spcBef>
                <a:spcPts val="1200"/>
              </a:spcBef>
              <a:spcAft>
                <a:spcPts val="0"/>
              </a:spcAft>
              <a:buNone/>
            </a:pPr>
            <a:r>
              <a:rPr lang="en" sz="1600"/>
              <a:t>The increase in Implanted Brain Stimulator for Epilepsy Adverse Events from 2014 to 2022 was significantly important (p&lt;0.007)</a:t>
            </a:r>
            <a:endParaRPr sz="1600"/>
          </a:p>
          <a:p>
            <a:pPr indent="0" lvl="0" marL="0" rtl="0" algn="l">
              <a:spcBef>
                <a:spcPts val="1200"/>
              </a:spcBef>
              <a:spcAft>
                <a:spcPts val="0"/>
              </a:spcAft>
              <a:buNone/>
            </a:pPr>
            <a:r>
              <a:rPr lang="en" sz="1600"/>
              <a:t>The increase in Intracranial Neurovascular Stent Adverse Events from 2013 to 2022 was not significantly important (p&gt;0.3)</a:t>
            </a:r>
            <a:endParaRPr sz="1600"/>
          </a:p>
          <a:p>
            <a:pPr indent="0" lvl="0" marL="0" rtl="0" algn="l">
              <a:spcBef>
                <a:spcPts val="1200"/>
              </a:spcBef>
              <a:spcAft>
                <a:spcPts val="1200"/>
              </a:spcAft>
              <a:buNone/>
            </a:pPr>
            <a:r>
              <a:rPr lang="en" sz="1600"/>
              <a:t>From the starting search year to 2022, invasive products OCD Deep Brain Stimulator and Implanted Brain Stimulator for Epilepsy showed an increasing trend in adverse events, whereas Intracranial Neurovascular Stent showed a steady trend.</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819150" y="4534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a:t>
            </a:r>
            <a:endParaRPr/>
          </a:p>
        </p:txBody>
      </p:sp>
      <p:sp>
        <p:nvSpPr>
          <p:cNvPr id="227" name="Google Shape;227;p27"/>
          <p:cNvSpPr txBox="1"/>
          <p:nvPr>
            <p:ph idx="1" type="body"/>
          </p:nvPr>
        </p:nvSpPr>
        <p:spPr>
          <a:xfrm>
            <a:off x="724150" y="1408000"/>
            <a:ext cx="7505700" cy="307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Possible reasons for rise in adverse events for OCD Deep Brain Stimulators and </a:t>
            </a:r>
            <a:r>
              <a:rPr lang="en" sz="1600"/>
              <a:t>Implanted Brain Stimulator for Epilepsy</a:t>
            </a:r>
            <a:endParaRPr sz="1600"/>
          </a:p>
          <a:p>
            <a:pPr indent="-330200" lvl="0" marL="457200" rtl="0" algn="l">
              <a:spcBef>
                <a:spcPts val="1200"/>
              </a:spcBef>
              <a:spcAft>
                <a:spcPts val="0"/>
              </a:spcAft>
              <a:buSzPts val="1600"/>
              <a:buChar char="●"/>
            </a:pPr>
            <a:r>
              <a:rPr lang="en" sz="1600"/>
              <a:t>More procedures being performed</a:t>
            </a:r>
            <a:endParaRPr sz="1600"/>
          </a:p>
          <a:p>
            <a:pPr indent="-330200" lvl="1" marL="914400" rtl="0" algn="l">
              <a:spcBef>
                <a:spcPts val="0"/>
              </a:spcBef>
              <a:spcAft>
                <a:spcPts val="0"/>
              </a:spcAft>
              <a:buSzPts val="1600"/>
              <a:buChar char="○"/>
            </a:pPr>
            <a:r>
              <a:rPr lang="en" sz="1600"/>
              <a:t>Since DBS was first developed in 1987, it’s unlikely that the late 2010s and early 2020s saw a sudden influx of patients. </a:t>
            </a:r>
            <a:endParaRPr sz="1600"/>
          </a:p>
          <a:p>
            <a:pPr indent="-330200" lvl="0" marL="457200" rtl="0" algn="l">
              <a:spcBef>
                <a:spcPts val="0"/>
              </a:spcBef>
              <a:spcAft>
                <a:spcPts val="0"/>
              </a:spcAft>
              <a:buSzPts val="1600"/>
              <a:buChar char="●"/>
            </a:pPr>
            <a:r>
              <a:rPr lang="en" sz="1600"/>
              <a:t>Patients are in worse condition</a:t>
            </a:r>
            <a:endParaRPr sz="1600"/>
          </a:p>
          <a:p>
            <a:pPr indent="0" lvl="0" marL="0" rtl="0" algn="l">
              <a:spcBef>
                <a:spcPts val="1200"/>
              </a:spcBef>
              <a:spcAft>
                <a:spcPts val="1200"/>
              </a:spcAft>
              <a:buNone/>
            </a:pPr>
            <a:r>
              <a:rPr lang="en" sz="1600"/>
              <a:t>We would expect to see a decrease in adverse events with more clinical experience, not an increase. The increase in adverse events for deep brain stimulators, modeling Neuralink’s invasive approach, is concerning.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txBox="1"/>
          <p:nvPr>
            <p:ph type="title"/>
          </p:nvPr>
        </p:nvSpPr>
        <p:spPr>
          <a:xfrm>
            <a:off x="819150" y="8133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233" name="Google Shape;233;p28"/>
          <p:cNvSpPr txBox="1"/>
          <p:nvPr>
            <p:ph idx="1" type="body"/>
          </p:nvPr>
        </p:nvSpPr>
        <p:spPr>
          <a:xfrm>
            <a:off x="819150" y="176797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t>Based on successful pre-clinical and clinical trials, as well as the steady adverse events data trend, it is recommended that minimally invasive approaches such as Stentrode be prioritized in brain-computer interface research.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Citations</a:t>
            </a:r>
            <a:endParaRPr/>
          </a:p>
        </p:txBody>
      </p:sp>
      <p:sp>
        <p:nvSpPr>
          <p:cNvPr id="239" name="Google Shape;239;p29"/>
          <p:cNvSpPr txBox="1"/>
          <p:nvPr>
            <p:ph idx="1" type="body"/>
          </p:nvPr>
        </p:nvSpPr>
        <p:spPr>
          <a:xfrm>
            <a:off x="819150" y="1614625"/>
            <a:ext cx="7505700" cy="24480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 u="sng">
                <a:solidFill>
                  <a:schemeClr val="hlink"/>
                </a:solidFill>
                <a:hlinkClick r:id="rId3"/>
              </a:rPr>
              <a:t>https://www.youtube.com/watch?v=M5w8s2PKwxI</a:t>
            </a:r>
            <a:r>
              <a:rPr lang="en"/>
              <a:t> </a:t>
            </a:r>
            <a:endParaRPr/>
          </a:p>
          <a:p>
            <a:pPr indent="0" lvl="0" marL="0" rtl="0" algn="l">
              <a:spcBef>
                <a:spcPts val="1200"/>
              </a:spcBef>
              <a:spcAft>
                <a:spcPts val="0"/>
              </a:spcAft>
              <a:buNone/>
            </a:pPr>
            <a:r>
              <a:rPr lang="en" u="sng">
                <a:solidFill>
                  <a:schemeClr val="hlink"/>
                </a:solidFill>
                <a:hlinkClick r:id="rId4"/>
              </a:rPr>
              <a:t>https://www.youtube.com/watch?v=YreDYmXTYi4</a:t>
            </a:r>
            <a:r>
              <a:rPr lang="en"/>
              <a:t> </a:t>
            </a:r>
            <a:endParaRPr/>
          </a:p>
          <a:p>
            <a:pPr indent="0" lvl="0" marL="0" rtl="0" algn="l">
              <a:spcBef>
                <a:spcPts val="1200"/>
              </a:spcBef>
              <a:spcAft>
                <a:spcPts val="0"/>
              </a:spcAft>
              <a:buNone/>
            </a:pPr>
            <a:r>
              <a:rPr lang="en" u="sng">
                <a:solidFill>
                  <a:schemeClr val="hlink"/>
                </a:solidFill>
                <a:hlinkClick r:id="rId5"/>
              </a:rPr>
              <a:t>https://www.businessinsider.com/neuralink-elon-musk-microchips-brains-ai-2021-2#elon-musk-said-neuralink-hopes-to-start-implanting-its-chips-in-humans-in-2022-two-years-later-than-hed-originally-envisaged-10</a:t>
            </a:r>
            <a:r>
              <a:rPr lang="en"/>
              <a:t> </a:t>
            </a:r>
            <a:endParaRPr/>
          </a:p>
          <a:p>
            <a:pPr indent="0" lvl="0" marL="0" rtl="0" algn="l">
              <a:spcBef>
                <a:spcPts val="1200"/>
              </a:spcBef>
              <a:spcAft>
                <a:spcPts val="0"/>
              </a:spcAft>
              <a:buNone/>
            </a:pPr>
            <a:r>
              <a:rPr lang="en" u="sng">
                <a:solidFill>
                  <a:schemeClr val="hlink"/>
                </a:solidFill>
                <a:hlinkClick r:id="rId6"/>
              </a:rPr>
              <a:t>https://www.pcrm.org/ethical-science/animals-in-medical-research/physicians-committees-response-neuralinks-nov-30-2022-show-and-tell#:~:text=Monkeys%20suffered%20paralysis%2C%20seizures%2C%20and,monkeys%20used%20at%20UC%20Davis</a:t>
            </a:r>
            <a:r>
              <a:rPr lang="en"/>
              <a:t>. </a:t>
            </a:r>
            <a:endParaRPr/>
          </a:p>
          <a:p>
            <a:pPr indent="0" lvl="0" marL="0" rtl="0" algn="l">
              <a:spcBef>
                <a:spcPts val="1200"/>
              </a:spcBef>
              <a:spcAft>
                <a:spcPts val="0"/>
              </a:spcAft>
              <a:buNone/>
            </a:pPr>
            <a:r>
              <a:rPr lang="en" u="sng">
                <a:solidFill>
                  <a:schemeClr val="hlink"/>
                </a:solidFill>
                <a:hlinkClick r:id="rId7"/>
              </a:rPr>
              <a:t>https://pubmed.ncbi.nlm.nih.gov/31015730/</a:t>
            </a:r>
            <a:r>
              <a:rPr lang="en"/>
              <a:t> </a:t>
            </a:r>
            <a:endParaRPr/>
          </a:p>
          <a:p>
            <a:pPr indent="0" lvl="0" marL="0" rtl="0" algn="l">
              <a:spcBef>
                <a:spcPts val="1200"/>
              </a:spcBef>
              <a:spcAft>
                <a:spcPts val="0"/>
              </a:spcAft>
              <a:buNone/>
            </a:pPr>
            <a:r>
              <a:rPr lang="en" u="sng">
                <a:solidFill>
                  <a:schemeClr val="hlink"/>
                </a:solidFill>
                <a:hlinkClick r:id="rId8"/>
              </a:rPr>
              <a:t>https://www.ncbi.nlm.nih.gov/pmc/articles/PMC7193719/</a:t>
            </a:r>
            <a:r>
              <a:rPr lang="en"/>
              <a:t> </a:t>
            </a:r>
            <a:endParaRPr/>
          </a:p>
          <a:p>
            <a:pPr indent="0" lvl="0" marL="0" rtl="0" algn="l">
              <a:spcBef>
                <a:spcPts val="1200"/>
              </a:spcBef>
              <a:spcAft>
                <a:spcPts val="0"/>
              </a:spcAft>
              <a:buNone/>
            </a:pPr>
            <a:r>
              <a:rPr lang="en" u="sng">
                <a:solidFill>
                  <a:schemeClr val="hlink"/>
                </a:solidFill>
                <a:hlinkClick r:id="rId9"/>
              </a:rPr>
              <a:t>https://www.businesswire.com/news/home/20220329005986/en/Synchron-Announces-Long-Term-Safety-Results-from-Fully-Implanted-Endovascular-Brain-Computer-Interface-Stentrode%E2%84%A2-for-Severe-Paralysis</a:t>
            </a:r>
            <a:r>
              <a:rPr lang="en"/>
              <a:t> </a:t>
            </a:r>
            <a:endParaRPr/>
          </a:p>
          <a:p>
            <a:pPr indent="0" lvl="0" marL="0" rtl="0" algn="l">
              <a:spcBef>
                <a:spcPts val="1200"/>
              </a:spcBef>
              <a:spcAft>
                <a:spcPts val="0"/>
              </a:spcAft>
              <a:buNone/>
            </a:pPr>
            <a:r>
              <a:rPr lang="en" u="sng">
                <a:solidFill>
                  <a:schemeClr val="hlink"/>
                </a:solidFill>
                <a:hlinkClick r:id="rId10"/>
              </a:rPr>
              <a:t>https://www.ncbi.nlm.nih.gov/pmc/articles/PMC3785222/#:~:text=Much%20of%20the%20recent%20scientific,and%20PD%20at%20Grenoble%2C%20France</a:t>
            </a:r>
            <a:r>
              <a:rPr lang="en"/>
              <a:t>. </a:t>
            </a:r>
            <a:endParaRPr/>
          </a:p>
          <a:p>
            <a:pPr indent="0" lvl="0" marL="0" rtl="0" algn="l">
              <a:spcBef>
                <a:spcPts val="1200"/>
              </a:spcBef>
              <a:spcAft>
                <a:spcPts val="0"/>
              </a:spcAft>
              <a:buNone/>
            </a:pPr>
            <a:r>
              <a:rPr lang="en" u="sng">
                <a:solidFill>
                  <a:schemeClr val="hlink"/>
                </a:solidFill>
                <a:hlinkClick r:id="rId11"/>
              </a:rPr>
              <a:t>https://www.massdevice.com/synchron-study-backs-brain-computer-interfaces-safety/</a:t>
            </a:r>
            <a:r>
              <a:rPr lang="en"/>
              <a:t> </a:t>
            </a:r>
            <a:endParaRPr/>
          </a:p>
          <a:p>
            <a:pPr indent="0" lvl="0" marL="0" rtl="0" algn="l">
              <a:spcBef>
                <a:spcPts val="1200"/>
              </a:spcBef>
              <a:spcAft>
                <a:spcPts val="0"/>
              </a:spcAft>
              <a:buNone/>
            </a:pPr>
            <a:r>
              <a:rPr lang="en" u="sng">
                <a:solidFill>
                  <a:schemeClr val="hlink"/>
                </a:solidFill>
                <a:hlinkClick r:id="rId12"/>
              </a:rPr>
              <a:t>https://www.nature.com/articles/s41551-018-0321-z</a:t>
            </a:r>
            <a:r>
              <a:rPr lang="en"/>
              <a:t> </a:t>
            </a:r>
            <a:endParaRPr/>
          </a:p>
          <a:p>
            <a:pPr indent="0" lvl="0" marL="0" rtl="0" algn="l">
              <a:spcBef>
                <a:spcPts val="1200"/>
              </a:spcBef>
              <a:spcAft>
                <a:spcPts val="1200"/>
              </a:spcAft>
              <a:buNone/>
            </a:pP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idx="1" type="body"/>
          </p:nvPr>
        </p:nvSpPr>
        <p:spPr>
          <a:xfrm>
            <a:off x="819150" y="1131800"/>
            <a:ext cx="7505700" cy="3688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00"/>
              <a:t>Brain Computer Interface is a technology that directly connects the brain with an external apparatus, such as a computer or robotic limb, by recording, interpreting, and giving commands based on neuron firing patterns.</a:t>
            </a:r>
            <a:endParaRPr sz="1600"/>
          </a:p>
          <a:p>
            <a:pPr indent="0" lvl="0" marL="0" rtl="0" algn="l">
              <a:spcBef>
                <a:spcPts val="1200"/>
              </a:spcBef>
              <a:spcAft>
                <a:spcPts val="0"/>
              </a:spcAft>
              <a:buNone/>
            </a:pPr>
            <a:r>
              <a:rPr lang="en" sz="1600"/>
              <a:t>Conditions that can be treated by BCI modulated stimulation or a BCI external device:  </a:t>
            </a:r>
            <a:endParaRPr sz="1600"/>
          </a:p>
          <a:p>
            <a:pPr indent="-330200" lvl="0" marL="457200" rtl="0" algn="l">
              <a:spcBef>
                <a:spcPts val="1200"/>
              </a:spcBef>
              <a:spcAft>
                <a:spcPts val="0"/>
              </a:spcAft>
              <a:buSzPts val="1600"/>
              <a:buChar char="-"/>
            </a:pPr>
            <a:r>
              <a:rPr lang="en" sz="1600"/>
              <a:t>Neurological disorders such as epilepsy and </a:t>
            </a:r>
            <a:r>
              <a:rPr lang="en" sz="1600"/>
              <a:t>Tourette's</a:t>
            </a:r>
            <a:r>
              <a:rPr lang="en" sz="1600"/>
              <a:t> syndrome </a:t>
            </a:r>
            <a:endParaRPr sz="1600"/>
          </a:p>
          <a:p>
            <a:pPr indent="-330200" lvl="0" marL="457200" rtl="0" algn="l">
              <a:spcBef>
                <a:spcPts val="0"/>
              </a:spcBef>
              <a:spcAft>
                <a:spcPts val="0"/>
              </a:spcAft>
              <a:buSzPts val="1600"/>
              <a:buChar char="-"/>
            </a:pPr>
            <a:r>
              <a:rPr lang="en" sz="1600"/>
              <a:t>Paralysis, resulting from spinal cord injury, amputation, motor neuron disease, stroke, and more</a:t>
            </a:r>
            <a:endParaRPr sz="1600"/>
          </a:p>
          <a:p>
            <a:pPr indent="-330200" lvl="0" marL="457200" rtl="0" algn="l">
              <a:spcBef>
                <a:spcPts val="0"/>
              </a:spcBef>
              <a:spcAft>
                <a:spcPts val="0"/>
              </a:spcAft>
              <a:buSzPts val="1600"/>
              <a:buChar char="-"/>
            </a:pPr>
            <a:r>
              <a:rPr lang="en" sz="1600"/>
              <a:t>Degenerative disorders such as Alzheimer’s and Parkinson’s</a:t>
            </a:r>
            <a:endParaRPr sz="1600"/>
          </a:p>
          <a:p>
            <a:pPr indent="-330200" lvl="0" marL="457200" rtl="0" algn="l">
              <a:spcBef>
                <a:spcPts val="0"/>
              </a:spcBef>
              <a:spcAft>
                <a:spcPts val="0"/>
              </a:spcAft>
              <a:buSzPts val="1600"/>
              <a:buChar char="-"/>
            </a:pPr>
            <a:r>
              <a:rPr lang="en" sz="1600"/>
              <a:t>Anxiety disorders such as OCD</a:t>
            </a:r>
            <a:endParaRPr sz="1600"/>
          </a:p>
          <a:p>
            <a:pPr indent="0" lvl="0" marL="0" rtl="0" algn="l">
              <a:spcBef>
                <a:spcPts val="1200"/>
              </a:spcBef>
              <a:spcAft>
                <a:spcPts val="0"/>
              </a:spcAft>
              <a:buNone/>
            </a:pPr>
            <a:r>
              <a:rPr lang="en" sz="1600"/>
              <a:t>Two prominent BCIs: Neuralink’s Link device and Synchron’s Stentrode</a:t>
            </a:r>
            <a:endParaRPr sz="1600"/>
          </a:p>
          <a:p>
            <a:pPr indent="0" lvl="0" marL="0" rtl="0" algn="l">
              <a:spcBef>
                <a:spcPts val="1200"/>
              </a:spcBef>
              <a:spcAft>
                <a:spcPts val="1200"/>
              </a:spcAft>
              <a:buNone/>
            </a:pPr>
            <a:r>
              <a:t/>
            </a:r>
            <a:endParaRPr sz="1400"/>
          </a:p>
        </p:txBody>
      </p:sp>
      <p:sp>
        <p:nvSpPr>
          <p:cNvPr id="135" name="Google Shape;135;p14"/>
          <p:cNvSpPr txBox="1"/>
          <p:nvPr>
            <p:ph type="title"/>
          </p:nvPr>
        </p:nvSpPr>
        <p:spPr>
          <a:xfrm>
            <a:off x="819150" y="5164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3413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Neuralink Approach</a:t>
            </a:r>
            <a:endParaRPr/>
          </a:p>
        </p:txBody>
      </p:sp>
      <p:pic>
        <p:nvPicPr>
          <p:cNvPr id="141" name="Google Shape;141;p15"/>
          <p:cNvPicPr preferRelativeResize="0"/>
          <p:nvPr/>
        </p:nvPicPr>
        <p:blipFill rotWithShape="1">
          <a:blip r:embed="rId3">
            <a:alphaModFix/>
          </a:blip>
          <a:srcRect b="0" l="17611" r="8017" t="0"/>
          <a:stretch/>
        </p:blipFill>
        <p:spPr>
          <a:xfrm>
            <a:off x="687525" y="1295925"/>
            <a:ext cx="4018950" cy="3242449"/>
          </a:xfrm>
          <a:prstGeom prst="rect">
            <a:avLst/>
          </a:prstGeom>
          <a:noFill/>
          <a:ln>
            <a:noFill/>
          </a:ln>
        </p:spPr>
      </p:pic>
      <p:sp>
        <p:nvSpPr>
          <p:cNvPr id="142" name="Google Shape;142;p15"/>
          <p:cNvSpPr txBox="1"/>
          <p:nvPr/>
        </p:nvSpPr>
        <p:spPr>
          <a:xfrm>
            <a:off x="687525" y="4584400"/>
            <a:ext cx="2143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u="sng">
                <a:solidFill>
                  <a:schemeClr val="hlink"/>
                </a:solidFill>
                <a:latin typeface="Calibri"/>
                <a:ea typeface="Calibri"/>
                <a:cs typeface="Calibri"/>
                <a:sym typeface="Calibri"/>
                <a:hlinkClick r:id="rId4"/>
              </a:rPr>
              <a:t>https://mixed-news.com/en/neuralink-to-test-brain-chips-on-humans-for-the-first-time/</a:t>
            </a:r>
            <a:r>
              <a:rPr lang="en" sz="600">
                <a:latin typeface="Calibri"/>
                <a:ea typeface="Calibri"/>
                <a:cs typeface="Calibri"/>
                <a:sym typeface="Calibri"/>
              </a:rPr>
              <a:t> </a:t>
            </a:r>
            <a:endParaRPr sz="600">
              <a:latin typeface="Calibri"/>
              <a:ea typeface="Calibri"/>
              <a:cs typeface="Calibri"/>
              <a:sym typeface="Calibri"/>
            </a:endParaRPr>
          </a:p>
        </p:txBody>
      </p:sp>
      <p:sp>
        <p:nvSpPr>
          <p:cNvPr id="143" name="Google Shape;143;p15"/>
          <p:cNvSpPr txBox="1"/>
          <p:nvPr/>
        </p:nvSpPr>
        <p:spPr>
          <a:xfrm>
            <a:off x="5177125" y="1311100"/>
            <a:ext cx="3989400" cy="259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2"/>
                </a:solidFill>
                <a:latin typeface="Calibri"/>
                <a:ea typeface="Calibri"/>
                <a:cs typeface="Calibri"/>
                <a:sym typeface="Calibri"/>
              </a:rPr>
              <a:t>23mm diameter</a:t>
            </a:r>
            <a:endParaRPr sz="1600">
              <a:solidFill>
                <a:schemeClr val="dk2"/>
              </a:solidFill>
              <a:latin typeface="Calibri"/>
              <a:ea typeface="Calibri"/>
              <a:cs typeface="Calibri"/>
              <a:sym typeface="Calibri"/>
            </a:endParaRPr>
          </a:p>
          <a:p>
            <a:pPr indent="0" lvl="0" marL="0" rtl="0" algn="l">
              <a:lnSpc>
                <a:spcPct val="115000"/>
              </a:lnSpc>
              <a:spcBef>
                <a:spcPts val="1200"/>
              </a:spcBef>
              <a:spcAft>
                <a:spcPts val="0"/>
              </a:spcAft>
              <a:buNone/>
            </a:pPr>
            <a:r>
              <a:rPr lang="en" sz="1600">
                <a:solidFill>
                  <a:schemeClr val="dk2"/>
                </a:solidFill>
                <a:latin typeface="Calibri"/>
                <a:ea typeface="Calibri"/>
                <a:cs typeface="Calibri"/>
                <a:sym typeface="Calibri"/>
              </a:rPr>
              <a:t>Requires open brain surgery by a robotic sewing machine</a:t>
            </a:r>
            <a:endParaRPr sz="1600">
              <a:solidFill>
                <a:schemeClr val="dk2"/>
              </a:solidFill>
              <a:latin typeface="Calibri"/>
              <a:ea typeface="Calibri"/>
              <a:cs typeface="Calibri"/>
              <a:sym typeface="Calibri"/>
            </a:endParaRPr>
          </a:p>
          <a:p>
            <a:pPr indent="-330200" lvl="0" marL="457200" rtl="0" algn="l">
              <a:lnSpc>
                <a:spcPct val="115000"/>
              </a:lnSpc>
              <a:spcBef>
                <a:spcPts val="120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Open a hole in the skull</a:t>
            </a:r>
            <a:endParaRPr sz="1600">
              <a:solidFill>
                <a:schemeClr val="dk2"/>
              </a:solidFill>
              <a:latin typeface="Calibri"/>
              <a:ea typeface="Calibri"/>
              <a:cs typeface="Calibri"/>
              <a:sym typeface="Calibri"/>
            </a:endParaRPr>
          </a:p>
          <a:p>
            <a:pPr indent="-330200" lvl="0" marL="457200" rtl="0" algn="l">
              <a:lnSpc>
                <a:spcPct val="115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Sew back together</a:t>
            </a:r>
            <a:endParaRPr sz="1600">
              <a:solidFill>
                <a:schemeClr val="dk2"/>
              </a:solidFill>
              <a:latin typeface="Calibri"/>
              <a:ea typeface="Calibri"/>
              <a:cs typeface="Calibri"/>
              <a:sym typeface="Calibri"/>
            </a:endParaRPr>
          </a:p>
          <a:p>
            <a:pPr indent="0" lvl="0" marL="0" rtl="0" algn="l">
              <a:lnSpc>
                <a:spcPct val="115000"/>
              </a:lnSpc>
              <a:spcBef>
                <a:spcPts val="1200"/>
              </a:spcBef>
              <a:spcAft>
                <a:spcPts val="1200"/>
              </a:spcAft>
              <a:buNone/>
            </a:pPr>
            <a:r>
              <a:rPr lang="en" sz="1600">
                <a:solidFill>
                  <a:schemeClr val="dk2"/>
                </a:solidFill>
                <a:latin typeface="Calibri"/>
                <a:ea typeface="Calibri"/>
                <a:cs typeface="Calibri"/>
                <a:sym typeface="Calibri"/>
              </a:rPr>
              <a:t>Wireless bluetooth connection between link and external device</a:t>
            </a:r>
            <a:endParaRPr sz="160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819150" y="3413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Neuralink Approach</a:t>
            </a:r>
            <a:endParaRPr/>
          </a:p>
        </p:txBody>
      </p:sp>
      <p:sp>
        <p:nvSpPr>
          <p:cNvPr id="149" name="Google Shape;149;p16"/>
          <p:cNvSpPr txBox="1"/>
          <p:nvPr>
            <p:ph idx="1" type="body"/>
          </p:nvPr>
        </p:nvSpPr>
        <p:spPr>
          <a:xfrm>
            <a:off x="819150" y="961814"/>
            <a:ext cx="7505700" cy="376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Strengths:</a:t>
            </a:r>
            <a:endParaRPr sz="1600"/>
          </a:p>
          <a:p>
            <a:pPr indent="-330200" lvl="0" marL="457200" rtl="0" algn="l">
              <a:spcBef>
                <a:spcPts val="1200"/>
              </a:spcBef>
              <a:spcAft>
                <a:spcPts val="0"/>
              </a:spcAft>
              <a:buSzPts val="1600"/>
              <a:buChar char="-"/>
            </a:pPr>
            <a:r>
              <a:rPr lang="en" sz="1600"/>
              <a:t>Link directly contacts brain tissue</a:t>
            </a:r>
            <a:endParaRPr sz="1600"/>
          </a:p>
          <a:p>
            <a:pPr indent="-330200" lvl="1" marL="914400" rtl="0" algn="l">
              <a:spcBef>
                <a:spcPts val="0"/>
              </a:spcBef>
              <a:spcAft>
                <a:spcPts val="0"/>
              </a:spcAft>
              <a:buSzPts val="1600"/>
              <a:buChar char="-"/>
            </a:pPr>
            <a:r>
              <a:rPr lang="en" sz="1600"/>
              <a:t>Higher signal </a:t>
            </a:r>
            <a:r>
              <a:rPr lang="en" sz="1600"/>
              <a:t>bandwidth</a:t>
            </a:r>
            <a:r>
              <a:rPr lang="en" sz="1600"/>
              <a:t> </a:t>
            </a:r>
            <a:endParaRPr sz="1600"/>
          </a:p>
          <a:p>
            <a:pPr indent="-330200" lvl="1" marL="914400" rtl="0" algn="l">
              <a:spcBef>
                <a:spcPts val="0"/>
              </a:spcBef>
              <a:spcAft>
                <a:spcPts val="0"/>
              </a:spcAft>
              <a:buSzPts val="1600"/>
              <a:buChar char="-"/>
            </a:pPr>
            <a:r>
              <a:rPr lang="en" sz="1600"/>
              <a:t>Ability to access deeper parts of brain</a:t>
            </a:r>
            <a:endParaRPr sz="1600"/>
          </a:p>
          <a:p>
            <a:pPr indent="-330200" lvl="0" marL="457200" rtl="0" algn="l">
              <a:spcBef>
                <a:spcPts val="0"/>
              </a:spcBef>
              <a:spcAft>
                <a:spcPts val="0"/>
              </a:spcAft>
              <a:buSzPts val="1600"/>
              <a:buChar char="-"/>
            </a:pPr>
            <a:r>
              <a:rPr lang="en" sz="1600"/>
              <a:t>Weaknesses:</a:t>
            </a:r>
            <a:endParaRPr sz="1600"/>
          </a:p>
          <a:p>
            <a:pPr indent="-330200" lvl="1" marL="914400" rtl="0" algn="l">
              <a:spcBef>
                <a:spcPts val="0"/>
              </a:spcBef>
              <a:spcAft>
                <a:spcPts val="0"/>
              </a:spcAft>
              <a:buSzPts val="1600"/>
              <a:buChar char="-"/>
            </a:pPr>
            <a:r>
              <a:rPr lang="en" sz="1600"/>
              <a:t>Invasive</a:t>
            </a:r>
            <a:endParaRPr sz="1600"/>
          </a:p>
          <a:p>
            <a:pPr indent="-330200" lvl="2" marL="1371600" rtl="0" algn="l">
              <a:spcBef>
                <a:spcPts val="0"/>
              </a:spcBef>
              <a:spcAft>
                <a:spcPts val="0"/>
              </a:spcAft>
              <a:buSzPts val="1600"/>
              <a:buChar char="-"/>
            </a:pPr>
            <a:r>
              <a:rPr lang="en" sz="1600"/>
              <a:t>Glial scar tissue buildup as regenerative method</a:t>
            </a:r>
            <a:endParaRPr sz="1600"/>
          </a:p>
          <a:p>
            <a:pPr indent="-330200" lvl="3" marL="1828800" rtl="0" algn="l">
              <a:spcBef>
                <a:spcPts val="0"/>
              </a:spcBef>
              <a:spcAft>
                <a:spcPts val="0"/>
              </a:spcAft>
              <a:buSzPts val="1600"/>
              <a:buChar char="-"/>
            </a:pPr>
            <a:r>
              <a:rPr lang="en" sz="1600"/>
              <a:t>Compromised ability to record signals</a:t>
            </a:r>
            <a:endParaRPr sz="1600"/>
          </a:p>
          <a:p>
            <a:pPr indent="-330200" lvl="3" marL="1828800" rtl="0" algn="l">
              <a:spcBef>
                <a:spcPts val="0"/>
              </a:spcBef>
              <a:spcAft>
                <a:spcPts val="0"/>
              </a:spcAft>
              <a:buSzPts val="1600"/>
              <a:buChar char="-"/>
            </a:pPr>
            <a:r>
              <a:rPr lang="en" sz="1600"/>
              <a:t>Permanent damage - Inability for axons to bridge scar tissues and for nerves to regrow</a:t>
            </a:r>
            <a:endParaRPr sz="1600"/>
          </a:p>
          <a:p>
            <a:pPr indent="-330200" lvl="2" marL="1371600" rtl="0" algn="l">
              <a:spcBef>
                <a:spcPts val="0"/>
              </a:spcBef>
              <a:spcAft>
                <a:spcPts val="0"/>
              </a:spcAft>
              <a:buSzPts val="1600"/>
              <a:buChar char="-"/>
            </a:pPr>
            <a:r>
              <a:rPr lang="en" sz="1600"/>
              <a:t>Inflammation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ph type="title"/>
          </p:nvPr>
        </p:nvSpPr>
        <p:spPr>
          <a:xfrm>
            <a:off x="819150" y="2866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Neuralink Pre-Clinical Trial</a:t>
            </a:r>
            <a:endParaRPr/>
          </a:p>
        </p:txBody>
      </p:sp>
      <p:sp>
        <p:nvSpPr>
          <p:cNvPr id="155" name="Google Shape;155;p17"/>
          <p:cNvSpPr txBox="1"/>
          <p:nvPr>
            <p:ph idx="1" type="body"/>
          </p:nvPr>
        </p:nvSpPr>
        <p:spPr>
          <a:xfrm>
            <a:off x="784950" y="1075775"/>
            <a:ext cx="3786900" cy="34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Neuralink has been tested on pigs and monkeys, but has not published any data on their trial.</a:t>
            </a:r>
            <a:endParaRPr sz="1600"/>
          </a:p>
          <a:p>
            <a:pPr indent="0" lvl="0" marL="0" rtl="0" algn="l">
              <a:spcBef>
                <a:spcPts val="1200"/>
              </a:spcBef>
              <a:spcAft>
                <a:spcPts val="0"/>
              </a:spcAft>
              <a:buNone/>
            </a:pPr>
            <a:r>
              <a:rPr lang="en" sz="1600"/>
              <a:t>Out of the 23 monkeys Neuralink tested between 2017 and 2022, only 7 survived. </a:t>
            </a:r>
            <a:endParaRPr sz="1600"/>
          </a:p>
          <a:p>
            <a:pPr indent="-330200" lvl="0" marL="457200" rtl="0" algn="l">
              <a:spcBef>
                <a:spcPts val="1200"/>
              </a:spcBef>
              <a:spcAft>
                <a:spcPts val="0"/>
              </a:spcAft>
              <a:buSzPts val="1600"/>
              <a:buChar char="-"/>
            </a:pPr>
            <a:r>
              <a:rPr lang="en" sz="1600"/>
              <a:t>Monkeys experienced seizures, paralysis, and so much suffering they pulled out their own hairs. </a:t>
            </a:r>
            <a:endParaRPr sz="1600"/>
          </a:p>
          <a:p>
            <a:pPr indent="-330200" lvl="0" marL="457200" rtl="0" algn="l">
              <a:spcBef>
                <a:spcPts val="0"/>
              </a:spcBef>
              <a:spcAft>
                <a:spcPts val="0"/>
              </a:spcAft>
              <a:buSzPts val="1600"/>
              <a:buChar char="-"/>
            </a:pPr>
            <a:r>
              <a:rPr lang="en" sz="1600"/>
              <a:t>At least one monkey underwent brain bleeds and severe </a:t>
            </a:r>
            <a:r>
              <a:rPr lang="en" sz="1600"/>
              <a:t>vomiting.</a:t>
            </a:r>
            <a:endParaRPr sz="1600"/>
          </a:p>
        </p:txBody>
      </p:sp>
      <p:pic>
        <p:nvPicPr>
          <p:cNvPr id="156" name="Google Shape;156;p17"/>
          <p:cNvPicPr preferRelativeResize="0"/>
          <p:nvPr/>
        </p:nvPicPr>
        <p:blipFill>
          <a:blip r:embed="rId3">
            <a:alphaModFix/>
          </a:blip>
          <a:stretch>
            <a:fillRect/>
          </a:stretch>
        </p:blipFill>
        <p:spPr>
          <a:xfrm>
            <a:off x="4873150" y="1624852"/>
            <a:ext cx="3889826" cy="2151525"/>
          </a:xfrm>
          <a:prstGeom prst="rect">
            <a:avLst/>
          </a:prstGeom>
          <a:noFill/>
          <a:ln>
            <a:noFill/>
          </a:ln>
        </p:spPr>
      </p:pic>
      <p:sp>
        <p:nvSpPr>
          <p:cNvPr id="157" name="Google Shape;157;p17"/>
          <p:cNvSpPr txBox="1"/>
          <p:nvPr/>
        </p:nvSpPr>
        <p:spPr>
          <a:xfrm>
            <a:off x="5389313" y="3776375"/>
            <a:ext cx="2857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u="sng">
                <a:solidFill>
                  <a:schemeClr val="hlink"/>
                </a:solidFill>
                <a:latin typeface="Calibri"/>
                <a:ea typeface="Calibri"/>
                <a:cs typeface="Calibri"/>
                <a:sym typeface="Calibri"/>
                <a:hlinkClick r:id="rId4"/>
              </a:rPr>
              <a:t>https://www.engadget.com/monkey-mindpong-link-003709524.html</a:t>
            </a:r>
            <a:r>
              <a:rPr lang="en" sz="700">
                <a:latin typeface="Calibri"/>
                <a:ea typeface="Calibri"/>
                <a:cs typeface="Calibri"/>
                <a:sym typeface="Calibri"/>
              </a:rPr>
              <a:t> </a:t>
            </a:r>
            <a:endParaRPr sz="7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ph type="title"/>
          </p:nvPr>
        </p:nvSpPr>
        <p:spPr>
          <a:xfrm>
            <a:off x="819150" y="4547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Neuralink Clinical Trial</a:t>
            </a:r>
            <a:endParaRPr/>
          </a:p>
        </p:txBody>
      </p:sp>
      <p:sp>
        <p:nvSpPr>
          <p:cNvPr id="163" name="Google Shape;163;p18"/>
          <p:cNvSpPr txBox="1"/>
          <p:nvPr>
            <p:ph idx="1" type="body"/>
          </p:nvPr>
        </p:nvSpPr>
        <p:spPr>
          <a:xfrm>
            <a:off x="784950" y="1075775"/>
            <a:ext cx="7574100" cy="34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Neuralink applied for FDA approval of a clinical trial in December 2022 but has not yet received a decision. </a:t>
            </a:r>
            <a:endParaRPr sz="1600"/>
          </a:p>
          <a:p>
            <a:pPr indent="-330200" lvl="0" marL="457200" rtl="0" algn="l">
              <a:spcBef>
                <a:spcPts val="1200"/>
              </a:spcBef>
              <a:spcAft>
                <a:spcPts val="0"/>
              </a:spcAft>
              <a:buSzPts val="1600"/>
              <a:buChar char="-"/>
            </a:pPr>
            <a:r>
              <a:rPr lang="en" sz="1600"/>
              <a:t>In December 2022, Neuralink claimed that they’re working closely with the FDA and clinical trials will start within six months.</a:t>
            </a:r>
            <a:endParaRPr sz="1600"/>
          </a:p>
          <a:p>
            <a:pPr indent="-330200" lvl="1" marL="914400" rtl="0" algn="l">
              <a:spcBef>
                <a:spcPts val="0"/>
              </a:spcBef>
              <a:spcAft>
                <a:spcPts val="0"/>
              </a:spcAft>
              <a:buSzPts val="1600"/>
              <a:buChar char="-"/>
            </a:pPr>
            <a:r>
              <a:rPr lang="en" sz="1600"/>
              <a:t>In 2019, Musk said the company is hoping for human trials by the end of 2020.</a:t>
            </a:r>
            <a:endParaRPr sz="1600"/>
          </a:p>
          <a:p>
            <a:pPr indent="-330200" lvl="1" marL="914400" rtl="0" algn="l">
              <a:spcBef>
                <a:spcPts val="0"/>
              </a:spcBef>
              <a:spcAft>
                <a:spcPts val="0"/>
              </a:spcAft>
              <a:buSzPts val="1600"/>
              <a:buChar char="-"/>
            </a:pPr>
            <a:r>
              <a:rPr lang="en" sz="1600"/>
              <a:t>In May 2020, February 2021, and December 2021, Musk claimed that human trials would begin within a year.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819150" y="4482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Stentrode Approach</a:t>
            </a:r>
            <a:endParaRPr/>
          </a:p>
        </p:txBody>
      </p:sp>
      <p:sp>
        <p:nvSpPr>
          <p:cNvPr id="169" name="Google Shape;169;p19"/>
          <p:cNvSpPr txBox="1"/>
          <p:nvPr>
            <p:ph idx="1" type="body"/>
          </p:nvPr>
        </p:nvSpPr>
        <p:spPr>
          <a:xfrm>
            <a:off x="279025" y="1188050"/>
            <a:ext cx="4618800" cy="374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4mm diameter</a:t>
            </a:r>
            <a:endParaRPr sz="1600"/>
          </a:p>
          <a:p>
            <a:pPr indent="0" lvl="0" marL="0" rtl="0" algn="l">
              <a:spcBef>
                <a:spcPts val="1200"/>
              </a:spcBef>
              <a:spcAft>
                <a:spcPts val="0"/>
              </a:spcAft>
              <a:buNone/>
            </a:pPr>
            <a:r>
              <a:rPr lang="en" sz="1600"/>
              <a:t>Endovascular approach - 2 hour surgery</a:t>
            </a:r>
            <a:endParaRPr sz="1600"/>
          </a:p>
          <a:p>
            <a:pPr indent="-330200" lvl="0" marL="457200" rtl="0" algn="l">
              <a:spcBef>
                <a:spcPts val="1200"/>
              </a:spcBef>
              <a:spcAft>
                <a:spcPts val="0"/>
              </a:spcAft>
              <a:buSzPts val="1600"/>
              <a:buChar char="-"/>
            </a:pPr>
            <a:r>
              <a:rPr lang="en" sz="1600"/>
              <a:t>Transports from jugular vein to S</a:t>
            </a:r>
            <a:r>
              <a:rPr lang="en" sz="1600"/>
              <a:t>uperior sagittal sinus</a:t>
            </a:r>
            <a:endParaRPr sz="1600"/>
          </a:p>
          <a:p>
            <a:pPr indent="-330200" lvl="0" marL="457200" rtl="0" algn="l">
              <a:spcBef>
                <a:spcPts val="0"/>
              </a:spcBef>
              <a:spcAft>
                <a:spcPts val="0"/>
              </a:spcAft>
              <a:buSzPts val="1600"/>
              <a:buChar char="-"/>
            </a:pPr>
            <a:r>
              <a:rPr lang="en" sz="1600"/>
              <a:t>Catheter tube pulled out, stentrode self expands</a:t>
            </a:r>
            <a:endParaRPr sz="1600"/>
          </a:p>
          <a:p>
            <a:pPr indent="0" lvl="0" marL="0" rtl="0" algn="l">
              <a:spcBef>
                <a:spcPts val="1200"/>
              </a:spcBef>
              <a:spcAft>
                <a:spcPts val="0"/>
              </a:spcAft>
              <a:buNone/>
            </a:pPr>
            <a:r>
              <a:rPr lang="en" sz="1600"/>
              <a:t>Each disk can record activity of 10,000 neurons</a:t>
            </a:r>
            <a:endParaRPr sz="1600"/>
          </a:p>
          <a:p>
            <a:pPr indent="0" lvl="0" marL="0" rtl="0" algn="l">
              <a:spcBef>
                <a:spcPts val="1200"/>
              </a:spcBef>
              <a:spcAft>
                <a:spcPts val="1200"/>
              </a:spcAft>
              <a:buNone/>
            </a:pPr>
            <a:r>
              <a:rPr lang="en" sz="1600"/>
              <a:t>Delicate wires transport signal to wireless transmission system in chest</a:t>
            </a:r>
            <a:endParaRPr sz="1600"/>
          </a:p>
        </p:txBody>
      </p:sp>
      <p:pic>
        <p:nvPicPr>
          <p:cNvPr id="170" name="Google Shape;170;p19"/>
          <p:cNvPicPr preferRelativeResize="0"/>
          <p:nvPr/>
        </p:nvPicPr>
        <p:blipFill>
          <a:blip r:embed="rId3">
            <a:alphaModFix/>
          </a:blip>
          <a:stretch>
            <a:fillRect/>
          </a:stretch>
        </p:blipFill>
        <p:spPr>
          <a:xfrm>
            <a:off x="5151375" y="1276750"/>
            <a:ext cx="3668300" cy="2286725"/>
          </a:xfrm>
          <a:prstGeom prst="rect">
            <a:avLst/>
          </a:prstGeom>
          <a:noFill/>
          <a:ln>
            <a:noFill/>
          </a:ln>
        </p:spPr>
      </p:pic>
      <p:sp>
        <p:nvSpPr>
          <p:cNvPr id="171" name="Google Shape;171;p19"/>
          <p:cNvSpPr txBox="1"/>
          <p:nvPr/>
        </p:nvSpPr>
        <p:spPr>
          <a:xfrm>
            <a:off x="5574700" y="3563475"/>
            <a:ext cx="2921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u="sng">
                <a:solidFill>
                  <a:schemeClr val="hlink"/>
                </a:solidFill>
                <a:latin typeface="Calibri"/>
                <a:ea typeface="Calibri"/>
                <a:cs typeface="Calibri"/>
                <a:sym typeface="Calibri"/>
                <a:hlinkClick r:id="rId4"/>
              </a:rPr>
              <a:t>https://neuronewsinternational.com/stentrode-receives-fda-breakthrough-device-designation/</a:t>
            </a:r>
            <a:r>
              <a:rPr lang="en" sz="800">
                <a:latin typeface="Calibri"/>
                <a:ea typeface="Calibri"/>
                <a:cs typeface="Calibri"/>
                <a:sym typeface="Calibri"/>
              </a:rPr>
              <a:t> </a:t>
            </a:r>
            <a:endParaRPr sz="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942400" y="5911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Stentrode Approach</a:t>
            </a:r>
            <a:endParaRPr/>
          </a:p>
        </p:txBody>
      </p:sp>
      <p:sp>
        <p:nvSpPr>
          <p:cNvPr id="177" name="Google Shape;177;p20"/>
          <p:cNvSpPr txBox="1"/>
          <p:nvPr>
            <p:ph idx="1" type="body"/>
          </p:nvPr>
        </p:nvSpPr>
        <p:spPr>
          <a:xfrm>
            <a:off x="1006450" y="1176625"/>
            <a:ext cx="6579900" cy="30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a:p>
            <a:pPr indent="0" lvl="0" marL="0" rtl="0" algn="l">
              <a:spcBef>
                <a:spcPts val="1200"/>
              </a:spcBef>
              <a:spcAft>
                <a:spcPts val="0"/>
              </a:spcAft>
              <a:buNone/>
            </a:pPr>
            <a:r>
              <a:rPr lang="en" sz="1600"/>
              <a:t>Strengths:</a:t>
            </a:r>
            <a:endParaRPr sz="1600"/>
          </a:p>
          <a:p>
            <a:pPr indent="-330200" lvl="0" marL="457200" rtl="0" algn="l">
              <a:spcBef>
                <a:spcPts val="1200"/>
              </a:spcBef>
              <a:spcAft>
                <a:spcPts val="0"/>
              </a:spcAft>
              <a:buSzPts val="1600"/>
              <a:buChar char="-"/>
            </a:pPr>
            <a:r>
              <a:rPr lang="en" sz="1600"/>
              <a:t>Non-invasive Endovascular Approach</a:t>
            </a:r>
            <a:endParaRPr sz="1600"/>
          </a:p>
          <a:p>
            <a:pPr indent="-330200" lvl="1" marL="914400" rtl="0" algn="l">
              <a:spcBef>
                <a:spcPts val="0"/>
              </a:spcBef>
              <a:spcAft>
                <a:spcPts val="0"/>
              </a:spcAft>
              <a:buSzPts val="1600"/>
              <a:buChar char="-"/>
            </a:pPr>
            <a:r>
              <a:rPr lang="en" sz="1600"/>
              <a:t>Safer</a:t>
            </a:r>
            <a:endParaRPr sz="1600"/>
          </a:p>
          <a:p>
            <a:pPr indent="0" lvl="0" marL="0" rtl="0" algn="l">
              <a:spcBef>
                <a:spcPts val="1200"/>
              </a:spcBef>
              <a:spcAft>
                <a:spcPts val="0"/>
              </a:spcAft>
              <a:buNone/>
            </a:pPr>
            <a:r>
              <a:rPr lang="en" sz="1600"/>
              <a:t>Weaknesses:</a:t>
            </a:r>
            <a:endParaRPr sz="1600"/>
          </a:p>
          <a:p>
            <a:pPr indent="-330200" lvl="0" marL="457200" rtl="0" algn="l">
              <a:spcBef>
                <a:spcPts val="1200"/>
              </a:spcBef>
              <a:spcAft>
                <a:spcPts val="0"/>
              </a:spcAft>
              <a:buSzPts val="1600"/>
              <a:buChar char="-"/>
            </a:pPr>
            <a:r>
              <a:rPr lang="en" sz="1600"/>
              <a:t>Inability to reach deeper parts of the brain </a:t>
            </a:r>
            <a:endParaRPr sz="1600"/>
          </a:p>
          <a:p>
            <a:pPr indent="-330200" lvl="1" marL="914400" rtl="0" algn="l">
              <a:spcBef>
                <a:spcPts val="0"/>
              </a:spcBef>
              <a:spcAft>
                <a:spcPts val="0"/>
              </a:spcAft>
              <a:buSzPts val="1600"/>
              <a:buChar char="-"/>
            </a:pPr>
            <a:r>
              <a:rPr lang="en" sz="1600"/>
              <a:t>Limited signal bandwidth</a:t>
            </a:r>
            <a:endParaRPr sz="1600"/>
          </a:p>
          <a:p>
            <a:pPr indent="0" lvl="0" marL="0" rtl="0" algn="l">
              <a:spcBef>
                <a:spcPts val="1200"/>
              </a:spcBef>
              <a:spcAft>
                <a:spcPts val="1200"/>
              </a:spcAft>
              <a:buNone/>
            </a:pPr>
            <a:r>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819150" y="7498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Stentrode Pre-Clinical Trial</a:t>
            </a:r>
            <a:endParaRPr/>
          </a:p>
        </p:txBody>
      </p:sp>
      <p:sp>
        <p:nvSpPr>
          <p:cNvPr id="183" name="Google Shape;183;p21"/>
          <p:cNvSpPr txBox="1"/>
          <p:nvPr>
            <p:ph idx="1" type="body"/>
          </p:nvPr>
        </p:nvSpPr>
        <p:spPr>
          <a:xfrm>
            <a:off x="819150" y="1577275"/>
            <a:ext cx="7505700" cy="3277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600"/>
              <a:t>Among the eight sheep tested, stimulation-induced motor responses were achieved from 58% of implanted electrodes.</a:t>
            </a:r>
            <a:endParaRPr sz="1600"/>
          </a:p>
          <a:p>
            <a:pPr indent="0" lvl="0" marL="0" rtl="0" algn="l">
              <a:spcBef>
                <a:spcPts val="1200"/>
              </a:spcBef>
              <a:spcAft>
                <a:spcPts val="0"/>
              </a:spcAft>
              <a:buNone/>
            </a:pPr>
            <a:r>
              <a:rPr lang="en" sz="1600"/>
              <a:t>Neurovascular stent </a:t>
            </a:r>
            <a:r>
              <a:rPr lang="en" sz="1600"/>
              <a:t>stimulation</a:t>
            </a:r>
            <a:r>
              <a:rPr lang="en" sz="1600"/>
              <a:t> successfully elicited responses from the lip, face, jaw, neck and limb of the sheep. </a:t>
            </a:r>
            <a:endParaRPr sz="1600"/>
          </a:p>
          <a:p>
            <a:pPr indent="0" lvl="0" marL="0" rtl="0" algn="l">
              <a:spcBef>
                <a:spcPts val="1200"/>
              </a:spcBef>
              <a:spcAft>
                <a:spcPts val="0"/>
              </a:spcAft>
              <a:buNone/>
            </a:pPr>
            <a:r>
              <a:rPr lang="en" sz="1600"/>
              <a:t>An endovascular electrode array was also tested in sheep and use for </a:t>
            </a:r>
            <a:r>
              <a:rPr lang="en" sz="1600"/>
              <a:t>comparison</a:t>
            </a:r>
            <a:r>
              <a:rPr lang="en" sz="1600"/>
              <a:t>. </a:t>
            </a:r>
            <a:endParaRPr sz="1600"/>
          </a:p>
          <a:p>
            <a:pPr indent="0" lvl="0" marL="0" rtl="0" algn="l">
              <a:spcBef>
                <a:spcPts val="1200"/>
              </a:spcBef>
              <a:spcAft>
                <a:spcPts val="0"/>
              </a:spcAft>
              <a:buNone/>
            </a:pPr>
            <a:r>
              <a:rPr lang="en" sz="1600"/>
              <a:t>Contrasting the invasive array, the Stentrode approach delivered an observable pattern of activation, demonstrating the great potential of the Stent device.</a:t>
            </a:r>
            <a:endParaRPr sz="1600"/>
          </a:p>
          <a:p>
            <a:pPr indent="0" lvl="0" marL="0" rtl="0" algn="l">
              <a:spcBef>
                <a:spcPts val="1200"/>
              </a:spcBef>
              <a:spcAft>
                <a:spcPts val="0"/>
              </a:spcAft>
              <a:buNone/>
            </a:pPr>
            <a:r>
              <a:rPr lang="en" sz="1600"/>
              <a:t>Lead induced risks of stenosis and thrombosis were properly addressed and possible solutions were discussed.</a:t>
            </a:r>
            <a:endParaRPr sz="1600"/>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