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/>
    <p:restoredTop sz="94646"/>
  </p:normalViewPr>
  <p:slideViewPr>
    <p:cSldViewPr snapToGrid="0">
      <p:cViewPr varScale="1">
        <p:scale>
          <a:sx n="89" d="100"/>
          <a:sy n="89" d="100"/>
        </p:scale>
        <p:origin x="2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2A807-8436-415D-A81C-242D6DA70D6C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747CFC-7E13-477F-8A8F-0A0FD632EA58}">
      <dgm:prSet/>
      <dgm:spPr/>
      <dgm:t>
        <a:bodyPr/>
        <a:lstStyle/>
        <a:p>
          <a:r>
            <a:rPr lang="en-US" baseline="0" dirty="0">
              <a:latin typeface="Calibri" panose="020F0502020204030204" pitchFamily="34" charset="0"/>
              <a:cs typeface="Calibri" panose="020F0502020204030204" pitchFamily="34" charset="0"/>
            </a:rPr>
            <a:t>1. Data Collection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3E6557F-FB9C-452D-89C2-A5906F66A2CB}" type="parTrans" cxnId="{CDA10B01-9FED-4A1A-85A0-337140A504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3DCA84-09FB-411D-8E25-AFDDF54AE76F}" type="sibTrans" cxnId="{CDA10B01-9FED-4A1A-85A0-337140A504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E833B7-85BA-4931-8DC5-AD3ADC6764FB}">
      <dgm:prSet custT="1"/>
      <dgm:spPr/>
      <dgm:t>
        <a:bodyPr/>
        <a:lstStyle/>
        <a:p>
          <a:r>
            <a:rPr lang="en-US" sz="1800" baseline="0" dirty="0">
              <a:latin typeface="Calibri" panose="020F0502020204030204" pitchFamily="34" charset="0"/>
              <a:cs typeface="Calibri" panose="020F0502020204030204" pitchFamily="34" charset="0"/>
            </a:rPr>
            <a:t>Conducted literature review of experimental data from the past 20+ years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97A5167-00A9-4458-91EE-E6C8955138EF}" type="parTrans" cxnId="{40FCC652-EB71-4AF7-ACB1-67B9B859B2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75D12F-2EB9-426B-9404-8E7ED94E6353}" type="sibTrans" cxnId="{40FCC652-EB71-4AF7-ACB1-67B9B859B2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AC062E1-19D4-4CE2-AF5C-FF12C303558F}">
      <dgm:prSet/>
      <dgm:spPr/>
      <dgm:t>
        <a:bodyPr/>
        <a:lstStyle/>
        <a:p>
          <a:r>
            <a:rPr lang="en-US" baseline="0" dirty="0">
              <a:latin typeface="Calibri" panose="020F0502020204030204" pitchFamily="34" charset="0"/>
              <a:cs typeface="Calibri" panose="020F0502020204030204" pitchFamily="34" charset="0"/>
            </a:rPr>
            <a:t>2. Model Creation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EEB907-73FE-4E0D-9DFB-E2619D6823F1}" type="parTrans" cxnId="{8AFB9770-C284-4DF4-A733-9912E38ED6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39BEBC-031F-471A-A2E6-9BEB78F123AA}" type="sibTrans" cxnId="{8AFB9770-C284-4DF4-A733-9912E38ED6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DF4783-6106-41C7-9C47-D9BAF610467E}">
      <dgm:prSet custT="1"/>
      <dgm:spPr/>
      <dgm:t>
        <a:bodyPr/>
        <a:lstStyle/>
        <a:p>
          <a:r>
            <a:rPr lang="en-US" sz="1800" baseline="0" dirty="0">
              <a:latin typeface="Calibri" panose="020F0502020204030204" pitchFamily="34" charset="0"/>
              <a:cs typeface="Calibri" panose="020F0502020204030204" pitchFamily="34" charset="0"/>
            </a:rPr>
            <a:t>Analyzed data to build models and determine relationships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7A95AD-15BF-4BEB-9F12-BF8497E61D39}" type="parTrans" cxnId="{8DB2AECC-2893-4F6E-9E32-919127023FA2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C1E1162-5AF4-4EE1-8DEB-30F704C3CCCF}" type="sibTrans" cxnId="{8DB2AECC-2893-4F6E-9E32-919127023FA2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179828E-717C-412E-A7A2-6F080A4ADE99}">
      <dgm:prSet/>
      <dgm:spPr/>
      <dgm:t>
        <a:bodyPr/>
        <a:lstStyle/>
        <a:p>
          <a:r>
            <a:rPr lang="en-US" baseline="0" dirty="0">
              <a:latin typeface="Calibri" panose="020F0502020204030204" pitchFamily="34" charset="0"/>
              <a:cs typeface="Calibri" panose="020F0502020204030204" pitchFamily="34" charset="0"/>
            </a:rPr>
            <a:t>3. Model Validation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3534C1-C36D-475B-893A-554EBD4B859B}" type="parTrans" cxnId="{BFB00EEB-EC3D-479D-98D4-8C62792898C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D93F4C-2543-4786-AE4F-0828AE5D8B68}" type="sibTrans" cxnId="{BFB00EEB-EC3D-479D-98D4-8C62792898C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D17E4F-C212-486E-9C2F-AC1F124B971D}">
      <dgm:prSet custT="1"/>
      <dgm:spPr/>
      <dgm:t>
        <a:bodyPr/>
        <a:lstStyle/>
        <a:p>
          <a:r>
            <a:rPr lang="en-US" sz="1800" baseline="0" dirty="0">
              <a:latin typeface="Calibri" panose="020F0502020204030204" pitchFamily="34" charset="0"/>
              <a:cs typeface="Calibri" panose="020F0502020204030204" pitchFamily="34" charset="0"/>
            </a:rPr>
            <a:t>Compared model against the Adler Impurity Conduction Model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3337FCC-16EC-4C26-AFB1-C88DA7DE92E5}" type="parTrans" cxnId="{3A663E80-ED67-4546-B6F6-8A6C7D8DFDF9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43073B-F2AF-434A-AF5C-AFA38B02F7C6}" type="sibTrans" cxnId="{3A663E80-ED67-4546-B6F6-8A6C7D8DFDF9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432324-7D08-4026-8744-745DA33420CB}">
      <dgm:prSet/>
      <dgm:spPr/>
      <dgm:t>
        <a:bodyPr/>
        <a:lstStyle/>
        <a:p>
          <a:r>
            <a:rPr lang="en-US" baseline="0" dirty="0">
              <a:latin typeface="Calibri" panose="020F0502020204030204" pitchFamily="34" charset="0"/>
              <a:cs typeface="Calibri" panose="020F0502020204030204" pitchFamily="34" charset="0"/>
            </a:rPr>
            <a:t>4. Predictive Simulation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DC9741B-E97F-4FA8-8DB8-C19473B19534}" type="parTrans" cxnId="{93378157-4B14-425B-878C-9D66DE54EE7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C90FBE8-7E5B-4548-A794-529AAB429967}" type="sibTrans" cxnId="{93378157-4B14-425B-878C-9D66DE54EE7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4537AB-1595-4BA4-87CA-B6088D582811}">
      <dgm:prSet custT="1"/>
      <dgm:spPr/>
      <dgm:t>
        <a:bodyPr/>
        <a:lstStyle/>
        <a:p>
          <a:r>
            <a:rPr lang="en-US" sz="1800" baseline="0" dirty="0">
              <a:latin typeface="Calibri" panose="020F0502020204030204" pitchFamily="34" charset="0"/>
              <a:cs typeface="Calibri" panose="020F0502020204030204" pitchFamily="34" charset="0"/>
            </a:rPr>
            <a:t>Simulated Rutherford Backscattering Spectroscopy (RBS) for determining doping concentration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A32C60-784F-4F5F-8202-4617B7E4E3A1}" type="parTrans" cxnId="{E82F03BE-5403-43CC-9727-1446C3F784D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4ED005-67CB-43C6-91F5-265AAFD22142}" type="sibTrans" cxnId="{E82F03BE-5403-43CC-9727-1446C3F784D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925B37-3A6F-844E-9C3F-F28DC0F89A71}" type="pres">
      <dgm:prSet presAssocID="{1A92A807-8436-415D-A81C-242D6DA70D6C}" presName="Name0" presStyleCnt="0">
        <dgm:presLayoutVars>
          <dgm:dir/>
          <dgm:animLvl val="lvl"/>
          <dgm:resizeHandles val="exact"/>
        </dgm:presLayoutVars>
      </dgm:prSet>
      <dgm:spPr/>
    </dgm:pt>
    <dgm:pt modelId="{D44E98DE-1572-5843-B55C-BE9CF8AB0D6C}" type="pres">
      <dgm:prSet presAssocID="{F6432324-7D08-4026-8744-745DA33420CB}" presName="boxAndChildren" presStyleCnt="0"/>
      <dgm:spPr/>
    </dgm:pt>
    <dgm:pt modelId="{D409385F-087E-4340-B3F9-9F713F26DECA}" type="pres">
      <dgm:prSet presAssocID="{F6432324-7D08-4026-8744-745DA33420CB}" presName="parentTextBox" presStyleLbl="alignNode1" presStyleIdx="0" presStyleCnt="4"/>
      <dgm:spPr/>
    </dgm:pt>
    <dgm:pt modelId="{C7883F76-2228-174D-AF5C-50A6806AA110}" type="pres">
      <dgm:prSet presAssocID="{F6432324-7D08-4026-8744-745DA33420CB}" presName="descendantBox" presStyleLbl="bgAccFollowNode1" presStyleIdx="0" presStyleCnt="4" custLinFactNeighborX="83" custLinFactNeighborY="6808"/>
      <dgm:spPr/>
    </dgm:pt>
    <dgm:pt modelId="{3D298AB3-41AE-5843-AE0F-B3240B5E0AA4}" type="pres">
      <dgm:prSet presAssocID="{95D93F4C-2543-4786-AE4F-0828AE5D8B68}" presName="sp" presStyleCnt="0"/>
      <dgm:spPr/>
    </dgm:pt>
    <dgm:pt modelId="{65835E31-2718-BF41-8A9C-456E55C9C4DA}" type="pres">
      <dgm:prSet presAssocID="{4179828E-717C-412E-A7A2-6F080A4ADE99}" presName="arrowAndChildren" presStyleCnt="0"/>
      <dgm:spPr/>
    </dgm:pt>
    <dgm:pt modelId="{103F9171-211B-E44C-9C50-269450D078FE}" type="pres">
      <dgm:prSet presAssocID="{4179828E-717C-412E-A7A2-6F080A4ADE99}" presName="parentTextArrow" presStyleLbl="node1" presStyleIdx="0" presStyleCnt="0"/>
      <dgm:spPr/>
    </dgm:pt>
    <dgm:pt modelId="{447D888B-4C6F-3244-B5EC-4DB0CFC08AE1}" type="pres">
      <dgm:prSet presAssocID="{4179828E-717C-412E-A7A2-6F080A4ADE99}" presName="arrow" presStyleLbl="alignNode1" presStyleIdx="1" presStyleCnt="4"/>
      <dgm:spPr/>
    </dgm:pt>
    <dgm:pt modelId="{72F2B53C-968F-FF4E-B2D4-007CEC1693DC}" type="pres">
      <dgm:prSet presAssocID="{4179828E-717C-412E-A7A2-6F080A4ADE99}" presName="descendantArrow" presStyleLbl="bgAccFollowNode1" presStyleIdx="1" presStyleCnt="4"/>
      <dgm:spPr/>
    </dgm:pt>
    <dgm:pt modelId="{F2626FB5-8708-F44D-8E91-86E7DF640BDE}" type="pres">
      <dgm:prSet presAssocID="{9739BEBC-031F-471A-A2E6-9BEB78F123AA}" presName="sp" presStyleCnt="0"/>
      <dgm:spPr/>
    </dgm:pt>
    <dgm:pt modelId="{D731077B-2BBD-EC43-A632-FB72FFB34ACC}" type="pres">
      <dgm:prSet presAssocID="{8AC062E1-19D4-4CE2-AF5C-FF12C303558F}" presName="arrowAndChildren" presStyleCnt="0"/>
      <dgm:spPr/>
    </dgm:pt>
    <dgm:pt modelId="{E2470B19-0E68-9245-B269-0E3CE5D9F490}" type="pres">
      <dgm:prSet presAssocID="{8AC062E1-19D4-4CE2-AF5C-FF12C303558F}" presName="parentTextArrow" presStyleLbl="node1" presStyleIdx="0" presStyleCnt="0"/>
      <dgm:spPr/>
    </dgm:pt>
    <dgm:pt modelId="{E6F984E5-9F78-414A-9E36-02DB20538436}" type="pres">
      <dgm:prSet presAssocID="{8AC062E1-19D4-4CE2-AF5C-FF12C303558F}" presName="arrow" presStyleLbl="alignNode1" presStyleIdx="2" presStyleCnt="4"/>
      <dgm:spPr/>
    </dgm:pt>
    <dgm:pt modelId="{48BE0FC4-6884-2041-ADEE-93CF215AF4E2}" type="pres">
      <dgm:prSet presAssocID="{8AC062E1-19D4-4CE2-AF5C-FF12C303558F}" presName="descendantArrow" presStyleLbl="bgAccFollowNode1" presStyleIdx="2" presStyleCnt="4"/>
      <dgm:spPr/>
    </dgm:pt>
    <dgm:pt modelId="{F5E0A88C-44FB-2642-8033-C71C97E444D8}" type="pres">
      <dgm:prSet presAssocID="{783DCA84-09FB-411D-8E25-AFDDF54AE76F}" presName="sp" presStyleCnt="0"/>
      <dgm:spPr/>
    </dgm:pt>
    <dgm:pt modelId="{33A2BC9B-02E3-8F40-B760-AB1612F34384}" type="pres">
      <dgm:prSet presAssocID="{92747CFC-7E13-477F-8A8F-0A0FD632EA58}" presName="arrowAndChildren" presStyleCnt="0"/>
      <dgm:spPr/>
    </dgm:pt>
    <dgm:pt modelId="{56F3768C-0AD3-8A46-8FF2-C145B41468EA}" type="pres">
      <dgm:prSet presAssocID="{92747CFC-7E13-477F-8A8F-0A0FD632EA58}" presName="parentTextArrow" presStyleLbl="node1" presStyleIdx="0" presStyleCnt="0"/>
      <dgm:spPr/>
    </dgm:pt>
    <dgm:pt modelId="{56F19179-27E6-B24D-A463-CC02581B98CD}" type="pres">
      <dgm:prSet presAssocID="{92747CFC-7E13-477F-8A8F-0A0FD632EA58}" presName="arrow" presStyleLbl="alignNode1" presStyleIdx="3" presStyleCnt="4"/>
      <dgm:spPr/>
    </dgm:pt>
    <dgm:pt modelId="{FFD2EF4F-85D5-C542-A16D-962ED4396944}" type="pres">
      <dgm:prSet presAssocID="{92747CFC-7E13-477F-8A8F-0A0FD632EA58}" presName="descendantArrow" presStyleLbl="bgAccFollowNode1" presStyleIdx="3" presStyleCnt="4"/>
      <dgm:spPr/>
    </dgm:pt>
  </dgm:ptLst>
  <dgm:cxnLst>
    <dgm:cxn modelId="{CDA10B01-9FED-4A1A-85A0-337140A504D6}" srcId="{1A92A807-8436-415D-A81C-242D6DA70D6C}" destId="{92747CFC-7E13-477F-8A8F-0A0FD632EA58}" srcOrd="0" destOrd="0" parTransId="{D3E6557F-FB9C-452D-89C2-A5906F66A2CB}" sibTransId="{783DCA84-09FB-411D-8E25-AFDDF54AE76F}"/>
    <dgm:cxn modelId="{F0C5FD07-D89C-B84E-823E-A4300A876586}" type="presOf" srcId="{8AC062E1-19D4-4CE2-AF5C-FF12C303558F}" destId="{E2470B19-0E68-9245-B269-0E3CE5D9F490}" srcOrd="0" destOrd="0" presId="urn:microsoft.com/office/officeart/2016/7/layout/VerticalDownArrowProcess"/>
    <dgm:cxn modelId="{1689A50B-2685-4F4C-AADD-9C32B684A51E}" type="presOf" srcId="{4179828E-717C-412E-A7A2-6F080A4ADE99}" destId="{447D888B-4C6F-3244-B5EC-4DB0CFC08AE1}" srcOrd="1" destOrd="0" presId="urn:microsoft.com/office/officeart/2016/7/layout/VerticalDownArrowProcess"/>
    <dgm:cxn modelId="{5A6F2C10-EE04-2545-B70A-B0C4A62C8A14}" type="presOf" srcId="{92747CFC-7E13-477F-8A8F-0A0FD632EA58}" destId="{56F19179-27E6-B24D-A463-CC02581B98CD}" srcOrd="1" destOrd="0" presId="urn:microsoft.com/office/officeart/2016/7/layout/VerticalDownArrowProcess"/>
    <dgm:cxn modelId="{444ECD15-9EF8-5749-BA15-2007CAA334F2}" type="presOf" srcId="{48D17E4F-C212-486E-9C2F-AC1F124B971D}" destId="{72F2B53C-968F-FF4E-B2D4-007CEC1693DC}" srcOrd="0" destOrd="0" presId="urn:microsoft.com/office/officeart/2016/7/layout/VerticalDownArrowProcess"/>
    <dgm:cxn modelId="{F693A229-FDC9-E44E-B449-1D8AE773F3DA}" type="presOf" srcId="{F6432324-7D08-4026-8744-745DA33420CB}" destId="{D409385F-087E-4340-B3F9-9F713F26DECA}" srcOrd="0" destOrd="0" presId="urn:microsoft.com/office/officeart/2016/7/layout/VerticalDownArrowProcess"/>
    <dgm:cxn modelId="{8617B32E-8DD0-DA40-8BD3-6311B0C7D560}" type="presOf" srcId="{074537AB-1595-4BA4-87CA-B6088D582811}" destId="{C7883F76-2228-174D-AF5C-50A6806AA110}" srcOrd="0" destOrd="0" presId="urn:microsoft.com/office/officeart/2016/7/layout/VerticalDownArrowProcess"/>
    <dgm:cxn modelId="{40FCC652-EB71-4AF7-ACB1-67B9B859B2D6}" srcId="{92747CFC-7E13-477F-8A8F-0A0FD632EA58}" destId="{55E833B7-85BA-4931-8DC5-AD3ADC6764FB}" srcOrd="0" destOrd="0" parTransId="{D97A5167-00A9-4458-91EE-E6C8955138EF}" sibTransId="{8575D12F-2EB9-426B-9404-8E7ED94E6353}"/>
    <dgm:cxn modelId="{93378157-4B14-425B-878C-9D66DE54EE76}" srcId="{1A92A807-8436-415D-A81C-242D6DA70D6C}" destId="{F6432324-7D08-4026-8744-745DA33420CB}" srcOrd="3" destOrd="0" parTransId="{ADC9741B-E97F-4FA8-8DB8-C19473B19534}" sibTransId="{5C90FBE8-7E5B-4548-A794-529AAB429967}"/>
    <dgm:cxn modelId="{764D5A68-0707-C84E-80E3-5D116661975C}" type="presOf" srcId="{4179828E-717C-412E-A7A2-6F080A4ADE99}" destId="{103F9171-211B-E44C-9C50-269450D078FE}" srcOrd="0" destOrd="0" presId="urn:microsoft.com/office/officeart/2016/7/layout/VerticalDownArrowProcess"/>
    <dgm:cxn modelId="{638B846C-1699-B34B-888D-19FF67F9DD97}" type="presOf" srcId="{8AC062E1-19D4-4CE2-AF5C-FF12C303558F}" destId="{E6F984E5-9F78-414A-9E36-02DB20538436}" srcOrd="1" destOrd="0" presId="urn:microsoft.com/office/officeart/2016/7/layout/VerticalDownArrowProcess"/>
    <dgm:cxn modelId="{8AFB9770-C284-4DF4-A733-9912E38ED663}" srcId="{1A92A807-8436-415D-A81C-242D6DA70D6C}" destId="{8AC062E1-19D4-4CE2-AF5C-FF12C303558F}" srcOrd="1" destOrd="0" parTransId="{75EEB907-73FE-4E0D-9DFB-E2619D6823F1}" sibTransId="{9739BEBC-031F-471A-A2E6-9BEB78F123AA}"/>
    <dgm:cxn modelId="{3A663E80-ED67-4546-B6F6-8A6C7D8DFDF9}" srcId="{4179828E-717C-412E-A7A2-6F080A4ADE99}" destId="{48D17E4F-C212-486E-9C2F-AC1F124B971D}" srcOrd="0" destOrd="0" parTransId="{B3337FCC-16EC-4C26-AFB1-C88DA7DE92E5}" sibTransId="{0743073B-F2AF-434A-AF5C-AFA38B02F7C6}"/>
    <dgm:cxn modelId="{D550B584-F3B2-CE40-BE4B-02109070C9DD}" type="presOf" srcId="{55E833B7-85BA-4931-8DC5-AD3ADC6764FB}" destId="{FFD2EF4F-85D5-C542-A16D-962ED4396944}" srcOrd="0" destOrd="0" presId="urn:microsoft.com/office/officeart/2016/7/layout/VerticalDownArrowProcess"/>
    <dgm:cxn modelId="{5401C7A8-AFCE-9849-8D47-83C3A4BDEA2A}" type="presOf" srcId="{1A92A807-8436-415D-A81C-242D6DA70D6C}" destId="{F0925B37-3A6F-844E-9C3F-F28DC0F89A71}" srcOrd="0" destOrd="0" presId="urn:microsoft.com/office/officeart/2016/7/layout/VerticalDownArrowProcess"/>
    <dgm:cxn modelId="{04A4A7B0-56DE-724B-97D0-EE17C7E34A72}" type="presOf" srcId="{92747CFC-7E13-477F-8A8F-0A0FD632EA58}" destId="{56F3768C-0AD3-8A46-8FF2-C145B41468EA}" srcOrd="0" destOrd="0" presId="urn:microsoft.com/office/officeart/2016/7/layout/VerticalDownArrowProcess"/>
    <dgm:cxn modelId="{E82F03BE-5403-43CC-9727-1446C3F784D3}" srcId="{F6432324-7D08-4026-8744-745DA33420CB}" destId="{074537AB-1595-4BA4-87CA-B6088D582811}" srcOrd="0" destOrd="0" parTransId="{7FA32C60-784F-4F5F-8202-4617B7E4E3A1}" sibTransId="{144ED005-67CB-43C6-91F5-265AAFD22142}"/>
    <dgm:cxn modelId="{8DB2AECC-2893-4F6E-9E32-919127023FA2}" srcId="{8AC062E1-19D4-4CE2-AF5C-FF12C303558F}" destId="{9ADF4783-6106-41C7-9C47-D9BAF610467E}" srcOrd="0" destOrd="0" parTransId="{147A95AD-15BF-4BEB-9F12-BF8497E61D39}" sibTransId="{6C1E1162-5AF4-4EE1-8DEB-30F704C3CCCF}"/>
    <dgm:cxn modelId="{235FF2E5-DAF9-7641-80F2-805752F71D39}" type="presOf" srcId="{9ADF4783-6106-41C7-9C47-D9BAF610467E}" destId="{48BE0FC4-6884-2041-ADEE-93CF215AF4E2}" srcOrd="0" destOrd="0" presId="urn:microsoft.com/office/officeart/2016/7/layout/VerticalDownArrowProcess"/>
    <dgm:cxn modelId="{BFB00EEB-EC3D-479D-98D4-8C62792898C5}" srcId="{1A92A807-8436-415D-A81C-242D6DA70D6C}" destId="{4179828E-717C-412E-A7A2-6F080A4ADE99}" srcOrd="2" destOrd="0" parTransId="{9F3534C1-C36D-475B-893A-554EBD4B859B}" sibTransId="{95D93F4C-2543-4786-AE4F-0828AE5D8B68}"/>
    <dgm:cxn modelId="{62CB023B-E9EF-3F41-999B-293C3F870E31}" type="presParOf" srcId="{F0925B37-3A6F-844E-9C3F-F28DC0F89A71}" destId="{D44E98DE-1572-5843-B55C-BE9CF8AB0D6C}" srcOrd="0" destOrd="0" presId="urn:microsoft.com/office/officeart/2016/7/layout/VerticalDownArrowProcess"/>
    <dgm:cxn modelId="{909544A3-1CD6-E244-A316-3B17AC57623A}" type="presParOf" srcId="{D44E98DE-1572-5843-B55C-BE9CF8AB0D6C}" destId="{D409385F-087E-4340-B3F9-9F713F26DECA}" srcOrd="0" destOrd="0" presId="urn:microsoft.com/office/officeart/2016/7/layout/VerticalDownArrowProcess"/>
    <dgm:cxn modelId="{A6C2DE61-6CC2-624E-94A1-983EF07CEF97}" type="presParOf" srcId="{D44E98DE-1572-5843-B55C-BE9CF8AB0D6C}" destId="{C7883F76-2228-174D-AF5C-50A6806AA110}" srcOrd="1" destOrd="0" presId="urn:microsoft.com/office/officeart/2016/7/layout/VerticalDownArrowProcess"/>
    <dgm:cxn modelId="{31E35C77-07D0-684F-B1C9-6F3F245BA73C}" type="presParOf" srcId="{F0925B37-3A6F-844E-9C3F-F28DC0F89A71}" destId="{3D298AB3-41AE-5843-AE0F-B3240B5E0AA4}" srcOrd="1" destOrd="0" presId="urn:microsoft.com/office/officeart/2016/7/layout/VerticalDownArrowProcess"/>
    <dgm:cxn modelId="{29424155-596E-7D4A-BE80-4AE8070C30C0}" type="presParOf" srcId="{F0925B37-3A6F-844E-9C3F-F28DC0F89A71}" destId="{65835E31-2718-BF41-8A9C-456E55C9C4DA}" srcOrd="2" destOrd="0" presId="urn:microsoft.com/office/officeart/2016/7/layout/VerticalDownArrowProcess"/>
    <dgm:cxn modelId="{590160FB-5F9D-8D47-9807-9EA12D2C5544}" type="presParOf" srcId="{65835E31-2718-BF41-8A9C-456E55C9C4DA}" destId="{103F9171-211B-E44C-9C50-269450D078FE}" srcOrd="0" destOrd="0" presId="urn:microsoft.com/office/officeart/2016/7/layout/VerticalDownArrowProcess"/>
    <dgm:cxn modelId="{F8E7D1CF-D747-F74A-BE25-71E6B45D82EA}" type="presParOf" srcId="{65835E31-2718-BF41-8A9C-456E55C9C4DA}" destId="{447D888B-4C6F-3244-B5EC-4DB0CFC08AE1}" srcOrd="1" destOrd="0" presId="urn:microsoft.com/office/officeart/2016/7/layout/VerticalDownArrowProcess"/>
    <dgm:cxn modelId="{D5AC524E-B416-7545-9CDB-27BAD9DA5163}" type="presParOf" srcId="{65835E31-2718-BF41-8A9C-456E55C9C4DA}" destId="{72F2B53C-968F-FF4E-B2D4-007CEC1693DC}" srcOrd="2" destOrd="0" presId="urn:microsoft.com/office/officeart/2016/7/layout/VerticalDownArrowProcess"/>
    <dgm:cxn modelId="{C4CD29F3-9445-FB48-929A-2ED907E6DD2D}" type="presParOf" srcId="{F0925B37-3A6F-844E-9C3F-F28DC0F89A71}" destId="{F2626FB5-8708-F44D-8E91-86E7DF640BDE}" srcOrd="3" destOrd="0" presId="urn:microsoft.com/office/officeart/2016/7/layout/VerticalDownArrowProcess"/>
    <dgm:cxn modelId="{FCD8CE25-742F-C54D-981D-C6877FF251F7}" type="presParOf" srcId="{F0925B37-3A6F-844E-9C3F-F28DC0F89A71}" destId="{D731077B-2BBD-EC43-A632-FB72FFB34ACC}" srcOrd="4" destOrd="0" presId="urn:microsoft.com/office/officeart/2016/7/layout/VerticalDownArrowProcess"/>
    <dgm:cxn modelId="{7AEA3CB1-FFC2-E04C-9292-66B022317B79}" type="presParOf" srcId="{D731077B-2BBD-EC43-A632-FB72FFB34ACC}" destId="{E2470B19-0E68-9245-B269-0E3CE5D9F490}" srcOrd="0" destOrd="0" presId="urn:microsoft.com/office/officeart/2016/7/layout/VerticalDownArrowProcess"/>
    <dgm:cxn modelId="{DE0F80BC-001A-244C-9419-472786822BE4}" type="presParOf" srcId="{D731077B-2BBD-EC43-A632-FB72FFB34ACC}" destId="{E6F984E5-9F78-414A-9E36-02DB20538436}" srcOrd="1" destOrd="0" presId="urn:microsoft.com/office/officeart/2016/7/layout/VerticalDownArrowProcess"/>
    <dgm:cxn modelId="{4314DD1C-BD9B-0F43-A3B8-BCA2594A2859}" type="presParOf" srcId="{D731077B-2BBD-EC43-A632-FB72FFB34ACC}" destId="{48BE0FC4-6884-2041-ADEE-93CF215AF4E2}" srcOrd="2" destOrd="0" presId="urn:microsoft.com/office/officeart/2016/7/layout/VerticalDownArrowProcess"/>
    <dgm:cxn modelId="{C6FF7B84-EAFD-3747-B66B-AF860DCEADC0}" type="presParOf" srcId="{F0925B37-3A6F-844E-9C3F-F28DC0F89A71}" destId="{F5E0A88C-44FB-2642-8033-C71C97E444D8}" srcOrd="5" destOrd="0" presId="urn:microsoft.com/office/officeart/2016/7/layout/VerticalDownArrowProcess"/>
    <dgm:cxn modelId="{9992CB21-E2ED-A041-B25B-9C833111334A}" type="presParOf" srcId="{F0925B37-3A6F-844E-9C3F-F28DC0F89A71}" destId="{33A2BC9B-02E3-8F40-B760-AB1612F34384}" srcOrd="6" destOrd="0" presId="urn:microsoft.com/office/officeart/2016/7/layout/VerticalDownArrowProcess"/>
    <dgm:cxn modelId="{2E233CD5-D8EB-E945-B00D-6C706A413C5E}" type="presParOf" srcId="{33A2BC9B-02E3-8F40-B760-AB1612F34384}" destId="{56F3768C-0AD3-8A46-8FF2-C145B41468EA}" srcOrd="0" destOrd="0" presId="urn:microsoft.com/office/officeart/2016/7/layout/VerticalDownArrowProcess"/>
    <dgm:cxn modelId="{27AC21CF-BDB3-8A46-97AD-3F18238ABA7C}" type="presParOf" srcId="{33A2BC9B-02E3-8F40-B760-AB1612F34384}" destId="{56F19179-27E6-B24D-A463-CC02581B98CD}" srcOrd="1" destOrd="0" presId="urn:microsoft.com/office/officeart/2016/7/layout/VerticalDownArrowProcess"/>
    <dgm:cxn modelId="{53873245-8CF7-9041-844F-7CBEE75F62D8}" type="presParOf" srcId="{33A2BC9B-02E3-8F40-B760-AB1612F34384}" destId="{FFD2EF4F-85D5-C542-A16D-962ED439694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9385F-087E-4340-B3F9-9F713F26DECA}">
      <dsp:nvSpPr>
        <dsp:cNvPr id="0" name=""/>
        <dsp:cNvSpPr/>
      </dsp:nvSpPr>
      <dsp:spPr>
        <a:xfrm>
          <a:off x="0" y="2734440"/>
          <a:ext cx="2775346" cy="5982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383" tIns="135128" rIns="19738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4. Predictive Simulation</a:t>
          </a:r>
          <a:endParaRPr lang="en-US" sz="19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734440"/>
        <a:ext cx="2775346" cy="598228"/>
      </dsp:txXfrm>
    </dsp:sp>
    <dsp:sp modelId="{C7883F76-2228-174D-AF5C-50A6806AA110}">
      <dsp:nvSpPr>
        <dsp:cNvPr id="0" name=""/>
        <dsp:cNvSpPr/>
      </dsp:nvSpPr>
      <dsp:spPr>
        <a:xfrm>
          <a:off x="2775346" y="2735574"/>
          <a:ext cx="8326041" cy="5982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91" tIns="228600" rIns="168891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Simulated Rutherford Backscattering Spectroscopy (RBS) for determining doping concentration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5346" y="2735574"/>
        <a:ext cx="8326041" cy="598228"/>
      </dsp:txXfrm>
    </dsp:sp>
    <dsp:sp modelId="{447D888B-4C6F-3244-B5EC-4DB0CFC08AE1}">
      <dsp:nvSpPr>
        <dsp:cNvPr id="0" name=""/>
        <dsp:cNvSpPr/>
      </dsp:nvSpPr>
      <dsp:spPr>
        <a:xfrm rot="10800000">
          <a:off x="0" y="1823338"/>
          <a:ext cx="2775346" cy="92007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383" tIns="135128" rIns="19738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3. Model Validation</a:t>
          </a:r>
          <a:endParaRPr lang="en-US" sz="19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0" y="1823338"/>
        <a:ext cx="2775346" cy="598049"/>
      </dsp:txXfrm>
    </dsp:sp>
    <dsp:sp modelId="{72F2B53C-968F-FF4E-B2D4-007CEC1693DC}">
      <dsp:nvSpPr>
        <dsp:cNvPr id="0" name=""/>
        <dsp:cNvSpPr/>
      </dsp:nvSpPr>
      <dsp:spPr>
        <a:xfrm>
          <a:off x="2775346" y="1823338"/>
          <a:ext cx="8326041" cy="59804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91" tIns="228600" rIns="168891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Compared model against the Adler Impurity Conduction Model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5346" y="1823338"/>
        <a:ext cx="8326041" cy="598049"/>
      </dsp:txXfrm>
    </dsp:sp>
    <dsp:sp modelId="{E6F984E5-9F78-414A-9E36-02DB20538436}">
      <dsp:nvSpPr>
        <dsp:cNvPr id="0" name=""/>
        <dsp:cNvSpPr/>
      </dsp:nvSpPr>
      <dsp:spPr>
        <a:xfrm rot="10800000">
          <a:off x="0" y="912235"/>
          <a:ext cx="2775346" cy="92007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383" tIns="135128" rIns="19738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2. Model Creation</a:t>
          </a:r>
          <a:endParaRPr lang="en-US" sz="19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0" y="912235"/>
        <a:ext cx="2775346" cy="598049"/>
      </dsp:txXfrm>
    </dsp:sp>
    <dsp:sp modelId="{48BE0FC4-6884-2041-ADEE-93CF215AF4E2}">
      <dsp:nvSpPr>
        <dsp:cNvPr id="0" name=""/>
        <dsp:cNvSpPr/>
      </dsp:nvSpPr>
      <dsp:spPr>
        <a:xfrm>
          <a:off x="2775346" y="912235"/>
          <a:ext cx="8326041" cy="59804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91" tIns="228600" rIns="168891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Analyzed data to build models and determine relationships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5346" y="912235"/>
        <a:ext cx="8326041" cy="598049"/>
      </dsp:txXfrm>
    </dsp:sp>
    <dsp:sp modelId="{56F19179-27E6-B24D-A463-CC02581B98CD}">
      <dsp:nvSpPr>
        <dsp:cNvPr id="0" name=""/>
        <dsp:cNvSpPr/>
      </dsp:nvSpPr>
      <dsp:spPr>
        <a:xfrm rot="10800000">
          <a:off x="0" y="1133"/>
          <a:ext cx="2775346" cy="92007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383" tIns="135128" rIns="19738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1. Data Collection</a:t>
          </a:r>
          <a:endParaRPr lang="en-US" sz="19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0" y="1133"/>
        <a:ext cx="2775346" cy="598049"/>
      </dsp:txXfrm>
    </dsp:sp>
    <dsp:sp modelId="{FFD2EF4F-85D5-C542-A16D-962ED4396944}">
      <dsp:nvSpPr>
        <dsp:cNvPr id="0" name=""/>
        <dsp:cNvSpPr/>
      </dsp:nvSpPr>
      <dsp:spPr>
        <a:xfrm>
          <a:off x="2775346" y="1133"/>
          <a:ext cx="8326041" cy="59804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91" tIns="228600" rIns="168891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Conducted literature review of experimental data from the past 20+ years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5346" y="1133"/>
        <a:ext cx="8326041" cy="59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8938-D404-1F4F-9425-CFB9579EC1C7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6C84B-0A84-CF44-AD22-F32F22FE7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6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6C84B-0A84-CF44-AD22-F32F22FE7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1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6607-50B5-C244-ACB6-C1BA72D024C9}" type="datetime1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729C-1A50-0543-8ED0-93165C4E2DFE}" type="datetime1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96C-A511-7B4E-A190-A4B4E01FE7FC}" type="datetime1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1F66-629D-D442-8153-C891491087EE}" type="datetime1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CE10-9BA2-A34A-A862-97F428C64A71}" type="datetime1">
              <a:rPr lang="en-US" smtClean="0"/>
              <a:t>3/10/24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31EA-DFCF-8F49-A371-CC74CD5C7299}" type="datetime1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6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7C9D-5DC8-BB4A-86FF-DFE23268D05C}" type="datetime1">
              <a:rPr lang="en-US" smtClean="0"/>
              <a:t>3/10/24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52B2-94AB-8E4C-8936-51F9B2D2054F}" type="datetime1">
              <a:rPr lang="en-US" smtClean="0"/>
              <a:t>3/10/24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2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643D-0089-FF41-909E-E304FEBD3775}" type="datetime1">
              <a:rPr lang="en-US" smtClean="0"/>
              <a:t>3/10/24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1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5F29-2BFE-0F47-87DA-6345BC8F5909}" type="datetime1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29FE-D087-3543-8F37-36B2AF28539A}" type="datetime1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0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C2A91C5B-5C84-C347-A148-592803923521}" type="datetime1">
              <a:rPr lang="en-US" smtClean="0"/>
              <a:t>3/10/24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25854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ectronic circuit board">
            <a:extLst>
              <a:ext uri="{FF2B5EF4-FFF2-40B4-BE49-F238E27FC236}">
                <a16:creationId xmlns:a16="http://schemas.microsoft.com/office/drawing/2014/main" id="{E2F12277-351D-291D-6804-4C9EFD618F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5" r="1" b="1"/>
          <a:stretch/>
        </p:blipFill>
        <p:spPr>
          <a:xfrm>
            <a:off x="-688" y="10"/>
            <a:ext cx="12192687" cy="6857990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7186895-7DAD-4EEE-BF1A-CC36B9426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-5"/>
            <a:ext cx="9785926" cy="6858005"/>
            <a:chOff x="2406074" y="-5"/>
            <a:chExt cx="9785926" cy="685800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45BFDCD0-B536-4527-AB6E-79B0E4EDD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424112" y="-4"/>
              <a:ext cx="9767888" cy="6858003"/>
              <a:chOff x="0" y="-3"/>
              <a:chExt cx="9767888" cy="6858003"/>
            </a:xfrm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1850C5E2-9BE7-4321-8945-320FE5AA9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8999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07B89D3D-F057-4F89-87AC-DBA5FD04CE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3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5B5518D-4B46-4866-BF9F-D6550DA00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406074" y="-5"/>
              <a:ext cx="9785926" cy="6858002"/>
              <a:chOff x="0" y="-1"/>
              <a:chExt cx="9785926" cy="6858002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1673445-12E5-48F8-BEF8-87016BBC52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9000"/>
                <a:ext cx="9785926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3ACC629B-B138-4925-BE58-F4E4E2CC8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1"/>
                <a:ext cx="9785926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0C8F77F-4220-4C2C-BE7D-0C626E457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23330" y="-5"/>
              <a:ext cx="9768670" cy="6858002"/>
              <a:chOff x="2423330" y="-5"/>
              <a:chExt cx="9768670" cy="6858002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66BF283-D5A5-422F-9640-B6D1ABD989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423330" y="-5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4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05EAD1A7-3DBD-4376-BF10-AEE971C1BC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V="1">
                <a:off x="2424112" y="3428998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4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8F565D01-6AAA-4149-B7F9-257DDE044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V="1">
              <a:off x="4637393" y="-696606"/>
              <a:ext cx="6312874" cy="879633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0E64B9-BAC5-E611-F35E-EC4A8E3E4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4500561" cy="4259814"/>
          </a:xfrm>
        </p:spPr>
        <p:txBody>
          <a:bodyPr>
            <a:normAutofit/>
          </a:bodyPr>
          <a:lstStyle/>
          <a:p>
            <a:r>
              <a:rPr lang="en-US" sz="55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 Quantum Materials for Low Power Electronics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7BA0D-AFCF-E418-AAB6-2B636894A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988476"/>
            <a:ext cx="4500561" cy="13202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Shloka Shriram</a:t>
            </a:r>
          </a:p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Princeton High School</a:t>
            </a:r>
          </a:p>
        </p:txBody>
      </p:sp>
    </p:spTree>
    <p:extLst>
      <p:ext uri="{BB962C8B-B14F-4D97-AF65-F5344CB8AC3E}">
        <p14:creationId xmlns:p14="http://schemas.microsoft.com/office/powerpoint/2010/main" val="2247111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Q5: Estimating W Concentration in VO2 with RBS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6" y="5068076"/>
            <a:ext cx="11902067" cy="14419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Rutherford Backscattering Spectroscopy (RBS): characterization tool</a:t>
            </a:r>
            <a:endParaRPr lang="en-US" sz="2000" baseline="-2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Simulations with SimNRA yield spectra of W</a:t>
            </a:r>
            <a:r>
              <a:rPr lang="en-US" sz="20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1-x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0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RBS can be used to determine W concentration in nanoscale materials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9234FF-E2C5-8AEB-2DBF-74BF7F0FA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060" y="1161107"/>
            <a:ext cx="5651845" cy="342868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F8DE608-D252-5684-F7FE-94D25876EA3D}"/>
              </a:ext>
            </a:extLst>
          </p:cNvPr>
          <p:cNvGrpSpPr/>
          <p:nvPr/>
        </p:nvGrpSpPr>
        <p:grpSpPr>
          <a:xfrm>
            <a:off x="221185" y="1161107"/>
            <a:ext cx="5882435" cy="3428682"/>
            <a:chOff x="221185" y="1161107"/>
            <a:chExt cx="5882435" cy="342868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187517-C8BB-6223-06DB-F19F3F0490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185" y="1161107"/>
              <a:ext cx="5882435" cy="342868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98C8D85-93EE-BE63-AB9B-00EA94E3C797}"/>
                </a:ext>
              </a:extLst>
            </p:cNvPr>
            <p:cNvSpPr txBox="1"/>
            <p:nvPr/>
          </p:nvSpPr>
          <p:spPr>
            <a:xfrm>
              <a:off x="2553630" y="1494263"/>
              <a:ext cx="468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5B1AA1-E9B9-132C-C1A5-0B5F7D2AF7B2}"/>
                </a:ext>
              </a:extLst>
            </p:cNvPr>
            <p:cNvSpPr txBox="1"/>
            <p:nvPr/>
          </p:nvSpPr>
          <p:spPr>
            <a:xfrm>
              <a:off x="4545981" y="2806572"/>
              <a:ext cx="468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3F3F8F-48F5-5D56-A39B-4712FF92D1C8}"/>
                </a:ext>
              </a:extLst>
            </p:cNvPr>
            <p:cNvSpPr txBox="1"/>
            <p:nvPr/>
          </p:nvSpPr>
          <p:spPr>
            <a:xfrm>
              <a:off x="5506004" y="3343449"/>
              <a:ext cx="468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7189B22-CA1C-E3C1-FD3D-0BDFB7021C80}"/>
              </a:ext>
            </a:extLst>
          </p:cNvPr>
          <p:cNvGrpSpPr/>
          <p:nvPr/>
        </p:nvGrpSpPr>
        <p:grpSpPr>
          <a:xfrm>
            <a:off x="5608887" y="3302260"/>
            <a:ext cx="2085454" cy="575386"/>
            <a:chOff x="5608887" y="3302260"/>
            <a:chExt cx="2085454" cy="57538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59A1C6D-E269-3E51-C4B9-712147F5FA8D}"/>
                </a:ext>
              </a:extLst>
            </p:cNvPr>
            <p:cNvSpPr/>
            <p:nvPr/>
          </p:nvSpPr>
          <p:spPr>
            <a:xfrm>
              <a:off x="5608887" y="3592904"/>
              <a:ext cx="334006" cy="284742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61C4F58-8576-1637-BB3A-AE62906800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0941" y="3302260"/>
              <a:ext cx="1823400" cy="404008"/>
            </a:xfrm>
            <a:prstGeom prst="straightConnector1">
              <a:avLst/>
            </a:prstGeom>
            <a:ln w="127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E35EA9-94E6-CDC3-15BC-E61721D7EC22}"/>
              </a:ext>
            </a:extLst>
          </p:cNvPr>
          <p:cNvSpPr txBox="1"/>
          <p:nvPr/>
        </p:nvSpPr>
        <p:spPr>
          <a:xfrm>
            <a:off x="221185" y="4630977"/>
            <a:ext cx="5874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10: </a:t>
            </a:r>
            <a:r>
              <a:rPr lang="en-US" sz="1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RBS Spectra of Varying WxV1-xO2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6D5E6C-41CF-C386-CEEE-02973337971E}"/>
              </a:ext>
            </a:extLst>
          </p:cNvPr>
          <p:cNvSpPr txBox="1"/>
          <p:nvPr/>
        </p:nvSpPr>
        <p:spPr>
          <a:xfrm>
            <a:off x="6321060" y="4629821"/>
            <a:ext cx="5649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11: </a:t>
            </a:r>
            <a:r>
              <a:rPr lang="en-US" sz="1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RBS Spectra of Varying WxV1-xO2 (W Peak)</a:t>
            </a:r>
          </a:p>
        </p:txBody>
      </p:sp>
    </p:spTree>
    <p:extLst>
      <p:ext uri="{BB962C8B-B14F-4D97-AF65-F5344CB8AC3E}">
        <p14:creationId xmlns:p14="http://schemas.microsoft.com/office/powerpoint/2010/main" val="25368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6" y="1125125"/>
            <a:ext cx="11902067" cy="538603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Created quantitative, linear models to establish relationships for W-VO</a:t>
            </a:r>
            <a:r>
              <a:rPr lang="en-US" sz="2400" b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IMT temperature, threshold voltage, W doping concentration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Conserve experimental resources, guide materials discovery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cost savings and accelerated timelines for mainstream use of VO</a:t>
            </a:r>
            <a:r>
              <a:rPr lang="en-US" sz="24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lvl="1">
              <a:lnSpc>
                <a:spcPct val="150000"/>
              </a:lnSpc>
            </a:pPr>
            <a:endParaRPr lang="en-US" sz="2400" baseline="-2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Models enable predictive design of IMT properties for energy efficient technologies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Models predict 1.6 at.% W-doped VO</a:t>
            </a:r>
            <a:r>
              <a:rPr lang="en-US" sz="2400" b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reduce energy consumption by 76%, operates at room temperature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Applications: brain-inspired computers, thermochromic windows</a:t>
            </a:r>
          </a:p>
        </p:txBody>
      </p:sp>
    </p:spTree>
    <p:extLst>
      <p:ext uri="{BB962C8B-B14F-4D97-AF65-F5344CB8AC3E}">
        <p14:creationId xmlns:p14="http://schemas.microsoft.com/office/powerpoint/2010/main" val="151895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7" y="1215484"/>
            <a:ext cx="5869258" cy="540834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Hussein Hijazi (Rutgers University, Department of Physics)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Ms. Jacqueline Katz (Princeton High School)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for Nanoscale Materials, Argonne National Laboratory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Discussions at Fall 2023 Materials Research Society Meeting, Boston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PHS Research Program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Ms.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Smolyn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Mr. Eastburn, Mr. Smirk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Barnes-Johnson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DE8FAE-12D4-5D9B-0408-A02C405C1067}"/>
              </a:ext>
            </a:extLst>
          </p:cNvPr>
          <p:cNvSpPr/>
          <p:nvPr/>
        </p:nvSpPr>
        <p:spPr>
          <a:xfrm>
            <a:off x="6177776" y="1215484"/>
            <a:ext cx="5876878" cy="540834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 References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Vries, A. (2023). The growing energy footprint of artificial intelligence. Joule, 7(10), 2191-2194.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Kamalisarvestani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M., R.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Saidur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Mekhilef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F. S.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Javadi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Performance, materials and coating technologies of thermochromic thin films on smart windows. Renewable and Sustainable Energy Reviews 26 (2013): 353-364.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Adler, D., &amp; Brooks, H. (1967). Theory of semiconductor-to-metal transitions. Physical Review, 155(3), 826.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Xue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Y., &amp; Yin, S. (2022). Element doping: a marvelous strategy for pioneering the smart applications of VO 2. Nanoscale, 14(31), 11054-11097.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Shao, Z., Cao, X., Luo, H., &amp;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Jin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P. (2018). Recent progress in the phase-transition mechanism and modulation of vanadium dioxide materials. NPG Asia Materials, 10(7), 581-605.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Shen, N., Chen, S., Shi, R.,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Niu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</a:t>
            </a: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Amini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A., &amp; Cheng, C. (2021). Phase transition hysteresis of tungsten doped VO2 synergistically boosts the function of smart windows in ambient conditions. ACS Applied Electronic Materials, 3(8), 3648-3656.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Niklasson</a:t>
            </a:r>
            <a:r>
              <a:rPr lang="en-US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G. A., Li, S. Y., &amp; Granqvist, C. G. (2014, November). Thermochromic vanadium oxide thin films: Electronic and optical properties. In Journal of Physics: Conference Series (Vol. 559, No. 1, p. 012001). IOP Publishing.</a:t>
            </a:r>
          </a:p>
        </p:txBody>
      </p:sp>
    </p:spTree>
    <p:extLst>
      <p:ext uri="{BB962C8B-B14F-4D97-AF65-F5344CB8AC3E}">
        <p14:creationId xmlns:p14="http://schemas.microsoft.com/office/powerpoint/2010/main" val="300739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Energy Consumption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0003" y="6492875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E126DCA-BA05-B6E8-6C33-303B139B08C4}"/>
              </a:ext>
            </a:extLst>
          </p:cNvPr>
          <p:cNvGrpSpPr/>
          <p:nvPr/>
        </p:nvGrpSpPr>
        <p:grpSpPr>
          <a:xfrm>
            <a:off x="112251" y="1059631"/>
            <a:ext cx="11967498" cy="1638963"/>
            <a:chOff x="112251" y="1059631"/>
            <a:chExt cx="11967498" cy="16389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A492DC0-8C9C-3B4D-D5DE-16410C2CE29D}"/>
                </a:ext>
              </a:extLst>
            </p:cNvPr>
            <p:cNvSpPr/>
            <p:nvPr/>
          </p:nvSpPr>
          <p:spPr>
            <a:xfrm>
              <a:off x="112251" y="1472577"/>
              <a:ext cx="5890823" cy="1226017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baseline="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ChatGPT’s</a:t>
              </a:r>
              <a:r>
                <a:rPr lang="en-US" sz="1800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energy consumption = 175,000 people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AI consumption &gt;85 terawatt-hours per year by 2027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Electronic switch between conducting &amp; insulating states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72C25045-0397-1C58-E522-89786B20F22B}"/>
                </a:ext>
              </a:extLst>
            </p:cNvPr>
            <p:cNvSpPr/>
            <p:nvPr/>
          </p:nvSpPr>
          <p:spPr>
            <a:xfrm>
              <a:off x="210743" y="1059632"/>
              <a:ext cx="5632495" cy="50962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Challenge: AI &amp; Computing Devices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6024B0-0499-3BFD-BCD3-CB6F44F4A7FB}"/>
                </a:ext>
              </a:extLst>
            </p:cNvPr>
            <p:cNvSpPr/>
            <p:nvPr/>
          </p:nvSpPr>
          <p:spPr>
            <a:xfrm>
              <a:off x="6192643" y="1472576"/>
              <a:ext cx="5887106" cy="1226017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30% of energy worldwide used by buildings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60% of energy consumed by buildings for heating/cooling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</a:t>
              </a: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ndows cannot switch optical reflectance</a:t>
              </a:r>
              <a:endPara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DA022999-5A85-F781-C4BE-9A6F3102439E}"/>
                </a:ext>
              </a:extLst>
            </p:cNvPr>
            <p:cNvSpPr/>
            <p:nvPr/>
          </p:nvSpPr>
          <p:spPr>
            <a:xfrm>
              <a:off x="6270701" y="1059632"/>
              <a:ext cx="5710555" cy="50962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Challenge: Thermal Regulation Systems</a:t>
              </a:r>
            </a:p>
          </p:txBody>
        </p:sp>
        <p:pic>
          <p:nvPicPr>
            <p:cNvPr id="22" name="Graphic 21" descr="High voltage with solid fill">
              <a:extLst>
                <a:ext uri="{FF2B5EF4-FFF2-40B4-BE49-F238E27FC236}">
                  <a16:creationId xmlns:a16="http://schemas.microsoft.com/office/drawing/2014/main" id="{C2A68D8B-EF55-4C3F-A56C-7DC426381D81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5171" y="1059631"/>
              <a:ext cx="457200" cy="457200"/>
            </a:xfrm>
            <a:prstGeom prst="rect">
              <a:avLst/>
            </a:prstGeom>
          </p:spPr>
        </p:pic>
        <p:pic>
          <p:nvPicPr>
            <p:cNvPr id="23" name="Graphic 22" descr="High voltage with solid fill">
              <a:extLst>
                <a:ext uri="{FF2B5EF4-FFF2-40B4-BE49-F238E27FC236}">
                  <a16:creationId xmlns:a16="http://schemas.microsoft.com/office/drawing/2014/main" id="{96603C21-5928-2B4D-AA58-4BA381A9C2B4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5776" y="1086325"/>
              <a:ext cx="457200" cy="457200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FAA738C-C477-6E9E-F866-BB907AF83C63}"/>
              </a:ext>
            </a:extLst>
          </p:cNvPr>
          <p:cNvGrpSpPr/>
          <p:nvPr/>
        </p:nvGrpSpPr>
        <p:grpSpPr>
          <a:xfrm>
            <a:off x="1153771" y="4789410"/>
            <a:ext cx="9874559" cy="1633692"/>
            <a:chOff x="1153771" y="4789410"/>
            <a:chExt cx="9874559" cy="1633692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9D105CA-9DF9-8D2C-BE16-20F394622CAD}"/>
                </a:ext>
              </a:extLst>
            </p:cNvPr>
            <p:cNvSpPr/>
            <p:nvPr/>
          </p:nvSpPr>
          <p:spPr>
            <a:xfrm>
              <a:off x="2067204" y="5265130"/>
              <a:ext cx="8046726" cy="115797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Quantum Materials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Sharp electrical &amp; optical switching properties under external stimuli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Vanadium Dioxide (VO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) widely studied</a:t>
              </a:r>
            </a:p>
          </p:txBody>
        </p:sp>
        <p:cxnSp>
          <p:nvCxnSpPr>
            <p:cNvPr id="33" name="Elbow Connector 32">
              <a:extLst>
                <a:ext uri="{FF2B5EF4-FFF2-40B4-BE49-F238E27FC236}">
                  <a16:creationId xmlns:a16="http://schemas.microsoft.com/office/drawing/2014/main" id="{04A02DF7-B3B2-EDE5-344E-EE501121741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045350" y="4857990"/>
              <a:ext cx="1051560" cy="914400"/>
            </a:xfrm>
            <a:prstGeom prst="bentConnector2">
              <a:avLst/>
            </a:prstGeom>
            <a:ln w="381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>
              <a:extLst>
                <a:ext uri="{FF2B5EF4-FFF2-40B4-BE49-F238E27FC236}">
                  <a16:creationId xmlns:a16="http://schemas.microsoft.com/office/drawing/2014/main" id="{941740D2-6244-061D-1E1E-D5A11ABEBAB6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 rot="16200000" flipH="1">
              <a:off x="1083135" y="4860046"/>
              <a:ext cx="1054705" cy="913433"/>
            </a:xfrm>
            <a:prstGeom prst="bentConnector2">
              <a:avLst/>
            </a:prstGeom>
            <a:ln w="381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1CBF300-EA81-9606-2B0E-03AFBB134D89}"/>
              </a:ext>
            </a:extLst>
          </p:cNvPr>
          <p:cNvGrpSpPr/>
          <p:nvPr/>
        </p:nvGrpSpPr>
        <p:grpSpPr>
          <a:xfrm>
            <a:off x="112252" y="2698593"/>
            <a:ext cx="11967497" cy="2090818"/>
            <a:chOff x="112252" y="2698593"/>
            <a:chExt cx="11967497" cy="20908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E5FD23-FF63-2060-6DAD-061C749AAA79}"/>
                </a:ext>
              </a:extLst>
            </p:cNvPr>
            <p:cNvSpPr/>
            <p:nvPr/>
          </p:nvSpPr>
          <p:spPr>
            <a:xfrm>
              <a:off x="112252" y="3717835"/>
              <a:ext cx="5890823" cy="10715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Human brain = ~20 watts of energy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Switches mimic neurons and synapses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27886268-A964-6A57-0BC5-3BC005E3BAC7}"/>
                </a:ext>
              </a:extLst>
            </p:cNvPr>
            <p:cNvSpPr/>
            <p:nvPr/>
          </p:nvSpPr>
          <p:spPr>
            <a:xfrm>
              <a:off x="210743" y="3320640"/>
              <a:ext cx="5710555" cy="50962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Solution: Brain Inspired Computing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13C9ED7-1345-8DE2-DAEA-3C47FA3E0502}"/>
                </a:ext>
              </a:extLst>
            </p:cNvPr>
            <p:cNvSpPr/>
            <p:nvPr/>
          </p:nvSpPr>
          <p:spPr>
            <a:xfrm>
              <a:off x="6192643" y="3717835"/>
              <a:ext cx="5887106" cy="10715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Passive thermal control enables temperature regulation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Optical switch: changes reflectance based on temperature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476AC85-E56B-5C82-D76E-2E48BA0A5E5A}"/>
                </a:ext>
              </a:extLst>
            </p:cNvPr>
            <p:cNvSpPr/>
            <p:nvPr/>
          </p:nvSpPr>
          <p:spPr>
            <a:xfrm>
              <a:off x="6280919" y="3319272"/>
              <a:ext cx="5710554" cy="50962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Solution: Thermochromic Windows</a:t>
              </a:r>
            </a:p>
          </p:txBody>
        </p:sp>
        <p:pic>
          <p:nvPicPr>
            <p:cNvPr id="24" name="Graphic 23" descr="Renewable Energy with solid fill">
              <a:extLst>
                <a:ext uri="{FF2B5EF4-FFF2-40B4-BE49-F238E27FC236}">
                  <a16:creationId xmlns:a16="http://schemas.microsoft.com/office/drawing/2014/main" id="{3590214C-6545-3AB2-06C1-1687404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5171" y="3321552"/>
              <a:ext cx="457200" cy="457200"/>
            </a:xfrm>
            <a:prstGeom prst="rect">
              <a:avLst/>
            </a:prstGeom>
          </p:spPr>
        </p:pic>
        <p:pic>
          <p:nvPicPr>
            <p:cNvPr id="25" name="Graphic 24" descr="Renewable Energy with solid fill">
              <a:extLst>
                <a:ext uri="{FF2B5EF4-FFF2-40B4-BE49-F238E27FC236}">
                  <a16:creationId xmlns:a16="http://schemas.microsoft.com/office/drawing/2014/main" id="{BFAE0FFF-C74C-4435-A678-A521832F5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68866" y="3342874"/>
              <a:ext cx="457200" cy="457200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E6A0ECB-FFAC-E15A-8855-73691009E230}"/>
                </a:ext>
              </a:extLst>
            </p:cNvPr>
            <p:cNvCxnSpPr>
              <a:stCxn id="8" idx="2"/>
              <a:endCxn id="11" idx="0"/>
            </p:cNvCxnSpPr>
            <p:nvPr/>
          </p:nvCxnSpPr>
          <p:spPr>
            <a:xfrm>
              <a:off x="9136196" y="2698593"/>
              <a:ext cx="0" cy="620679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170B30B1-CF19-1680-2E8D-33C254C0C162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>
              <a:off x="3057663" y="2698594"/>
              <a:ext cx="8358" cy="622046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043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Vanadium Dioxide (VO</a:t>
            </a:r>
            <a:r>
              <a:rPr lang="en-US" sz="4400" baseline="-25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0003" y="6480151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19AEA8-8D44-2A9B-0E01-2E449A2C5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009" y="2145337"/>
            <a:ext cx="4147127" cy="3308742"/>
          </a:xfrm>
          <a:prstGeom prst="rect">
            <a:avLst/>
          </a:prstGeom>
          <a:ln>
            <a:noFill/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944BFBB9-3CE9-3DAD-A2F5-DD38C2D0D5B7}"/>
              </a:ext>
            </a:extLst>
          </p:cNvPr>
          <p:cNvGrpSpPr/>
          <p:nvPr/>
        </p:nvGrpSpPr>
        <p:grpSpPr>
          <a:xfrm>
            <a:off x="369854" y="1106424"/>
            <a:ext cx="6374116" cy="1381650"/>
            <a:chOff x="369854" y="1106424"/>
            <a:chExt cx="6374116" cy="13816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9F245D-F608-3D8D-297B-C93AEF43F7BC}"/>
                </a:ext>
              </a:extLst>
            </p:cNvPr>
            <p:cNvSpPr/>
            <p:nvPr/>
          </p:nvSpPr>
          <p:spPr>
            <a:xfrm>
              <a:off x="369854" y="1468834"/>
              <a:ext cx="6374116" cy="1019240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Sharp electrical/optical switch</a:t>
              </a:r>
              <a:r>
                <a:rPr lang="en-US" sz="1800" b="0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at 340K (67ºC)</a:t>
              </a:r>
              <a:endParaRPr lang="en-US" sz="1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Electrical switch in conductivity: insulator </a:t>
              </a: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metal</a:t>
              </a:r>
              <a:endPara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Optical switch in reflectance: transparent </a:t>
              </a:r>
              <a:r>
                <a:rPr lang="en-US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opaque</a:t>
              </a:r>
              <a:endPara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EBE7D32D-483F-3859-3CC3-D43D725A8A47}"/>
                </a:ext>
              </a:extLst>
            </p:cNvPr>
            <p:cNvSpPr/>
            <p:nvPr/>
          </p:nvSpPr>
          <p:spPr>
            <a:xfrm>
              <a:off x="493776" y="1106424"/>
              <a:ext cx="6126480" cy="45720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Insulator-Metal Transition (IMT)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EFCF55-7480-A9A6-D8B2-EF9E8DD5CEBB}"/>
              </a:ext>
            </a:extLst>
          </p:cNvPr>
          <p:cNvGrpSpPr/>
          <p:nvPr/>
        </p:nvGrpSpPr>
        <p:grpSpPr>
          <a:xfrm>
            <a:off x="376391" y="2679192"/>
            <a:ext cx="6375012" cy="1666962"/>
            <a:chOff x="376391" y="2679192"/>
            <a:chExt cx="6375012" cy="166696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2EF04E6-B124-8AC2-D86F-CB298E620499}"/>
                </a:ext>
              </a:extLst>
            </p:cNvPr>
            <p:cNvSpPr/>
            <p:nvPr/>
          </p:nvSpPr>
          <p:spPr>
            <a:xfrm>
              <a:off x="376391" y="3042988"/>
              <a:ext cx="6375012" cy="1303166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n-type dopant</a:t>
              </a: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 i</a:t>
              </a:r>
              <a:r>
                <a:rPr lang="en-US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ncreases conductivity, weakens insulating state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Different ionic radius than V: structural strains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Reduces</a:t>
              </a:r>
              <a:r>
                <a:rPr lang="en-US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the IMT temperature to room temperature (300K, 30ºC)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B74B5F9E-BA5D-9C1C-5E8A-6CCFE27BF041}"/>
                </a:ext>
              </a:extLst>
            </p:cNvPr>
            <p:cNvSpPr/>
            <p:nvPr/>
          </p:nvSpPr>
          <p:spPr>
            <a:xfrm>
              <a:off x="499523" y="2679192"/>
              <a:ext cx="6126480" cy="45720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Tungsten (W 6+) Doping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D246574-3A66-621B-EF11-2BFF6DB9D638}"/>
              </a:ext>
            </a:extLst>
          </p:cNvPr>
          <p:cNvGrpSpPr/>
          <p:nvPr/>
        </p:nvGrpSpPr>
        <p:grpSpPr>
          <a:xfrm>
            <a:off x="368957" y="4517926"/>
            <a:ext cx="6375012" cy="2038991"/>
            <a:chOff x="368957" y="4517926"/>
            <a:chExt cx="6375012" cy="203899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409C48-3EBF-8B9F-3D7C-E6DB279F0635}"/>
                </a:ext>
              </a:extLst>
            </p:cNvPr>
            <p:cNvSpPr/>
            <p:nvPr/>
          </p:nvSpPr>
          <p:spPr>
            <a:xfrm>
              <a:off x="368957" y="4879260"/>
              <a:ext cx="6375012" cy="1677657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buFont typeface="+mj-lt"/>
                <a:buAutoNum type="arabicPeriod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How does doping concentration affect the IMT temperature?</a:t>
              </a:r>
            </a:p>
            <a:p>
              <a:pPr lvl="0">
                <a:buFont typeface="+mj-lt"/>
                <a:buAutoNum type="arabicPeriod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How does ionic radii of the dopant affect the IMT temperature?</a:t>
              </a:r>
            </a:p>
            <a:p>
              <a:pPr lvl="0">
                <a:buFont typeface="+mj-lt"/>
                <a:buAutoNum type="arabicPeriod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How does threshold voltage relate to the IMT temperature?</a:t>
              </a:r>
            </a:p>
            <a:p>
              <a:pPr lvl="0">
                <a:buFont typeface="+mj-lt"/>
                <a:buAutoNum type="arabicPeriod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Can semiconductor models estimate IMT properties?</a:t>
              </a:r>
            </a:p>
            <a:p>
              <a:pPr lvl="0">
                <a:buFont typeface="+mj-lt"/>
                <a:buAutoNum type="arabicPeriod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Can doping concentration be measured in VO</a:t>
              </a:r>
              <a:r>
                <a:rPr lang="en-US" baseline="-25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?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5ECF0283-C1BA-D598-3F18-0A91D1922B91}"/>
                </a:ext>
              </a:extLst>
            </p:cNvPr>
            <p:cNvSpPr/>
            <p:nvPr/>
          </p:nvSpPr>
          <p:spPr>
            <a:xfrm>
              <a:off x="493776" y="4517926"/>
              <a:ext cx="6124301" cy="45720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Scientific Questions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2D75157-DF57-EC44-3F0B-1F8128703B00}"/>
              </a:ext>
            </a:extLst>
          </p:cNvPr>
          <p:cNvSpPr txBox="1"/>
          <p:nvPr/>
        </p:nvSpPr>
        <p:spPr>
          <a:xfrm>
            <a:off x="7494009" y="5456477"/>
            <a:ext cx="41471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Fig. 1: Tungsten Doping of VO</a:t>
            </a:r>
            <a:r>
              <a:rPr lang="en-US" sz="1100" i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364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C5A66D-E4DD-A9D8-BF3C-5803B547E132}"/>
              </a:ext>
            </a:extLst>
          </p:cNvPr>
          <p:cNvSpPr/>
          <p:nvPr/>
        </p:nvSpPr>
        <p:spPr>
          <a:xfrm>
            <a:off x="269496" y="2971800"/>
            <a:ext cx="11653007" cy="371408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EBAC6B-24B8-8E1F-13F5-A678DD9485CE}"/>
              </a:ext>
            </a:extLst>
          </p:cNvPr>
          <p:cNvSpPr/>
          <p:nvPr/>
        </p:nvSpPr>
        <p:spPr>
          <a:xfrm>
            <a:off x="3506305" y="2697480"/>
            <a:ext cx="5120640" cy="457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Vision, Objectives, and Process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19C931-7534-0CC0-1153-FEB9FE113112}"/>
              </a:ext>
            </a:extLst>
          </p:cNvPr>
          <p:cNvGrpSpPr/>
          <p:nvPr/>
        </p:nvGrpSpPr>
        <p:grpSpPr>
          <a:xfrm>
            <a:off x="269496" y="1097280"/>
            <a:ext cx="5564459" cy="1419950"/>
            <a:chOff x="269496" y="1097280"/>
            <a:chExt cx="5564459" cy="14199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EA08C19-FDE6-1E42-9A5F-8FD472C88881}"/>
                </a:ext>
              </a:extLst>
            </p:cNvPr>
            <p:cNvSpPr/>
            <p:nvPr/>
          </p:nvSpPr>
          <p:spPr>
            <a:xfrm>
              <a:off x="269496" y="1452035"/>
              <a:ext cx="5564459" cy="1065195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Accelerate the use of quantum materials (W-VO</a:t>
              </a:r>
              <a:r>
                <a:rPr lang="en-US" baseline="-25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 in real world technologies (brain-inspired computing, thermochromic windows)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F42337-A6BB-785B-25B6-EF1256A1FCF8}"/>
                </a:ext>
              </a:extLst>
            </p:cNvPr>
            <p:cNvSpPr/>
            <p:nvPr/>
          </p:nvSpPr>
          <p:spPr>
            <a:xfrm>
              <a:off x="491405" y="1097280"/>
              <a:ext cx="5120640" cy="45720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Vision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0F82A9E-432B-3BE8-6CCF-00835EE9584B}"/>
              </a:ext>
            </a:extLst>
          </p:cNvPr>
          <p:cNvGrpSpPr/>
          <p:nvPr/>
        </p:nvGrpSpPr>
        <p:grpSpPr>
          <a:xfrm>
            <a:off x="6123873" y="1097280"/>
            <a:ext cx="5798630" cy="1419949"/>
            <a:chOff x="6123873" y="1097280"/>
            <a:chExt cx="5798630" cy="14199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6CE0C3-135D-0D09-17AC-8EDB3C30FC1A}"/>
                </a:ext>
              </a:extLst>
            </p:cNvPr>
            <p:cNvSpPr/>
            <p:nvPr/>
          </p:nvSpPr>
          <p:spPr>
            <a:xfrm>
              <a:off x="6123873" y="1452034"/>
              <a:ext cx="5798630" cy="1065195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Create models for W-VO</a:t>
              </a:r>
              <a:r>
                <a:rPr lang="en-US" baseline="-25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to establish relationships between dopant and IMT characteristics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Enable predictions of the tunable IMT properties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57AE167-3C36-C785-E63C-EA9A54A3C0DD}"/>
                </a:ext>
              </a:extLst>
            </p:cNvPr>
            <p:cNvSpPr/>
            <p:nvPr/>
          </p:nvSpPr>
          <p:spPr>
            <a:xfrm>
              <a:off x="6358046" y="1097280"/>
              <a:ext cx="5120640" cy="457200"/>
            </a:xfrm>
            <a:prstGeom prst="round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Objectives</a:t>
              </a:r>
            </a:p>
          </p:txBody>
        </p:sp>
      </p:grp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25A3CBC-8F4E-03AC-E224-3CE88D2DD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474724"/>
              </p:ext>
            </p:extLst>
          </p:nvPr>
        </p:nvGraphicFramePr>
        <p:xfrm>
          <a:off x="503668" y="3220249"/>
          <a:ext cx="11101388" cy="3333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89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171F8F-567C-7FF4-A836-2760629D6E4F}"/>
              </a:ext>
            </a:extLst>
          </p:cNvPr>
          <p:cNvGrpSpPr/>
          <p:nvPr/>
        </p:nvGrpSpPr>
        <p:grpSpPr>
          <a:xfrm>
            <a:off x="144966" y="1349227"/>
            <a:ext cx="11902067" cy="3192817"/>
            <a:chOff x="144966" y="1349227"/>
            <a:chExt cx="11902067" cy="319281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B1BCAC1-463F-A64D-89AC-82BA3B19E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966" y="1349227"/>
              <a:ext cx="5875261" cy="319166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3D6534A-F4AC-83A4-51A9-2AF7BBA20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53172" y="1349228"/>
              <a:ext cx="5793861" cy="3192816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B75BBD5-C989-1286-3E37-0664A0A451C4}"/>
                </a:ext>
              </a:extLst>
            </p:cNvPr>
            <p:cNvGrpSpPr/>
            <p:nvPr/>
          </p:nvGrpSpPr>
          <p:grpSpPr>
            <a:xfrm>
              <a:off x="889386" y="3113314"/>
              <a:ext cx="5554956" cy="1319598"/>
              <a:chOff x="861124" y="2441005"/>
              <a:chExt cx="5671628" cy="1189171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385ED07-6DB9-958A-A206-8CA909E88261}"/>
                  </a:ext>
                </a:extLst>
              </p:cNvPr>
              <p:cNvSpPr/>
              <p:nvPr/>
            </p:nvSpPr>
            <p:spPr>
              <a:xfrm>
                <a:off x="861124" y="2724623"/>
                <a:ext cx="1914979" cy="905553"/>
              </a:xfrm>
              <a:prstGeom prst="ellipse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AEF7CB83-C921-E263-FB02-27B28D8A97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92907" y="2441005"/>
                <a:ext cx="3939845" cy="739892"/>
              </a:xfrm>
              <a:prstGeom prst="straightConnector1">
                <a:avLst/>
              </a:prstGeom>
              <a:ln w="12700">
                <a:noFill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Q1: IMT Temperature vs. W-Doping Concentration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6" y="5068076"/>
            <a:ext cx="11902067" cy="14419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Tungsten doping continuously decreases the transition temperature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to ~1.6 at. % W, a linear relationship exists (~-21K/at. % W)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Beyond 1.6 at. % W, clear change in trend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structural distortions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78C543-A2AA-7A79-6811-F972F36C9074}"/>
              </a:ext>
            </a:extLst>
          </p:cNvPr>
          <p:cNvGrpSpPr/>
          <p:nvPr/>
        </p:nvGrpSpPr>
        <p:grpSpPr>
          <a:xfrm>
            <a:off x="779166" y="3005339"/>
            <a:ext cx="5665176" cy="1427574"/>
            <a:chOff x="838893" y="2343702"/>
            <a:chExt cx="5784163" cy="128647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3112060-1A44-DD2D-F86E-BEC153CABEF0}"/>
                </a:ext>
              </a:extLst>
            </p:cNvPr>
            <p:cNvSpPr/>
            <p:nvPr/>
          </p:nvSpPr>
          <p:spPr>
            <a:xfrm>
              <a:off x="838893" y="2724623"/>
              <a:ext cx="1996016" cy="905553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85C7051-D59B-1088-DE1A-34ECB681BF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3135" y="2343702"/>
              <a:ext cx="3929921" cy="833698"/>
            </a:xfrm>
            <a:prstGeom prst="straightConnector1">
              <a:avLst/>
            </a:prstGeom>
            <a:ln w="127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D03FC1-0B97-6BBB-B5C5-EF43D08638AB}"/>
              </a:ext>
            </a:extLst>
          </p:cNvPr>
          <p:cNvSpPr txBox="1"/>
          <p:nvPr/>
        </p:nvSpPr>
        <p:spPr>
          <a:xfrm>
            <a:off x="144966" y="4542871"/>
            <a:ext cx="5875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Fig. 2: IMT Temperature (K) and W-doping Concentration (at. %)</a:t>
            </a:r>
            <a:endParaRPr lang="en-US" sz="1100" i="1" baseline="-2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A379E5-BF32-7BCF-4850-4495A622B157}"/>
              </a:ext>
            </a:extLst>
          </p:cNvPr>
          <p:cNvSpPr txBox="1"/>
          <p:nvPr/>
        </p:nvSpPr>
        <p:spPr>
          <a:xfrm>
            <a:off x="6253172" y="4542872"/>
            <a:ext cx="57938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Fig. 3: IMT Temperature (K) and W-doping Concentration (at. %) &lt;1.6 at. % W</a:t>
            </a:r>
            <a:endParaRPr lang="en-US" sz="1100" i="1" baseline="-2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2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Q2: Dopant Ionic Radii vs. IMT Temperature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6" y="5068076"/>
            <a:ext cx="11902067" cy="14419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Ionic radius vs. rate of decrease in IMT temperature: no correlation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Dopant ionic radius vs. IMT temperature for 3%: no correlation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effects not as significant as electronic effects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E9079B-0445-0D54-6E19-6CAA3AAD4AFD}"/>
              </a:ext>
            </a:extLst>
          </p:cNvPr>
          <p:cNvGrpSpPr/>
          <p:nvPr/>
        </p:nvGrpSpPr>
        <p:grpSpPr>
          <a:xfrm>
            <a:off x="149025" y="1318038"/>
            <a:ext cx="11893948" cy="3346400"/>
            <a:chOff x="149026" y="1542086"/>
            <a:chExt cx="11893948" cy="33464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AEEB754-242A-9887-84EF-C5A001D63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026" y="1542086"/>
              <a:ext cx="6026850" cy="33464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B33D6D4-4E47-B142-1585-861CA617D7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97879" y="1542086"/>
              <a:ext cx="5645095" cy="33464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FCB1979-0A99-4BF7-668E-9CC3139ACEC1}"/>
              </a:ext>
            </a:extLst>
          </p:cNvPr>
          <p:cNvSpPr txBox="1"/>
          <p:nvPr/>
        </p:nvSpPr>
        <p:spPr>
          <a:xfrm>
            <a:off x="144966" y="4664438"/>
            <a:ext cx="60309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4: Rate of Decrease (C/at. %) and Dopant Ionic Radius (pm)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B70BA3-B727-26A5-2CE0-1EF4C444DB56}"/>
              </a:ext>
            </a:extLst>
          </p:cNvPr>
          <p:cNvSpPr txBox="1"/>
          <p:nvPr/>
        </p:nvSpPr>
        <p:spPr>
          <a:xfrm>
            <a:off x="6397877" y="4664438"/>
            <a:ext cx="5645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5: IMT Temperature (K) for 3 at% dopant concentration and Dopant Ionic Radius (pm)</a:t>
            </a:r>
          </a:p>
        </p:txBody>
      </p:sp>
    </p:spTree>
    <p:extLst>
      <p:ext uri="{BB962C8B-B14F-4D97-AF65-F5344CB8AC3E}">
        <p14:creationId xmlns:p14="http://schemas.microsoft.com/office/powerpoint/2010/main" val="113248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Q3: Threshold Voltage vs. IMT Temperature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7" y="1126274"/>
            <a:ext cx="5620214" cy="538373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 Voltage: minimum voltage needed to drive IMT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IMT temperature and threshold voltage are directly correlated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mechanism for electrical and thermal switching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1.6 at.% W: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IMT temperature is ~300K (30ºC)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 voltage decreased by 76%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FFF7A7-9ADB-C08D-1FE1-BA126AA0C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23741"/>
            <a:ext cx="5891707" cy="3610517"/>
          </a:xfrm>
          <a:prstGeom prst="rect">
            <a:avLst/>
          </a:prstGeom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F16ED5-7C64-36D6-D4B7-D59AAE05E30B}"/>
              </a:ext>
            </a:extLst>
          </p:cNvPr>
          <p:cNvSpPr txBox="1"/>
          <p:nvPr/>
        </p:nvSpPr>
        <p:spPr>
          <a:xfrm>
            <a:off x="6096000" y="5234256"/>
            <a:ext cx="5891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6: Relationship Between Transition Temperature at at. % W and Threshold Voltage at at. % W </a:t>
            </a:r>
          </a:p>
        </p:txBody>
      </p:sp>
    </p:spTree>
    <p:extLst>
      <p:ext uri="{BB962C8B-B14F-4D97-AF65-F5344CB8AC3E}">
        <p14:creationId xmlns:p14="http://schemas.microsoft.com/office/powerpoint/2010/main" val="167943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Q4: Adler Impurity Conduction Model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7" y="1126274"/>
            <a:ext cx="5620214" cy="538373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Combines semiconductor doping theory with IMT in quantum materials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14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400" i="1" baseline="-25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band gap, </a:t>
            </a:r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Boltzmann constant, </a:t>
            </a:r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400" i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transition temperature, </a:t>
            </a:r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400" i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dopant concentration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 in activation energy due to W doping supports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9163D5-22FC-37F0-4644-D9658B1FE1F9}"/>
                  </a:ext>
                </a:extLst>
              </p:cNvPr>
              <p:cNvSpPr txBox="1"/>
              <p:nvPr/>
            </p:nvSpPr>
            <p:spPr>
              <a:xfrm>
                <a:off x="144968" y="3115804"/>
                <a:ext cx="5620214" cy="7871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=8.1</m:t>
                      </m:r>
                      <m:d>
                        <m:dPr>
                          <m:ctrlP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1+4</m:t>
                          </m:r>
                          <m:sSub>
                            <m:sSubPr>
                              <m:ctrlP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sz="2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sz="2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200" kern="1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9163D5-22FC-37F0-4644-D9658B1FE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68" y="3115804"/>
                <a:ext cx="5620214" cy="787124"/>
              </a:xfrm>
              <a:prstGeom prst="rect">
                <a:avLst/>
              </a:prstGeom>
              <a:blipFill>
                <a:blip r:embed="rId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4B86DDA-B655-32B0-768B-17EBCE9AB4B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20895" y="3977120"/>
            <a:ext cx="5340096" cy="2532888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Picture 4" descr="A diagram of a band model&#10;&#10;Description automatically generated">
            <a:extLst>
              <a:ext uri="{FF2B5EF4-FFF2-40B4-BE49-F238E27FC236}">
                <a16:creationId xmlns:a16="http://schemas.microsoft.com/office/drawing/2014/main" id="{C13DFA4D-4BD7-DF82-3118-42C8207B29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076" r="1540"/>
          <a:stretch/>
        </p:blipFill>
        <p:spPr>
          <a:xfrm>
            <a:off x="6220895" y="1029300"/>
            <a:ext cx="5298766" cy="251661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459855-6850-9BB2-D347-B730145C19CE}"/>
              </a:ext>
            </a:extLst>
          </p:cNvPr>
          <p:cNvSpPr txBox="1"/>
          <p:nvPr/>
        </p:nvSpPr>
        <p:spPr>
          <a:xfrm>
            <a:off x="6220895" y="3545918"/>
            <a:ext cx="5298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7: Schematic of a Classical Band Model and the Adler Impurity Conduction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881117-F0F7-F961-030D-77B227188853}"/>
              </a:ext>
            </a:extLst>
          </p:cNvPr>
          <p:cNvSpPr txBox="1"/>
          <p:nvPr/>
        </p:nvSpPr>
        <p:spPr>
          <a:xfrm>
            <a:off x="6241560" y="6510008"/>
            <a:ext cx="5298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8: Activation Energy (</a:t>
            </a:r>
            <a:r>
              <a:rPr lang="en-US" sz="1100" i="1" dirty="0" err="1">
                <a:solidFill>
                  <a:prstClr val="black"/>
                </a:solidFill>
                <a:latin typeface="Calibri" panose="020F0502020204030204"/>
              </a:rPr>
              <a:t>meV</a:t>
            </a:r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) and W-doping Concentration (at. %)</a:t>
            </a:r>
          </a:p>
        </p:txBody>
      </p:sp>
    </p:spTree>
    <p:extLst>
      <p:ext uri="{BB962C8B-B14F-4D97-AF65-F5344CB8AC3E}">
        <p14:creationId xmlns:p14="http://schemas.microsoft.com/office/powerpoint/2010/main" val="10855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4FE3-AEC9-DDA2-0847-235A7AC925EA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207240" cy="914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Q4: Validation of My Linear Model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6A2690-CB16-827D-DB33-3BEA12D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763" y="6511163"/>
            <a:ext cx="757237" cy="365125"/>
          </a:xfrm>
        </p:spPr>
        <p:txBody>
          <a:bodyPr/>
          <a:lstStyle/>
          <a:p>
            <a:fld id="{4CD77608-3819-479B-BB98-C216BA724EFE}" type="slidenum">
              <a:rPr lang="en-US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2296A-0F7C-CB5B-D5CF-B43FAF5F5608}"/>
              </a:ext>
            </a:extLst>
          </p:cNvPr>
          <p:cNvSpPr/>
          <p:nvPr/>
        </p:nvSpPr>
        <p:spPr>
          <a:xfrm>
            <a:off x="144966" y="5068076"/>
            <a:ext cx="11902067" cy="14419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 Model (~-21K/at% W) agrees with Adler Model at low doping density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Adler Model has a non-linear term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differences at higher concentrations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Model agrees with other theoretical literature reports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59ED3-629E-74A6-3E00-9BEBFE568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2" y="1269203"/>
            <a:ext cx="5731264" cy="319426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153CD8-7C05-7FA4-4E36-579B43D1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79381"/>
              </p:ext>
            </p:extLst>
          </p:nvPr>
        </p:nvGraphicFramePr>
        <p:xfrm>
          <a:off x="6300395" y="1282390"/>
          <a:ext cx="5531050" cy="3181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395">
                  <a:extLst>
                    <a:ext uri="{9D8B030D-6E8A-4147-A177-3AD203B41FA5}">
                      <a16:colId xmlns:a16="http://schemas.microsoft.com/office/drawing/2014/main" val="464504246"/>
                    </a:ext>
                  </a:extLst>
                </a:gridCol>
                <a:gridCol w="2776655">
                  <a:extLst>
                    <a:ext uri="{9D8B030D-6E8A-4147-A177-3AD203B41FA5}">
                      <a16:colId xmlns:a16="http://schemas.microsoft.com/office/drawing/2014/main" val="3399713295"/>
                    </a:ext>
                  </a:extLst>
                </a:gridCol>
              </a:tblGrid>
              <a:tr h="660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Rate of Decrease (K/at%)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061289"/>
                  </a:ext>
                </a:extLst>
              </a:tr>
              <a:tr h="79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Linear Model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(This Work)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20.82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156228"/>
                  </a:ext>
                </a:extLst>
              </a:tr>
              <a:tr h="79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Zhang et al., 2013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(Density Functional Theory – hybrid functionals)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18.6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518323"/>
                  </a:ext>
                </a:extLst>
              </a:tr>
              <a:tr h="9281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Zhang et al., 2013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(Density Functional Theory – GGA + U)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8932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548E19D-0E15-51A4-A2FD-463114C3FD73}"/>
              </a:ext>
            </a:extLst>
          </p:cNvPr>
          <p:cNvSpPr txBox="1"/>
          <p:nvPr/>
        </p:nvSpPr>
        <p:spPr>
          <a:xfrm>
            <a:off x="249552" y="4463462"/>
            <a:ext cx="5731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Fig. 9: Percent Difference in Transition Temperature (Tt) as a Function of W-Doping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2D1B9E-A2A0-E4B9-A4E2-A5BD954260BC}"/>
              </a:ext>
            </a:extLst>
          </p:cNvPr>
          <p:cNvSpPr txBox="1"/>
          <p:nvPr/>
        </p:nvSpPr>
        <p:spPr>
          <a:xfrm>
            <a:off x="6300395" y="4463462"/>
            <a:ext cx="5531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prstClr val="black"/>
                </a:solidFill>
                <a:latin typeface="Calibri" panose="020F0502020204030204"/>
              </a:rPr>
              <a:t>Table 1: Comparison of My Model and DFT Reports</a:t>
            </a:r>
          </a:p>
        </p:txBody>
      </p:sp>
    </p:spTree>
    <p:extLst>
      <p:ext uri="{BB962C8B-B14F-4D97-AF65-F5344CB8AC3E}">
        <p14:creationId xmlns:p14="http://schemas.microsoft.com/office/powerpoint/2010/main" val="2818387727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243941"/>
      </a:dk2>
      <a:lt2>
        <a:srgbClr val="E8E6E2"/>
      </a:lt2>
      <a:accent1>
        <a:srgbClr val="8FA1CD"/>
      </a:accent1>
      <a:accent2>
        <a:srgbClr val="77ABC2"/>
      </a:accent2>
      <a:accent3>
        <a:srgbClr val="78ACA6"/>
      </a:accent3>
      <a:accent4>
        <a:srgbClr val="6DB18D"/>
      </a:accent4>
      <a:accent5>
        <a:srgbClr val="77B07A"/>
      </a:accent5>
      <a:accent6>
        <a:srgbClr val="83AE6B"/>
      </a:accent6>
      <a:hlink>
        <a:srgbClr val="918158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19160</TotalTime>
  <Words>1294</Words>
  <Application>Microsoft Macintosh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Next LT Pro</vt:lpstr>
      <vt:lpstr>Bell MT</vt:lpstr>
      <vt:lpstr>Calibri</vt:lpstr>
      <vt:lpstr>Cambria Math</vt:lpstr>
      <vt:lpstr>GlowVTI</vt:lpstr>
      <vt:lpstr>Novel Quantum Materials for Low Power Electronics</vt:lpstr>
      <vt:lpstr>Global Energy Consumption</vt:lpstr>
      <vt:lpstr>Vanadium Dioxide (VO2)</vt:lpstr>
      <vt:lpstr>Vision, Objectives, and Process</vt:lpstr>
      <vt:lpstr>Q1: IMT Temperature vs. W-Doping Concentration</vt:lpstr>
      <vt:lpstr>Q2: Dopant Ionic Radii vs. IMT Temperature</vt:lpstr>
      <vt:lpstr>Q3: Threshold Voltage vs. IMT Temperature</vt:lpstr>
      <vt:lpstr>Q4: Adler Impurity Conduction Model</vt:lpstr>
      <vt:lpstr>Q4: Validation of My Linear Model</vt:lpstr>
      <vt:lpstr>Q5: Estimating W Concentration in VO2 with RBS</vt:lpstr>
      <vt:lpstr>Summary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Quantum Materials for Low Power Electronics</dc:title>
  <dc:creator>Vinutha Ram</dc:creator>
  <cp:lastModifiedBy>Vinutha Ram</cp:lastModifiedBy>
  <cp:revision>19</cp:revision>
  <dcterms:created xsi:type="dcterms:W3CDTF">2024-02-25T20:34:08Z</dcterms:created>
  <dcterms:modified xsi:type="dcterms:W3CDTF">2024-03-10T20:27:42Z</dcterms:modified>
</cp:coreProperties>
</file>