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</p:sldIdLst>
  <p:sldSz cy="5143500" cx="9144000"/>
  <p:notesSz cx="6858000" cy="9144000"/>
  <p:embeddedFontLst>
    <p:embeddedFont>
      <p:font typeface="Amaranth"/>
      <p:bold r:id="rId20"/>
      <p:boldItalic r:id="rId21"/>
    </p:embeddedFont>
    <p:embeddedFont>
      <p:font typeface="Caveat Brush"/>
      <p:regular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Amaranth-bold.fntdata"/><Relationship Id="rId11" Type="http://schemas.openxmlformats.org/officeDocument/2006/relationships/slide" Target="slides/slide5.xml"/><Relationship Id="rId22" Type="http://schemas.openxmlformats.org/officeDocument/2006/relationships/font" Target="fonts/CaveatBrush-regular.fntdata"/><Relationship Id="rId10" Type="http://schemas.openxmlformats.org/officeDocument/2006/relationships/slide" Target="slides/slide4.xml"/><Relationship Id="rId21" Type="http://schemas.openxmlformats.org/officeDocument/2006/relationships/font" Target="fonts/Amaranth-boldItalic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3.xml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6b6c8f78ac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26b6c8f78ac_1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6b87a96c4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g26b87a96c44_0_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26b87a96c44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g26b87a96c44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26b87a96c44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26b87a96c44_0_10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6b87a96c44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g26b87a96c44_0_1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6b6c8f78ac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26b6c8f78ac_1_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6b6c8f78ac_1_6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26b6c8f78ac_1_6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6b6c8f78ac_1_7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g26b6c8f78ac_1_7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26b6c8f78ac_1_8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g26b6c8f78ac_1_8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26b6c8f78ac_1_7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g26b6c8f78ac_1_7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26b87a96c4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1" name="Google Shape;271;g26b87a96c44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g26b87a96c44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3" name="Google Shape;293;g26b87a96c44_0_4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26b87a96c44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g26b87a96c44_0_16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슬라이드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685800" y="841772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8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내용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구역 머리글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콘텐츠 2개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비교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만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빈 화면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캡션 있는 콘텐츠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캡션 있는 그림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70"/>
            <a:ext cx="4629150" cy="3655219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제목 및 세로 텍스트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248" y="-942379"/>
            <a:ext cx="3263504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세로 제목 및 텍스트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73" y="1467445"/>
            <a:ext cx="4358879" cy="19716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573" y="-447080"/>
            <a:ext cx="4358879" cy="580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ko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png"/><Relationship Id="rId4" Type="http://schemas.openxmlformats.org/officeDocument/2006/relationships/image" Target="../media/image13.png"/><Relationship Id="rId5" Type="http://schemas.openxmlformats.org/officeDocument/2006/relationships/image" Target="../media/image28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Relationship Id="rId4" Type="http://schemas.openxmlformats.org/officeDocument/2006/relationships/image" Target="../media/image10.png"/><Relationship Id="rId5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17.png"/><Relationship Id="rId5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" name="Google Shape;129;p25"/>
          <p:cNvGrpSpPr/>
          <p:nvPr/>
        </p:nvGrpSpPr>
        <p:grpSpPr>
          <a:xfrm>
            <a:off x="0" y="842071"/>
            <a:ext cx="9143818" cy="1824894"/>
            <a:chOff x="0" y="-38100"/>
            <a:chExt cx="4816592" cy="961280"/>
          </a:xfrm>
        </p:grpSpPr>
        <p:sp>
          <p:nvSpPr>
            <p:cNvPr id="130" name="Google Shape;130;p25"/>
            <p:cNvSpPr/>
            <p:nvPr/>
          </p:nvSpPr>
          <p:spPr>
            <a:xfrm>
              <a:off x="0" y="0"/>
              <a:ext cx="4816592" cy="923180"/>
            </a:xfrm>
            <a:custGeom>
              <a:rect b="b" l="l" r="r" t="t"/>
              <a:pathLst>
                <a:path extrusionOk="0" h="923180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923180"/>
                  </a:lnTo>
                  <a:lnTo>
                    <a:pt x="0" y="923180"/>
                  </a:lnTo>
                  <a:close/>
                </a:path>
              </a:pathLst>
            </a:custGeom>
            <a:solidFill>
              <a:srgbClr val="637D89">
                <a:alpha val="56860"/>
              </a:srgbClr>
            </a:solidFill>
            <a:ln>
              <a:noFill/>
            </a:ln>
          </p:spPr>
        </p:sp>
        <p:sp>
          <p:nvSpPr>
            <p:cNvPr id="131" name="Google Shape;131;p25"/>
            <p:cNvSpPr txBox="1"/>
            <p:nvPr/>
          </p:nvSpPr>
          <p:spPr>
            <a:xfrm>
              <a:off x="0" y="-38100"/>
              <a:ext cx="4816500" cy="961200"/>
            </a:xfrm>
            <a:prstGeom prst="rect">
              <a:avLst/>
            </a:prstGeom>
            <a:solidFill>
              <a:srgbClr val="9E1616">
                <a:alpha val="24710"/>
              </a:srgbClr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2" name="Google Shape;132;p25"/>
          <p:cNvGrpSpPr/>
          <p:nvPr/>
        </p:nvGrpSpPr>
        <p:grpSpPr>
          <a:xfrm>
            <a:off x="0" y="2594671"/>
            <a:ext cx="9143818" cy="339024"/>
            <a:chOff x="0" y="-38100"/>
            <a:chExt cx="4816592" cy="178584"/>
          </a:xfrm>
        </p:grpSpPr>
        <p:sp>
          <p:nvSpPr>
            <p:cNvPr id="133" name="Google Shape;133;p25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FFFFFF">
                <a:alpha val="24710"/>
              </a:srgbClr>
            </a:solidFill>
            <a:ln>
              <a:noFill/>
            </a:ln>
          </p:spPr>
        </p:sp>
        <p:sp>
          <p:nvSpPr>
            <p:cNvPr id="134" name="Google Shape;134;p25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solidFill>
              <a:srgbClr val="FFFFFF">
                <a:alpha val="24710"/>
              </a:srgbClr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5" name="Google Shape;135;p25"/>
          <p:cNvGrpSpPr/>
          <p:nvPr/>
        </p:nvGrpSpPr>
        <p:grpSpPr>
          <a:xfrm>
            <a:off x="0" y="575371"/>
            <a:ext cx="9143818" cy="339024"/>
            <a:chOff x="0" y="-38100"/>
            <a:chExt cx="4816592" cy="178584"/>
          </a:xfrm>
        </p:grpSpPr>
        <p:sp>
          <p:nvSpPr>
            <p:cNvPr id="136" name="Google Shape;136;p25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FFFFFF">
                <a:alpha val="24710"/>
              </a:srgbClr>
            </a:solidFill>
            <a:ln>
              <a:noFill/>
            </a:ln>
          </p:spPr>
        </p:sp>
        <p:sp>
          <p:nvSpPr>
            <p:cNvPr id="137" name="Google Shape;137;p25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solidFill>
              <a:srgbClr val="FFFFFF">
                <a:alpha val="24710"/>
              </a:srgbClr>
            </a:solidFill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8" name="Google Shape;138;p25"/>
          <p:cNvGrpSpPr/>
          <p:nvPr/>
        </p:nvGrpSpPr>
        <p:grpSpPr>
          <a:xfrm>
            <a:off x="806914" y="1177300"/>
            <a:ext cx="7615273" cy="1710203"/>
            <a:chOff x="0" y="529756"/>
            <a:chExt cx="20307395" cy="4560542"/>
          </a:xfrm>
        </p:grpSpPr>
        <p:sp>
          <p:nvSpPr>
            <p:cNvPr id="139" name="Google Shape;139;p25"/>
            <p:cNvSpPr txBox="1"/>
            <p:nvPr/>
          </p:nvSpPr>
          <p:spPr>
            <a:xfrm>
              <a:off x="1093295" y="529756"/>
              <a:ext cx="19214100" cy="30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Font typeface="Arial"/>
                <a:buNone/>
              </a:pPr>
              <a:r>
                <a:rPr lang="ko" sz="25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</a:t>
              </a:r>
              <a:r>
                <a:rPr lang="ko" sz="2500">
                  <a:solidFill>
                    <a:schemeClr val="lt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co-friendly Remediation of PFOA Contamination using BTs-ZVI (Banana Peel, Tapioca - Zero Valent Iron)</a:t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40" name="Google Shape;140;p25"/>
            <p:cNvSpPr txBox="1"/>
            <p:nvPr/>
          </p:nvSpPr>
          <p:spPr>
            <a:xfrm>
              <a:off x="0" y="4597698"/>
              <a:ext cx="200805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999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ko" sz="1200" u="none" cap="none" strike="noStrike">
                  <a:solidFill>
                    <a:srgbClr val="FFFFFF"/>
                  </a:solidFill>
                  <a:latin typeface="Caveat Brush"/>
                  <a:ea typeface="Caveat Brush"/>
                  <a:cs typeface="Caveat Brush"/>
                  <a:sym typeface="Caveat Brush"/>
                </a:rPr>
                <a:t> </a:t>
              </a:r>
              <a:endParaRPr sz="700"/>
            </a:p>
          </p:txBody>
        </p:sp>
      </p:grpSp>
      <p:grpSp>
        <p:nvGrpSpPr>
          <p:cNvPr id="141" name="Google Shape;141;p25"/>
          <p:cNvGrpSpPr/>
          <p:nvPr/>
        </p:nvGrpSpPr>
        <p:grpSpPr>
          <a:xfrm>
            <a:off x="3325675" y="3925525"/>
            <a:ext cx="2570615" cy="576273"/>
            <a:chOff x="0" y="-38100"/>
            <a:chExt cx="4816592" cy="178584"/>
          </a:xfrm>
        </p:grpSpPr>
        <p:sp>
          <p:nvSpPr>
            <p:cNvPr id="142" name="Google Shape;142;p25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143" name="Google Shape;143;p25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4" name="Google Shape;144;p25"/>
          <p:cNvSpPr txBox="1"/>
          <p:nvPr/>
        </p:nvSpPr>
        <p:spPr>
          <a:xfrm>
            <a:off x="3329207" y="4117128"/>
            <a:ext cx="2570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latin typeface="Times New Roman"/>
                <a:ea typeface="Times New Roman"/>
                <a:cs typeface="Times New Roman"/>
                <a:sym typeface="Times New Roman"/>
              </a:rPr>
              <a:t>Emily Lee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7D89"/>
        </a:solidFill>
      </p:bgPr>
    </p:bg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4"/>
          <p:cNvSpPr/>
          <p:nvPr/>
        </p:nvSpPr>
        <p:spPr>
          <a:xfrm>
            <a:off x="5484125" y="2722825"/>
            <a:ext cx="3659700" cy="1563900"/>
          </a:xfrm>
          <a:prstGeom prst="rect">
            <a:avLst/>
          </a:prstGeom>
          <a:solidFill>
            <a:srgbClr val="E6B8A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4"/>
          <p:cNvSpPr/>
          <p:nvPr/>
        </p:nvSpPr>
        <p:spPr>
          <a:xfrm>
            <a:off x="5484125" y="1085775"/>
            <a:ext cx="3659700" cy="1379700"/>
          </a:xfrm>
          <a:prstGeom prst="rect">
            <a:avLst/>
          </a:prstGeom>
          <a:solidFill>
            <a:srgbClr val="CC412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4"/>
          <p:cNvSpPr/>
          <p:nvPr/>
        </p:nvSpPr>
        <p:spPr>
          <a:xfrm>
            <a:off x="203875" y="1393650"/>
            <a:ext cx="4862700" cy="31188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2" name="Google Shape;332;p34"/>
          <p:cNvGrpSpPr/>
          <p:nvPr/>
        </p:nvGrpSpPr>
        <p:grpSpPr>
          <a:xfrm>
            <a:off x="0" y="-72329"/>
            <a:ext cx="9143818" cy="339024"/>
            <a:chOff x="0" y="-38100"/>
            <a:chExt cx="4816592" cy="178584"/>
          </a:xfrm>
        </p:grpSpPr>
        <p:sp>
          <p:nvSpPr>
            <p:cNvPr id="333" name="Google Shape;333;p34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334" name="Google Shape;334;p34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p34"/>
          <p:cNvGrpSpPr/>
          <p:nvPr/>
        </p:nvGrpSpPr>
        <p:grpSpPr>
          <a:xfrm>
            <a:off x="0" y="134574"/>
            <a:ext cx="9296216" cy="948329"/>
            <a:chOff x="0" y="-38101"/>
            <a:chExt cx="4896869" cy="850901"/>
          </a:xfrm>
        </p:grpSpPr>
        <p:sp>
          <p:nvSpPr>
            <p:cNvPr id="336" name="Google Shape;336;p34"/>
            <p:cNvSpPr/>
            <p:nvPr/>
          </p:nvSpPr>
          <p:spPr>
            <a:xfrm>
              <a:off x="0" y="0"/>
              <a:ext cx="4896869" cy="812800"/>
            </a:xfrm>
            <a:custGeom>
              <a:rect b="b" l="l" r="r" t="t"/>
              <a:pathLst>
                <a:path extrusionOk="0" h="812800" w="4896869">
                  <a:moveTo>
                    <a:pt x="0" y="0"/>
                  </a:moveTo>
                  <a:lnTo>
                    <a:pt x="4896869" y="0"/>
                  </a:lnTo>
                  <a:lnTo>
                    <a:pt x="48968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E4E3E"/>
            </a:solidFill>
            <a:ln>
              <a:noFill/>
            </a:ln>
          </p:spPr>
        </p:sp>
        <p:sp>
          <p:nvSpPr>
            <p:cNvPr id="337" name="Google Shape;337;p34"/>
            <p:cNvSpPr txBox="1"/>
            <p:nvPr/>
          </p:nvSpPr>
          <p:spPr>
            <a:xfrm>
              <a:off x="0" y="-38101"/>
              <a:ext cx="4869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p34"/>
          <p:cNvSpPr txBox="1"/>
          <p:nvPr/>
        </p:nvSpPr>
        <p:spPr>
          <a:xfrm>
            <a:off x="76200" y="266700"/>
            <a:ext cx="3030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9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Result</a:t>
            </a:r>
            <a:endParaRPr b="1" sz="4900">
              <a:solidFill>
                <a:srgbClr val="FFFFFF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grpSp>
        <p:nvGrpSpPr>
          <p:cNvPr id="339" name="Google Shape;339;p34"/>
          <p:cNvGrpSpPr/>
          <p:nvPr/>
        </p:nvGrpSpPr>
        <p:grpSpPr>
          <a:xfrm>
            <a:off x="0" y="4817040"/>
            <a:ext cx="9143818" cy="339024"/>
            <a:chOff x="0" y="-38100"/>
            <a:chExt cx="4816592" cy="178584"/>
          </a:xfrm>
        </p:grpSpPr>
        <p:sp>
          <p:nvSpPr>
            <p:cNvPr id="340" name="Google Shape;340;p34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341" name="Google Shape;341;p34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2" name="Google Shape;342;p34"/>
          <p:cNvSpPr txBox="1"/>
          <p:nvPr/>
        </p:nvSpPr>
        <p:spPr>
          <a:xfrm>
            <a:off x="2695576" y="489900"/>
            <a:ext cx="6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Changes in the PFOA solution 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3" name="Google Shape;34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475" y="1489037"/>
            <a:ext cx="4560899" cy="2814638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4"/>
          <p:cNvSpPr/>
          <p:nvPr/>
        </p:nvSpPr>
        <p:spPr>
          <a:xfrm>
            <a:off x="4460525" y="2770350"/>
            <a:ext cx="102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p34"/>
          <p:cNvSpPr/>
          <p:nvPr/>
        </p:nvSpPr>
        <p:spPr>
          <a:xfrm>
            <a:off x="4460525" y="1939450"/>
            <a:ext cx="1023600" cy="2433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p34"/>
          <p:cNvSpPr txBox="1"/>
          <p:nvPr/>
        </p:nvSpPr>
        <p:spPr>
          <a:xfrm>
            <a:off x="5528138" y="1106975"/>
            <a:ext cx="34467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FeCl</a:t>
            </a:r>
            <a:r>
              <a:rPr lang="ko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</a:t>
            </a:r>
            <a:r>
              <a:rPr lang="ko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low because remaining PFOA was low (Relative increase of FeCl</a:t>
            </a:r>
            <a:r>
              <a:rPr lang="ko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ko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Afterwards, entire FeCl</a:t>
            </a:r>
            <a:r>
              <a:rPr lang="ko" sz="12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ko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reacted with salicylic acid, showed coloration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7" name="Google Shape;347;p34"/>
          <p:cNvSpPr txBox="1"/>
          <p:nvPr/>
        </p:nvSpPr>
        <p:spPr>
          <a:xfrm>
            <a:off x="5473775" y="2905950"/>
            <a:ext cx="3659700" cy="12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Large amounts of remaining PFOA, more FeCl</a:t>
            </a:r>
            <a:r>
              <a:rPr lang="ko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ko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reacted (Relative decrease of FeCl</a:t>
            </a:r>
            <a:r>
              <a:rPr lang="ko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ko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Remaining FeCl</a:t>
            </a:r>
            <a:r>
              <a:rPr lang="ko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ko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decreased, lower reaction rate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7D89"/>
        </a:solidFill>
      </p:bgPr>
    </p:bg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2" name="Google Shape;352;p35"/>
          <p:cNvGrpSpPr/>
          <p:nvPr/>
        </p:nvGrpSpPr>
        <p:grpSpPr>
          <a:xfrm>
            <a:off x="0" y="-72329"/>
            <a:ext cx="9143818" cy="339024"/>
            <a:chOff x="0" y="-38100"/>
            <a:chExt cx="4816592" cy="178584"/>
          </a:xfrm>
        </p:grpSpPr>
        <p:sp>
          <p:nvSpPr>
            <p:cNvPr id="353" name="Google Shape;353;p35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354" name="Google Shape;354;p35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5" name="Google Shape;355;p35"/>
          <p:cNvGrpSpPr/>
          <p:nvPr/>
        </p:nvGrpSpPr>
        <p:grpSpPr>
          <a:xfrm>
            <a:off x="0" y="134574"/>
            <a:ext cx="9296216" cy="948329"/>
            <a:chOff x="0" y="-38101"/>
            <a:chExt cx="4896869" cy="850901"/>
          </a:xfrm>
        </p:grpSpPr>
        <p:sp>
          <p:nvSpPr>
            <p:cNvPr id="356" name="Google Shape;356;p35"/>
            <p:cNvSpPr/>
            <p:nvPr/>
          </p:nvSpPr>
          <p:spPr>
            <a:xfrm>
              <a:off x="0" y="0"/>
              <a:ext cx="4896869" cy="812800"/>
            </a:xfrm>
            <a:custGeom>
              <a:rect b="b" l="l" r="r" t="t"/>
              <a:pathLst>
                <a:path extrusionOk="0" h="812800" w="4896869">
                  <a:moveTo>
                    <a:pt x="0" y="0"/>
                  </a:moveTo>
                  <a:lnTo>
                    <a:pt x="4896869" y="0"/>
                  </a:lnTo>
                  <a:lnTo>
                    <a:pt x="48968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E4E3E"/>
            </a:solidFill>
            <a:ln>
              <a:noFill/>
            </a:ln>
          </p:spPr>
        </p:sp>
        <p:sp>
          <p:nvSpPr>
            <p:cNvPr id="357" name="Google Shape;357;p35"/>
            <p:cNvSpPr txBox="1"/>
            <p:nvPr/>
          </p:nvSpPr>
          <p:spPr>
            <a:xfrm>
              <a:off x="0" y="-38101"/>
              <a:ext cx="4869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8" name="Google Shape;358;p35"/>
          <p:cNvSpPr txBox="1"/>
          <p:nvPr/>
        </p:nvSpPr>
        <p:spPr>
          <a:xfrm>
            <a:off x="76200" y="266700"/>
            <a:ext cx="3030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9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Result</a:t>
            </a:r>
            <a:endParaRPr b="1" sz="4900">
              <a:solidFill>
                <a:srgbClr val="FFFFFF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grpSp>
        <p:nvGrpSpPr>
          <p:cNvPr id="359" name="Google Shape;359;p35"/>
          <p:cNvGrpSpPr/>
          <p:nvPr/>
        </p:nvGrpSpPr>
        <p:grpSpPr>
          <a:xfrm>
            <a:off x="0" y="4817040"/>
            <a:ext cx="9143818" cy="339024"/>
            <a:chOff x="0" y="-38100"/>
            <a:chExt cx="4816592" cy="178584"/>
          </a:xfrm>
        </p:grpSpPr>
        <p:sp>
          <p:nvSpPr>
            <p:cNvPr id="360" name="Google Shape;360;p35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361" name="Google Shape;361;p35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2" name="Google Shape;362;p35"/>
          <p:cNvSpPr txBox="1"/>
          <p:nvPr/>
        </p:nvSpPr>
        <p:spPr>
          <a:xfrm>
            <a:off x="2695576" y="489900"/>
            <a:ext cx="6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Survival rate of Brine shrimp </a:t>
            </a:r>
            <a:r>
              <a:rPr lang="ko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3" name="Google Shape;36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235303"/>
            <a:ext cx="8839201" cy="2836280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35"/>
          <p:cNvSpPr txBox="1"/>
          <p:nvPr/>
        </p:nvSpPr>
        <p:spPr>
          <a:xfrm>
            <a:off x="90500" y="4080800"/>
            <a:ext cx="88392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High survival rates of Brine shrimp→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1000 ppm of PFOA : BTs-ZVI(2nd), 2000 ppm of PFOA:  BTs-ZVI(1st)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7D89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36"/>
          <p:cNvGrpSpPr/>
          <p:nvPr/>
        </p:nvGrpSpPr>
        <p:grpSpPr>
          <a:xfrm>
            <a:off x="0" y="-72329"/>
            <a:ext cx="9143818" cy="339024"/>
            <a:chOff x="0" y="-38100"/>
            <a:chExt cx="4816592" cy="178584"/>
          </a:xfrm>
        </p:grpSpPr>
        <p:sp>
          <p:nvSpPr>
            <p:cNvPr id="370" name="Google Shape;370;p36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371" name="Google Shape;371;p36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2" name="Google Shape;372;p36"/>
          <p:cNvGrpSpPr/>
          <p:nvPr/>
        </p:nvGrpSpPr>
        <p:grpSpPr>
          <a:xfrm>
            <a:off x="0" y="134574"/>
            <a:ext cx="9296216" cy="948329"/>
            <a:chOff x="0" y="-38101"/>
            <a:chExt cx="4896869" cy="850901"/>
          </a:xfrm>
        </p:grpSpPr>
        <p:sp>
          <p:nvSpPr>
            <p:cNvPr id="373" name="Google Shape;373;p36"/>
            <p:cNvSpPr/>
            <p:nvPr/>
          </p:nvSpPr>
          <p:spPr>
            <a:xfrm>
              <a:off x="0" y="0"/>
              <a:ext cx="4896869" cy="812800"/>
            </a:xfrm>
            <a:custGeom>
              <a:rect b="b" l="l" r="r" t="t"/>
              <a:pathLst>
                <a:path extrusionOk="0" h="812800" w="4896869">
                  <a:moveTo>
                    <a:pt x="0" y="0"/>
                  </a:moveTo>
                  <a:lnTo>
                    <a:pt x="4896869" y="0"/>
                  </a:lnTo>
                  <a:lnTo>
                    <a:pt x="48968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E4E3E"/>
            </a:solidFill>
            <a:ln>
              <a:noFill/>
            </a:ln>
          </p:spPr>
        </p:sp>
        <p:sp>
          <p:nvSpPr>
            <p:cNvPr id="374" name="Google Shape;374;p36"/>
            <p:cNvSpPr txBox="1"/>
            <p:nvPr/>
          </p:nvSpPr>
          <p:spPr>
            <a:xfrm>
              <a:off x="0" y="-38101"/>
              <a:ext cx="4869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5" name="Google Shape;375;p36"/>
          <p:cNvSpPr txBox="1"/>
          <p:nvPr/>
        </p:nvSpPr>
        <p:spPr>
          <a:xfrm>
            <a:off x="76200" y="266700"/>
            <a:ext cx="3030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9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Result</a:t>
            </a:r>
            <a:endParaRPr b="1" sz="4900">
              <a:solidFill>
                <a:srgbClr val="FFFFFF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grpSp>
        <p:nvGrpSpPr>
          <p:cNvPr id="376" name="Google Shape;376;p36"/>
          <p:cNvGrpSpPr/>
          <p:nvPr/>
        </p:nvGrpSpPr>
        <p:grpSpPr>
          <a:xfrm>
            <a:off x="0" y="4817040"/>
            <a:ext cx="9143818" cy="339024"/>
            <a:chOff x="0" y="-38100"/>
            <a:chExt cx="4816592" cy="178584"/>
          </a:xfrm>
        </p:grpSpPr>
        <p:sp>
          <p:nvSpPr>
            <p:cNvPr id="377" name="Google Shape;377;p36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378" name="Google Shape;378;p36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9" name="Google Shape;379;p36"/>
          <p:cNvSpPr txBox="1"/>
          <p:nvPr/>
        </p:nvSpPr>
        <p:spPr>
          <a:xfrm>
            <a:off x="2695576" y="489900"/>
            <a:ext cx="6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Changes in the PFOA solution 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0" name="Google Shape;38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9175" y="1379825"/>
            <a:ext cx="5232050" cy="262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31225" y="1379825"/>
            <a:ext cx="3407975" cy="262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36"/>
          <p:cNvSpPr txBox="1"/>
          <p:nvPr/>
        </p:nvSpPr>
        <p:spPr>
          <a:xfrm>
            <a:off x="90500" y="4080800"/>
            <a:ext cx="88392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Tapioca and BTs-ZVI(2nd) experienced a 7x increase in absorbance compared to the control group. BTs-ZVI(1st) had the highest absorbance.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7D89"/>
        </a:solidFill>
      </p:bgPr>
    </p:bg>
    <p:spTree>
      <p:nvGrpSpPr>
        <p:cNvPr id="386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7"/>
          <p:cNvSpPr/>
          <p:nvPr/>
        </p:nvSpPr>
        <p:spPr>
          <a:xfrm>
            <a:off x="5652825" y="3334450"/>
            <a:ext cx="3241500" cy="1476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p37"/>
          <p:cNvSpPr/>
          <p:nvPr/>
        </p:nvSpPr>
        <p:spPr>
          <a:xfrm>
            <a:off x="5652825" y="1550225"/>
            <a:ext cx="3241500" cy="1476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389;p37"/>
          <p:cNvSpPr/>
          <p:nvPr/>
        </p:nvSpPr>
        <p:spPr>
          <a:xfrm>
            <a:off x="159050" y="3334450"/>
            <a:ext cx="2920500" cy="1476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p37"/>
          <p:cNvSpPr/>
          <p:nvPr/>
        </p:nvSpPr>
        <p:spPr>
          <a:xfrm>
            <a:off x="159050" y="1550225"/>
            <a:ext cx="2920500" cy="14769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91" name="Google Shape;391;p37"/>
          <p:cNvGrpSpPr/>
          <p:nvPr/>
        </p:nvGrpSpPr>
        <p:grpSpPr>
          <a:xfrm>
            <a:off x="0" y="-72329"/>
            <a:ext cx="9143818" cy="339024"/>
            <a:chOff x="0" y="-38100"/>
            <a:chExt cx="4816592" cy="178584"/>
          </a:xfrm>
        </p:grpSpPr>
        <p:sp>
          <p:nvSpPr>
            <p:cNvPr id="392" name="Google Shape;392;p37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393" name="Google Shape;393;p37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4" name="Google Shape;394;p37"/>
          <p:cNvGrpSpPr/>
          <p:nvPr/>
        </p:nvGrpSpPr>
        <p:grpSpPr>
          <a:xfrm>
            <a:off x="0" y="4817040"/>
            <a:ext cx="9143818" cy="339024"/>
            <a:chOff x="0" y="-38100"/>
            <a:chExt cx="4816592" cy="178584"/>
          </a:xfrm>
        </p:grpSpPr>
        <p:sp>
          <p:nvSpPr>
            <p:cNvPr id="395" name="Google Shape;395;p37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396" name="Google Shape;396;p37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97" name="Google Shape;397;p37"/>
          <p:cNvGrpSpPr/>
          <p:nvPr/>
        </p:nvGrpSpPr>
        <p:grpSpPr>
          <a:xfrm>
            <a:off x="0" y="134574"/>
            <a:ext cx="9296216" cy="948329"/>
            <a:chOff x="0" y="-38101"/>
            <a:chExt cx="4896869" cy="850901"/>
          </a:xfrm>
        </p:grpSpPr>
        <p:sp>
          <p:nvSpPr>
            <p:cNvPr id="398" name="Google Shape;398;p37"/>
            <p:cNvSpPr/>
            <p:nvPr/>
          </p:nvSpPr>
          <p:spPr>
            <a:xfrm>
              <a:off x="0" y="0"/>
              <a:ext cx="4896869" cy="812800"/>
            </a:xfrm>
            <a:custGeom>
              <a:rect b="b" l="l" r="r" t="t"/>
              <a:pathLst>
                <a:path extrusionOk="0" h="812800" w="4896869">
                  <a:moveTo>
                    <a:pt x="0" y="0"/>
                  </a:moveTo>
                  <a:lnTo>
                    <a:pt x="4896869" y="0"/>
                  </a:lnTo>
                  <a:lnTo>
                    <a:pt x="48968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E4E3E"/>
            </a:solidFill>
            <a:ln>
              <a:noFill/>
            </a:ln>
          </p:spPr>
        </p:sp>
        <p:sp>
          <p:nvSpPr>
            <p:cNvPr id="399" name="Google Shape;399;p37"/>
            <p:cNvSpPr txBox="1"/>
            <p:nvPr/>
          </p:nvSpPr>
          <p:spPr>
            <a:xfrm>
              <a:off x="0" y="-38101"/>
              <a:ext cx="4869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00" name="Google Shape;400;p37"/>
          <p:cNvSpPr txBox="1"/>
          <p:nvPr/>
        </p:nvSpPr>
        <p:spPr>
          <a:xfrm>
            <a:off x="514350" y="266702"/>
            <a:ext cx="81153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9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Conclusion</a:t>
            </a:r>
            <a:endParaRPr sz="700"/>
          </a:p>
        </p:txBody>
      </p:sp>
      <p:sp>
        <p:nvSpPr>
          <p:cNvPr id="401" name="Google Shape;401;p37"/>
          <p:cNvSpPr txBox="1"/>
          <p:nvPr/>
        </p:nvSpPr>
        <p:spPr>
          <a:xfrm>
            <a:off x="771650" y="1316425"/>
            <a:ext cx="1695300" cy="38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5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BTs-ZVI</a:t>
            </a:r>
            <a:endParaRPr sz="2500"/>
          </a:p>
        </p:txBody>
      </p:sp>
      <p:sp>
        <p:nvSpPr>
          <p:cNvPr id="402" name="Google Shape;402;p37"/>
          <p:cNvSpPr txBox="1"/>
          <p:nvPr/>
        </p:nvSpPr>
        <p:spPr>
          <a:xfrm>
            <a:off x="141842" y="1919125"/>
            <a:ext cx="29376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rgbClr val="FFFDF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Utilized Wasted Banana peel and Tapioca </a:t>
            </a:r>
            <a:r>
              <a:rPr lang="ko" sz="1800">
                <a:solidFill>
                  <a:srgbClr val="FFFDF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characteristics to easily craft BTs-ZVI</a:t>
            </a:r>
            <a:endParaRPr sz="1800">
              <a:solidFill>
                <a:srgbClr val="FFFDF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3" name="Google Shape;403;p37"/>
          <p:cNvSpPr txBox="1"/>
          <p:nvPr/>
        </p:nvSpPr>
        <p:spPr>
          <a:xfrm>
            <a:off x="6162425" y="1316425"/>
            <a:ext cx="2132100" cy="38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5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PFOA Removal</a:t>
            </a:r>
            <a:endParaRPr sz="2500"/>
          </a:p>
        </p:txBody>
      </p:sp>
      <p:sp>
        <p:nvSpPr>
          <p:cNvPr id="404" name="Google Shape;404;p37"/>
          <p:cNvSpPr txBox="1"/>
          <p:nvPr/>
        </p:nvSpPr>
        <p:spPr>
          <a:xfrm>
            <a:off x="340175" y="3116075"/>
            <a:ext cx="2563500" cy="38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5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PFOA Detecting?</a:t>
            </a:r>
            <a:endParaRPr sz="2500"/>
          </a:p>
        </p:txBody>
      </p:sp>
      <p:sp>
        <p:nvSpPr>
          <p:cNvPr id="405" name="Google Shape;405;p37"/>
          <p:cNvSpPr txBox="1"/>
          <p:nvPr/>
        </p:nvSpPr>
        <p:spPr>
          <a:xfrm>
            <a:off x="5862129" y="1759038"/>
            <a:ext cx="29376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rgbClr val="FFFDF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Can make up for ZVI solution’s shortcomings with beads, PFOA can be efficiently removed in water. </a:t>
            </a:r>
            <a:endParaRPr sz="1800">
              <a:solidFill>
                <a:srgbClr val="FFFDF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6" name="Google Shape;406;p37"/>
          <p:cNvSpPr txBox="1"/>
          <p:nvPr/>
        </p:nvSpPr>
        <p:spPr>
          <a:xfrm>
            <a:off x="141842" y="3733550"/>
            <a:ext cx="29376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rgbClr val="FFFDF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PFOA can be confirmed </a:t>
            </a:r>
            <a:r>
              <a:rPr lang="ko" sz="1800">
                <a:solidFill>
                  <a:srgbClr val="FFFDF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through</a:t>
            </a:r>
            <a:r>
              <a:rPr lang="ko" sz="1800">
                <a:solidFill>
                  <a:srgbClr val="FFFDF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Phenol coloring reaction in the experiment</a:t>
            </a:r>
            <a:endParaRPr sz="1800">
              <a:solidFill>
                <a:srgbClr val="FFFDF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DF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7" name="Google Shape;407;p37"/>
          <p:cNvSpPr txBox="1"/>
          <p:nvPr/>
        </p:nvSpPr>
        <p:spPr>
          <a:xfrm>
            <a:off x="6238625" y="3192275"/>
            <a:ext cx="2184600" cy="3849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4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25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Future works</a:t>
            </a:r>
            <a:endParaRPr sz="2500"/>
          </a:p>
        </p:txBody>
      </p:sp>
      <p:sp>
        <p:nvSpPr>
          <p:cNvPr id="408" name="Google Shape;408;p37"/>
          <p:cNvSpPr txBox="1"/>
          <p:nvPr/>
        </p:nvSpPr>
        <p:spPr>
          <a:xfrm>
            <a:off x="5675250" y="3556450"/>
            <a:ext cx="3219000" cy="123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rgbClr val="FFFDF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Confirmation of decomposition time in water, Recycling and usage of Filter type, Toxicity test of precipitate</a:t>
            </a:r>
            <a:endParaRPr sz="1800">
              <a:solidFill>
                <a:srgbClr val="FFFDF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9" name="Google Shape;409;p37"/>
          <p:cNvSpPr/>
          <p:nvPr/>
        </p:nvSpPr>
        <p:spPr>
          <a:xfrm>
            <a:off x="3431350" y="3908650"/>
            <a:ext cx="282000" cy="176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410;p37"/>
          <p:cNvSpPr/>
          <p:nvPr/>
        </p:nvSpPr>
        <p:spPr>
          <a:xfrm>
            <a:off x="3865850" y="3908650"/>
            <a:ext cx="282000" cy="176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411;p37"/>
          <p:cNvSpPr/>
          <p:nvPr/>
        </p:nvSpPr>
        <p:spPr>
          <a:xfrm>
            <a:off x="4606938" y="3791200"/>
            <a:ext cx="282000" cy="176100"/>
          </a:xfrm>
          <a:prstGeom prst="ellipse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12" name="Google Shape;412;p37"/>
          <p:cNvGrpSpPr/>
          <p:nvPr/>
        </p:nvGrpSpPr>
        <p:grpSpPr>
          <a:xfrm>
            <a:off x="2926952" y="1350663"/>
            <a:ext cx="2694450" cy="2981738"/>
            <a:chOff x="2926952" y="1350663"/>
            <a:chExt cx="2694450" cy="2981738"/>
          </a:xfrm>
        </p:grpSpPr>
        <p:pic>
          <p:nvPicPr>
            <p:cNvPr id="413" name="Google Shape;413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101675" y="2262775"/>
              <a:ext cx="2443450" cy="2069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4" name="Google Shape;414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863725" y="2571742"/>
              <a:ext cx="1207024" cy="13082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5" name="Google Shape;415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3155650" y="2571742"/>
              <a:ext cx="1207024" cy="13082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6" name="Google Shape;416;p37"/>
            <p:cNvSpPr/>
            <p:nvPr/>
          </p:nvSpPr>
          <p:spPr>
            <a:xfrm>
              <a:off x="4309263" y="1571750"/>
              <a:ext cx="677700" cy="914400"/>
            </a:xfrm>
            <a:prstGeom prst="bentArrow">
              <a:avLst>
                <a:gd fmla="val 25000" name="adj1"/>
                <a:gd fmla="val 25000" name="adj2"/>
                <a:gd fmla="val 25000" name="adj3"/>
                <a:gd fmla="val 43750" name="adj4"/>
              </a:avLst>
            </a:prstGeom>
            <a:solidFill>
              <a:schemeClr val="accent6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7" name="Google Shape;417;p37"/>
            <p:cNvSpPr/>
            <p:nvPr/>
          </p:nvSpPr>
          <p:spPr>
            <a:xfrm rot="5400000">
              <a:off x="3442913" y="1804800"/>
              <a:ext cx="887400" cy="646500"/>
            </a:xfrm>
            <a:prstGeom prst="bentArrow">
              <a:avLst>
                <a:gd fmla="val 25000" name="adj1"/>
                <a:gd fmla="val 25000" name="adj2"/>
                <a:gd fmla="val 25000" name="adj3"/>
                <a:gd fmla="val 43750" name="adj4"/>
              </a:avLst>
            </a:prstGeom>
            <a:solidFill>
              <a:srgbClr val="FF0000"/>
            </a:solidFill>
            <a:ln cap="flat" cmpd="sng" w="9525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8" name="Google Shape;418;p37"/>
            <p:cNvSpPr txBox="1"/>
            <p:nvPr/>
          </p:nvSpPr>
          <p:spPr>
            <a:xfrm>
              <a:off x="2926952" y="1350663"/>
              <a:ext cx="120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4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ko" sz="2000">
                  <a:solidFill>
                    <a:srgbClr val="FFFFFF"/>
                  </a:solidFill>
                </a:rPr>
                <a:t>PFOA</a:t>
              </a:r>
              <a:endParaRPr sz="2000"/>
            </a:p>
          </p:txBody>
        </p:sp>
        <p:sp>
          <p:nvSpPr>
            <p:cNvPr id="419" name="Google Shape;419;p37"/>
            <p:cNvSpPr txBox="1"/>
            <p:nvPr/>
          </p:nvSpPr>
          <p:spPr>
            <a:xfrm>
              <a:off x="4414502" y="1350663"/>
              <a:ext cx="12069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14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ko" sz="2000">
                  <a:solidFill>
                    <a:srgbClr val="FFFFFF"/>
                  </a:solidFill>
                </a:rPr>
                <a:t>Purity</a:t>
              </a:r>
              <a:endParaRPr sz="2000"/>
            </a:p>
          </p:txBody>
        </p:sp>
      </p:grpSp>
      <p:sp>
        <p:nvSpPr>
          <p:cNvPr id="420" name="Google Shape;420;p37"/>
          <p:cNvSpPr/>
          <p:nvPr/>
        </p:nvSpPr>
        <p:spPr>
          <a:xfrm>
            <a:off x="3614350" y="3842200"/>
            <a:ext cx="281988" cy="176148"/>
          </a:xfrm>
          <a:prstGeom prst="clou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421;p37"/>
          <p:cNvSpPr/>
          <p:nvPr/>
        </p:nvSpPr>
        <p:spPr>
          <a:xfrm>
            <a:off x="4236400" y="3842200"/>
            <a:ext cx="281988" cy="176148"/>
          </a:xfrm>
          <a:prstGeom prst="clou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7"/>
          <p:cNvSpPr/>
          <p:nvPr/>
        </p:nvSpPr>
        <p:spPr>
          <a:xfrm>
            <a:off x="3984900" y="3984825"/>
            <a:ext cx="281988" cy="176148"/>
          </a:xfrm>
          <a:prstGeom prst="clou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423;p37"/>
          <p:cNvSpPr/>
          <p:nvPr/>
        </p:nvSpPr>
        <p:spPr>
          <a:xfrm>
            <a:off x="4606950" y="3984825"/>
            <a:ext cx="281988" cy="176148"/>
          </a:xfrm>
          <a:prstGeom prst="cloud">
            <a:avLst/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7D89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26"/>
          <p:cNvGrpSpPr/>
          <p:nvPr/>
        </p:nvGrpSpPr>
        <p:grpSpPr>
          <a:xfrm>
            <a:off x="0" y="1068025"/>
            <a:ext cx="3807034" cy="576273"/>
            <a:chOff x="0" y="-38100"/>
            <a:chExt cx="4816592" cy="178584"/>
          </a:xfrm>
        </p:grpSpPr>
        <p:sp>
          <p:nvSpPr>
            <p:cNvPr id="150" name="Google Shape;150;p26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151" name="Google Shape;151;p26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2" name="Google Shape;152;p26"/>
          <p:cNvGrpSpPr/>
          <p:nvPr/>
        </p:nvGrpSpPr>
        <p:grpSpPr>
          <a:xfrm>
            <a:off x="0" y="-72329"/>
            <a:ext cx="9143818" cy="339024"/>
            <a:chOff x="0" y="-38100"/>
            <a:chExt cx="4816592" cy="178584"/>
          </a:xfrm>
        </p:grpSpPr>
        <p:sp>
          <p:nvSpPr>
            <p:cNvPr id="153" name="Google Shape;153;p26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154" name="Google Shape;154;p26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155;p26"/>
          <p:cNvGrpSpPr/>
          <p:nvPr/>
        </p:nvGrpSpPr>
        <p:grpSpPr>
          <a:xfrm>
            <a:off x="0" y="4817040"/>
            <a:ext cx="9143818" cy="339024"/>
            <a:chOff x="0" y="-38100"/>
            <a:chExt cx="4816592" cy="178584"/>
          </a:xfrm>
        </p:grpSpPr>
        <p:sp>
          <p:nvSpPr>
            <p:cNvPr id="156" name="Google Shape;156;p26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157" name="Google Shape;157;p26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158;p26"/>
          <p:cNvGrpSpPr/>
          <p:nvPr/>
        </p:nvGrpSpPr>
        <p:grpSpPr>
          <a:xfrm>
            <a:off x="0" y="134574"/>
            <a:ext cx="9296216" cy="948329"/>
            <a:chOff x="0" y="-38101"/>
            <a:chExt cx="4896869" cy="850901"/>
          </a:xfrm>
        </p:grpSpPr>
        <p:sp>
          <p:nvSpPr>
            <p:cNvPr id="159" name="Google Shape;159;p26"/>
            <p:cNvSpPr/>
            <p:nvPr/>
          </p:nvSpPr>
          <p:spPr>
            <a:xfrm>
              <a:off x="0" y="0"/>
              <a:ext cx="4896869" cy="812800"/>
            </a:xfrm>
            <a:custGeom>
              <a:rect b="b" l="l" r="r" t="t"/>
              <a:pathLst>
                <a:path extrusionOk="0" h="812800" w="4896869">
                  <a:moveTo>
                    <a:pt x="0" y="0"/>
                  </a:moveTo>
                  <a:lnTo>
                    <a:pt x="4896869" y="0"/>
                  </a:lnTo>
                  <a:lnTo>
                    <a:pt x="48968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E4E3E"/>
            </a:solidFill>
            <a:ln>
              <a:noFill/>
            </a:ln>
          </p:spPr>
        </p:sp>
        <p:sp>
          <p:nvSpPr>
            <p:cNvPr id="160" name="Google Shape;160;p26"/>
            <p:cNvSpPr txBox="1"/>
            <p:nvPr/>
          </p:nvSpPr>
          <p:spPr>
            <a:xfrm>
              <a:off x="0" y="-38101"/>
              <a:ext cx="4869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26"/>
          <p:cNvSpPr txBox="1"/>
          <p:nvPr/>
        </p:nvSpPr>
        <p:spPr>
          <a:xfrm>
            <a:off x="514350" y="266702"/>
            <a:ext cx="81153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9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Introduction </a:t>
            </a:r>
            <a:endParaRPr sz="700"/>
          </a:p>
        </p:txBody>
      </p:sp>
      <p:sp>
        <p:nvSpPr>
          <p:cNvPr id="162" name="Google Shape;162;p26"/>
          <p:cNvSpPr txBox="1"/>
          <p:nvPr/>
        </p:nvSpPr>
        <p:spPr>
          <a:xfrm>
            <a:off x="105613" y="1759500"/>
            <a:ext cx="3595800" cy="1465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700">
                <a:solidFill>
                  <a:srgbClr val="FFFDF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PFAS are absorbed on microplastics in drinking water: the dangers for female exposure include reproductive health issues since PFASs are widely used and are soluble in water. </a:t>
            </a:r>
            <a:endParaRPr sz="1700">
              <a:solidFill>
                <a:srgbClr val="FFFDF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3" name="Google Shape;163;p26"/>
          <p:cNvSpPr txBox="1"/>
          <p:nvPr/>
        </p:nvSpPr>
        <p:spPr>
          <a:xfrm>
            <a:off x="3" y="1222200"/>
            <a:ext cx="37368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500">
                <a:solidFill>
                  <a:srgbClr val="6E4E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PFOA (Forever Chemical)? </a:t>
            </a:r>
            <a:endParaRPr sz="2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4" name="Google Shape;16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92650" y="3589782"/>
            <a:ext cx="2789750" cy="1227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34075" y="1187675"/>
            <a:ext cx="1909751" cy="195090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6"/>
          <p:cNvSpPr/>
          <p:nvPr/>
        </p:nvSpPr>
        <p:spPr>
          <a:xfrm>
            <a:off x="7949580" y="1100312"/>
            <a:ext cx="1143190" cy="1645920"/>
          </a:xfrm>
          <a:custGeom>
            <a:rect b="b" l="l" r="r" t="t"/>
            <a:pathLst>
              <a:path extrusionOk="0" h="10287000" w="6724650">
                <a:moveTo>
                  <a:pt x="0" y="0"/>
                </a:moveTo>
                <a:lnTo>
                  <a:pt x="6724650" y="0"/>
                </a:lnTo>
                <a:lnTo>
                  <a:pt x="67246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11558" l="-128317" r="-43628" t="-11548"/>
            </a:stretch>
          </a:blipFill>
          <a:ln>
            <a:noFill/>
          </a:ln>
        </p:spPr>
      </p:sp>
      <p:sp>
        <p:nvSpPr>
          <p:cNvPr id="167" name="Google Shape;167;p26"/>
          <p:cNvSpPr txBox="1"/>
          <p:nvPr/>
        </p:nvSpPr>
        <p:spPr>
          <a:xfrm>
            <a:off x="54950" y="3618150"/>
            <a:ext cx="3513600" cy="12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most renowned method to degrade PFASs is oxidation processes, which utilizes UV irradiation in different conditions.</a:t>
            </a:r>
            <a:endParaRPr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p26"/>
          <p:cNvSpPr txBox="1"/>
          <p:nvPr/>
        </p:nvSpPr>
        <p:spPr>
          <a:xfrm>
            <a:off x="3804550" y="1683300"/>
            <a:ext cx="3000000" cy="16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Over 500,000 people were being affected by PFOA as more than 34 water systems in New Jersey were found to contain it.</a:t>
            </a:r>
            <a:endParaRPr sz="1700">
              <a:solidFill>
                <a:srgbClr val="FFFDF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9" name="Google Shape;16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06500" y="2763650"/>
            <a:ext cx="2789751" cy="2053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7D89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" name="Google Shape;174;p27"/>
          <p:cNvGrpSpPr/>
          <p:nvPr/>
        </p:nvGrpSpPr>
        <p:grpSpPr>
          <a:xfrm>
            <a:off x="0" y="1068023"/>
            <a:ext cx="9143818" cy="576273"/>
            <a:chOff x="0" y="-38100"/>
            <a:chExt cx="4816592" cy="178584"/>
          </a:xfrm>
        </p:grpSpPr>
        <p:sp>
          <p:nvSpPr>
            <p:cNvPr id="175" name="Google Shape;175;p27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176" name="Google Shape;176;p27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7" name="Google Shape;177;p27"/>
          <p:cNvGrpSpPr/>
          <p:nvPr/>
        </p:nvGrpSpPr>
        <p:grpSpPr>
          <a:xfrm>
            <a:off x="0" y="-72329"/>
            <a:ext cx="9143818" cy="339024"/>
            <a:chOff x="0" y="-38100"/>
            <a:chExt cx="4816592" cy="178584"/>
          </a:xfrm>
        </p:grpSpPr>
        <p:sp>
          <p:nvSpPr>
            <p:cNvPr id="178" name="Google Shape;178;p27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179" name="Google Shape;179;p27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27"/>
          <p:cNvGrpSpPr/>
          <p:nvPr/>
        </p:nvGrpSpPr>
        <p:grpSpPr>
          <a:xfrm>
            <a:off x="0" y="4817040"/>
            <a:ext cx="9143818" cy="339024"/>
            <a:chOff x="0" y="-38100"/>
            <a:chExt cx="4816592" cy="178584"/>
          </a:xfrm>
        </p:grpSpPr>
        <p:sp>
          <p:nvSpPr>
            <p:cNvPr id="181" name="Google Shape;181;p27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182" name="Google Shape;182;p27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3" name="Google Shape;183;p27"/>
          <p:cNvGrpSpPr/>
          <p:nvPr/>
        </p:nvGrpSpPr>
        <p:grpSpPr>
          <a:xfrm>
            <a:off x="0" y="134574"/>
            <a:ext cx="9296216" cy="948329"/>
            <a:chOff x="0" y="-38101"/>
            <a:chExt cx="4896869" cy="850901"/>
          </a:xfrm>
        </p:grpSpPr>
        <p:sp>
          <p:nvSpPr>
            <p:cNvPr id="184" name="Google Shape;184;p27"/>
            <p:cNvSpPr/>
            <p:nvPr/>
          </p:nvSpPr>
          <p:spPr>
            <a:xfrm>
              <a:off x="0" y="0"/>
              <a:ext cx="4896869" cy="812800"/>
            </a:xfrm>
            <a:custGeom>
              <a:rect b="b" l="l" r="r" t="t"/>
              <a:pathLst>
                <a:path extrusionOk="0" h="812800" w="4896869">
                  <a:moveTo>
                    <a:pt x="0" y="0"/>
                  </a:moveTo>
                  <a:lnTo>
                    <a:pt x="4896869" y="0"/>
                  </a:lnTo>
                  <a:lnTo>
                    <a:pt x="48968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E4E3E"/>
            </a:solidFill>
            <a:ln>
              <a:noFill/>
            </a:ln>
          </p:spPr>
        </p:sp>
        <p:sp>
          <p:nvSpPr>
            <p:cNvPr id="185" name="Google Shape;185;p27"/>
            <p:cNvSpPr txBox="1"/>
            <p:nvPr/>
          </p:nvSpPr>
          <p:spPr>
            <a:xfrm>
              <a:off x="0" y="-38101"/>
              <a:ext cx="4869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6" name="Google Shape;186;p27"/>
          <p:cNvSpPr txBox="1"/>
          <p:nvPr/>
        </p:nvSpPr>
        <p:spPr>
          <a:xfrm>
            <a:off x="514350" y="266702"/>
            <a:ext cx="81153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9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Purpose</a:t>
            </a:r>
            <a:endParaRPr sz="700"/>
          </a:p>
        </p:txBody>
      </p:sp>
      <p:sp>
        <p:nvSpPr>
          <p:cNvPr id="187" name="Google Shape;187;p27"/>
          <p:cNvSpPr txBox="1"/>
          <p:nvPr/>
        </p:nvSpPr>
        <p:spPr>
          <a:xfrm>
            <a:off x="514347" y="1255363"/>
            <a:ext cx="7649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300">
                <a:solidFill>
                  <a:srgbClr val="6E4E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Formation of ZVI using banana peel and Tapioca starch</a:t>
            </a:r>
            <a:endParaRPr sz="2300">
              <a:solidFill>
                <a:srgbClr val="6E4E3E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8" name="Google Shape;188;p27"/>
          <p:cNvSpPr txBox="1"/>
          <p:nvPr/>
        </p:nvSpPr>
        <p:spPr>
          <a:xfrm>
            <a:off x="-2655900" y="281502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03201" y="1710250"/>
            <a:ext cx="1244999" cy="121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7"/>
          <p:cNvPicPr preferRelativeResize="0"/>
          <p:nvPr/>
        </p:nvPicPr>
        <p:blipFill rotWithShape="1">
          <a:blip r:embed="rId4">
            <a:alphaModFix/>
          </a:blip>
          <a:srcRect b="0" l="4452" r="0" t="0"/>
          <a:stretch/>
        </p:blipFill>
        <p:spPr>
          <a:xfrm>
            <a:off x="1527975" y="1710250"/>
            <a:ext cx="1184175" cy="1213975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7"/>
          <p:cNvSpPr txBox="1"/>
          <p:nvPr/>
        </p:nvSpPr>
        <p:spPr>
          <a:xfrm>
            <a:off x="2963826" y="1755575"/>
            <a:ext cx="61800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Bananas are ranked as second most wasted product in New Jersey, can be used as reducing agents. Tapioca swells and gelatinizes at 60°C. </a:t>
            </a:r>
            <a:endParaRPr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initiation of the defluorination reaction of PFOA is initiated by the electrons produced from ZVI.</a:t>
            </a:r>
            <a:endParaRPr b="1"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pSp>
        <p:nvGrpSpPr>
          <p:cNvPr id="192" name="Google Shape;192;p27"/>
          <p:cNvGrpSpPr/>
          <p:nvPr/>
        </p:nvGrpSpPr>
        <p:grpSpPr>
          <a:xfrm>
            <a:off x="-101327" y="3066375"/>
            <a:ext cx="4517316" cy="1864800"/>
            <a:chOff x="2322848" y="2984025"/>
            <a:chExt cx="4517316" cy="1864800"/>
          </a:xfrm>
        </p:grpSpPr>
        <p:grpSp>
          <p:nvGrpSpPr>
            <p:cNvPr id="193" name="Google Shape;193;p27"/>
            <p:cNvGrpSpPr/>
            <p:nvPr/>
          </p:nvGrpSpPr>
          <p:grpSpPr>
            <a:xfrm>
              <a:off x="2762025" y="3081400"/>
              <a:ext cx="727500" cy="1166700"/>
              <a:chOff x="2762025" y="3081400"/>
              <a:chExt cx="727500" cy="1166700"/>
            </a:xfrm>
          </p:grpSpPr>
          <p:sp>
            <p:nvSpPr>
              <p:cNvPr id="194" name="Google Shape;194;p27"/>
              <p:cNvSpPr/>
              <p:nvPr/>
            </p:nvSpPr>
            <p:spPr>
              <a:xfrm rot="5400000">
                <a:off x="2542425" y="3301000"/>
                <a:ext cx="1166700" cy="727500"/>
              </a:xfrm>
              <a:prstGeom prst="flowChartDelay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Google Shape;195;p27"/>
              <p:cNvSpPr/>
              <p:nvPr/>
            </p:nvSpPr>
            <p:spPr>
              <a:xfrm rot="5400000">
                <a:off x="2783175" y="3504825"/>
                <a:ext cx="685200" cy="598200"/>
              </a:xfrm>
              <a:prstGeom prst="flowChartDelay">
                <a:avLst/>
              </a:prstGeom>
              <a:solidFill>
                <a:srgbClr val="FFFF00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6" name="Google Shape;196;p27"/>
            <p:cNvGrpSpPr/>
            <p:nvPr/>
          </p:nvGrpSpPr>
          <p:grpSpPr>
            <a:xfrm>
              <a:off x="3748450" y="3056025"/>
              <a:ext cx="727500" cy="1166700"/>
              <a:chOff x="3748450" y="3056025"/>
              <a:chExt cx="727500" cy="1166700"/>
            </a:xfrm>
          </p:grpSpPr>
          <p:sp>
            <p:nvSpPr>
              <p:cNvPr id="197" name="Google Shape;197;p27"/>
              <p:cNvSpPr/>
              <p:nvPr/>
            </p:nvSpPr>
            <p:spPr>
              <a:xfrm rot="5400000">
                <a:off x="3528850" y="3275625"/>
                <a:ext cx="1166700" cy="727500"/>
              </a:xfrm>
              <a:prstGeom prst="flowChartDelay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" name="Google Shape;198;p27"/>
              <p:cNvSpPr/>
              <p:nvPr/>
            </p:nvSpPr>
            <p:spPr>
              <a:xfrm rot="5400000">
                <a:off x="3769600" y="3504825"/>
                <a:ext cx="685200" cy="598200"/>
              </a:xfrm>
              <a:prstGeom prst="flowChartDelay">
                <a:avLst/>
              </a:prstGeom>
              <a:solidFill>
                <a:schemeClr val="accen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" name="Google Shape;199;p27"/>
            <p:cNvGrpSpPr/>
            <p:nvPr/>
          </p:nvGrpSpPr>
          <p:grpSpPr>
            <a:xfrm>
              <a:off x="4734875" y="3056025"/>
              <a:ext cx="727500" cy="1166700"/>
              <a:chOff x="4734875" y="3056025"/>
              <a:chExt cx="727500" cy="1166700"/>
            </a:xfrm>
          </p:grpSpPr>
          <p:sp>
            <p:nvSpPr>
              <p:cNvPr id="200" name="Google Shape;200;p27"/>
              <p:cNvSpPr/>
              <p:nvPr/>
            </p:nvSpPr>
            <p:spPr>
              <a:xfrm rot="5400000">
                <a:off x="4515275" y="3275625"/>
                <a:ext cx="1166700" cy="727500"/>
              </a:xfrm>
              <a:prstGeom prst="flowChartDelay">
                <a:avLst/>
              </a:prstGeom>
              <a:solidFill>
                <a:schemeClr val="lt2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" name="Google Shape;201;p27"/>
              <p:cNvSpPr/>
              <p:nvPr/>
            </p:nvSpPr>
            <p:spPr>
              <a:xfrm rot="5400000">
                <a:off x="4756025" y="3504825"/>
                <a:ext cx="685200" cy="598200"/>
              </a:xfrm>
              <a:prstGeom prst="flowChartDelay">
                <a:avLst/>
              </a:prstGeom>
              <a:solidFill>
                <a:schemeClr val="dk1"/>
              </a:solidFill>
              <a:ln cap="flat" cmpd="sng" w="9525">
                <a:solidFill>
                  <a:schemeClr val="dk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202" name="Google Shape;202;p27"/>
            <p:cNvPicPr preferRelativeResize="0"/>
            <p:nvPr/>
          </p:nvPicPr>
          <p:blipFill rotWithShape="1">
            <a:blip r:embed="rId5">
              <a:alphaModFix/>
            </a:blip>
            <a:srcRect b="10571" l="7672" r="0" t="6060"/>
            <a:stretch/>
          </p:blipFill>
          <p:spPr>
            <a:xfrm>
              <a:off x="5595164" y="2984025"/>
              <a:ext cx="1245000" cy="1310700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203" name="Google Shape;203;p27"/>
            <p:cNvSpPr txBox="1"/>
            <p:nvPr/>
          </p:nvSpPr>
          <p:spPr>
            <a:xfrm>
              <a:off x="2322848" y="4294725"/>
              <a:ext cx="1425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Banana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Peel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4" name="Google Shape;204;p27"/>
            <p:cNvSpPr txBox="1"/>
            <p:nvPr/>
          </p:nvSpPr>
          <p:spPr>
            <a:xfrm>
              <a:off x="3489523" y="4294725"/>
              <a:ext cx="14256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Metal 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Solution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5" name="Google Shape;205;p27"/>
            <p:cNvSpPr txBox="1"/>
            <p:nvPr/>
          </p:nvSpPr>
          <p:spPr>
            <a:xfrm>
              <a:off x="4475948" y="4509250"/>
              <a:ext cx="14256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" sz="1800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ZVI</a:t>
              </a:r>
              <a:endParaRPr sz="18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06" name="Google Shape;206;p27"/>
            <p:cNvSpPr/>
            <p:nvPr/>
          </p:nvSpPr>
          <p:spPr>
            <a:xfrm>
              <a:off x="3306300" y="3056025"/>
              <a:ext cx="582300" cy="576300"/>
            </a:xfrm>
            <a:prstGeom prst="plus">
              <a:avLst>
                <a:gd fmla="val 42810" name="adj"/>
              </a:avLst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7"/>
            <p:cNvSpPr/>
            <p:nvPr/>
          </p:nvSpPr>
          <p:spPr>
            <a:xfrm>
              <a:off x="4374538" y="3174675"/>
              <a:ext cx="582300" cy="3390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chemeClr val="dk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08" name="Google Shape;208;p27"/>
          <p:cNvPicPr preferRelativeResize="0"/>
          <p:nvPr/>
        </p:nvPicPr>
        <p:blipFill rotWithShape="1">
          <a:blip r:embed="rId6">
            <a:alphaModFix/>
          </a:blip>
          <a:srcRect b="22964" l="0" r="0" t="0"/>
          <a:stretch/>
        </p:blipFill>
        <p:spPr>
          <a:xfrm>
            <a:off x="4524700" y="2928850"/>
            <a:ext cx="4517325" cy="175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7D89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3" name="Google Shape;213;p28"/>
          <p:cNvGrpSpPr/>
          <p:nvPr/>
        </p:nvGrpSpPr>
        <p:grpSpPr>
          <a:xfrm>
            <a:off x="0" y="-72329"/>
            <a:ext cx="9143818" cy="339024"/>
            <a:chOff x="0" y="-38100"/>
            <a:chExt cx="4816592" cy="178584"/>
          </a:xfrm>
        </p:grpSpPr>
        <p:sp>
          <p:nvSpPr>
            <p:cNvPr id="214" name="Google Shape;214;p28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215" name="Google Shape;215;p28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6" name="Google Shape;216;p28"/>
          <p:cNvGrpSpPr/>
          <p:nvPr/>
        </p:nvGrpSpPr>
        <p:grpSpPr>
          <a:xfrm>
            <a:off x="0" y="4817040"/>
            <a:ext cx="9143818" cy="339024"/>
            <a:chOff x="0" y="-38100"/>
            <a:chExt cx="4816592" cy="178584"/>
          </a:xfrm>
        </p:grpSpPr>
        <p:sp>
          <p:nvSpPr>
            <p:cNvPr id="217" name="Google Shape;217;p28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218" name="Google Shape;218;p28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9" name="Google Shape;219;p28"/>
          <p:cNvGrpSpPr/>
          <p:nvPr/>
        </p:nvGrpSpPr>
        <p:grpSpPr>
          <a:xfrm>
            <a:off x="0" y="134574"/>
            <a:ext cx="9296216" cy="948329"/>
            <a:chOff x="0" y="-38101"/>
            <a:chExt cx="4896869" cy="850901"/>
          </a:xfrm>
        </p:grpSpPr>
        <p:sp>
          <p:nvSpPr>
            <p:cNvPr id="220" name="Google Shape;220;p28"/>
            <p:cNvSpPr/>
            <p:nvPr/>
          </p:nvSpPr>
          <p:spPr>
            <a:xfrm>
              <a:off x="0" y="0"/>
              <a:ext cx="4896869" cy="812800"/>
            </a:xfrm>
            <a:custGeom>
              <a:rect b="b" l="l" r="r" t="t"/>
              <a:pathLst>
                <a:path extrusionOk="0" h="812800" w="4896869">
                  <a:moveTo>
                    <a:pt x="0" y="0"/>
                  </a:moveTo>
                  <a:lnTo>
                    <a:pt x="4896869" y="0"/>
                  </a:lnTo>
                  <a:lnTo>
                    <a:pt x="48968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E4E3E"/>
            </a:solidFill>
            <a:ln>
              <a:noFill/>
            </a:ln>
          </p:spPr>
        </p:sp>
        <p:sp>
          <p:nvSpPr>
            <p:cNvPr id="221" name="Google Shape;221;p28"/>
            <p:cNvSpPr txBox="1"/>
            <p:nvPr/>
          </p:nvSpPr>
          <p:spPr>
            <a:xfrm>
              <a:off x="0" y="-38101"/>
              <a:ext cx="4869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2" name="Google Shape;222;p28"/>
          <p:cNvSpPr txBox="1"/>
          <p:nvPr/>
        </p:nvSpPr>
        <p:spPr>
          <a:xfrm>
            <a:off x="514350" y="266702"/>
            <a:ext cx="81153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9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Method</a:t>
            </a:r>
            <a:endParaRPr sz="700"/>
          </a:p>
        </p:txBody>
      </p:sp>
      <p:sp>
        <p:nvSpPr>
          <p:cNvPr id="223" name="Google Shape;223;p28"/>
          <p:cNvSpPr txBox="1"/>
          <p:nvPr/>
        </p:nvSpPr>
        <p:spPr>
          <a:xfrm>
            <a:off x="46250" y="1202250"/>
            <a:ext cx="4525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5600" lvl="0" marL="457200" marR="0" rtl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AutoNum type="arabicPeriod"/>
            </a:pPr>
            <a:r>
              <a:rPr lang="ko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Creation of ZVI using Banana peel 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4" name="Google Shape;224;p28"/>
          <p:cNvPicPr preferRelativeResize="0"/>
          <p:nvPr/>
        </p:nvPicPr>
        <p:blipFill rotWithShape="1">
          <a:blip r:embed="rId3">
            <a:alphaModFix/>
          </a:blip>
          <a:srcRect b="0" l="0" r="0" t="21862"/>
          <a:stretch/>
        </p:blipFill>
        <p:spPr>
          <a:xfrm>
            <a:off x="0" y="1691125"/>
            <a:ext cx="4572050" cy="111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9500" y="1691125"/>
            <a:ext cx="4185224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8"/>
          <p:cNvSpPr txBox="1"/>
          <p:nvPr/>
        </p:nvSpPr>
        <p:spPr>
          <a:xfrm>
            <a:off x="4889500" y="1202250"/>
            <a:ext cx="4254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2. Formation of BTs-ZVI 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7" name="Google Shape;227;p28"/>
          <p:cNvSpPr txBox="1"/>
          <p:nvPr/>
        </p:nvSpPr>
        <p:spPr>
          <a:xfrm>
            <a:off x="4889500" y="3393300"/>
            <a:ext cx="4185300" cy="1245600"/>
          </a:xfrm>
          <a:prstGeom prst="rect">
            <a:avLst/>
          </a:prstGeom>
          <a:solidFill>
            <a:srgbClr val="A8BAC3"/>
          </a:solidFill>
          <a:ln>
            <a:noFill/>
          </a:ln>
        </p:spPr>
        <p:txBody>
          <a:bodyPr anchorCtr="0" anchor="t" bIns="108000" lIns="72000" spcFirstLastPara="1" rIns="0" wrap="square" tIns="108000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1) BTs-ZVI(lst) : Banana Peel+FeCl3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ZVI → Tapioca starch →heat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2)BTs-ZVI(2nd) : Banana Peel+FeCl3</a:t>
            </a:r>
            <a:endParaRPr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ko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+Tapioca starch → heat → ZVI  </a:t>
            </a:r>
            <a:endParaRPr sz="24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8" name="Google Shape;22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" y="3866025"/>
            <a:ext cx="4525800" cy="948325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28"/>
          <p:cNvSpPr/>
          <p:nvPr/>
        </p:nvSpPr>
        <p:spPr>
          <a:xfrm rot="10800000">
            <a:off x="4264200" y="3478200"/>
            <a:ext cx="615600" cy="30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28"/>
          <p:cNvSpPr txBox="1"/>
          <p:nvPr/>
        </p:nvSpPr>
        <p:spPr>
          <a:xfrm>
            <a:off x="46250" y="3098600"/>
            <a:ext cx="5181300" cy="6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Decomposition of Methylene Blue, E.Coli in NaCl, Brine shrimp &amp; Plant growth </a:t>
            </a:r>
            <a:endParaRPr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fade thruBlk="1"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7D89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9"/>
          <p:cNvSpPr/>
          <p:nvPr/>
        </p:nvSpPr>
        <p:spPr>
          <a:xfrm>
            <a:off x="3651300" y="1319075"/>
            <a:ext cx="5428500" cy="31605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29"/>
          <p:cNvSpPr/>
          <p:nvPr/>
        </p:nvSpPr>
        <p:spPr>
          <a:xfrm>
            <a:off x="178500" y="3158900"/>
            <a:ext cx="4898100" cy="1162200"/>
          </a:xfrm>
          <a:prstGeom prst="wedgeRectCallout">
            <a:avLst>
              <a:gd fmla="val 62922" name="adj1"/>
              <a:gd fmla="val -9583" name="adj2"/>
            </a:avLst>
          </a:prstGeom>
          <a:solidFill>
            <a:srgbClr val="FF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7" name="Google Shape;237;p29"/>
          <p:cNvGrpSpPr/>
          <p:nvPr/>
        </p:nvGrpSpPr>
        <p:grpSpPr>
          <a:xfrm>
            <a:off x="0" y="-72329"/>
            <a:ext cx="9143818" cy="339024"/>
            <a:chOff x="0" y="-38100"/>
            <a:chExt cx="4816592" cy="178584"/>
          </a:xfrm>
        </p:grpSpPr>
        <p:sp>
          <p:nvSpPr>
            <p:cNvPr id="238" name="Google Shape;238;p29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239" name="Google Shape;239;p29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0" name="Google Shape;240;p29"/>
          <p:cNvGrpSpPr/>
          <p:nvPr/>
        </p:nvGrpSpPr>
        <p:grpSpPr>
          <a:xfrm>
            <a:off x="0" y="134574"/>
            <a:ext cx="9296216" cy="948329"/>
            <a:chOff x="0" y="-38101"/>
            <a:chExt cx="4896869" cy="850901"/>
          </a:xfrm>
        </p:grpSpPr>
        <p:sp>
          <p:nvSpPr>
            <p:cNvPr id="241" name="Google Shape;241;p29"/>
            <p:cNvSpPr/>
            <p:nvPr/>
          </p:nvSpPr>
          <p:spPr>
            <a:xfrm>
              <a:off x="0" y="0"/>
              <a:ext cx="4896869" cy="812800"/>
            </a:xfrm>
            <a:custGeom>
              <a:rect b="b" l="l" r="r" t="t"/>
              <a:pathLst>
                <a:path extrusionOk="0" h="812800" w="4896869">
                  <a:moveTo>
                    <a:pt x="0" y="0"/>
                  </a:moveTo>
                  <a:lnTo>
                    <a:pt x="4896869" y="0"/>
                  </a:lnTo>
                  <a:lnTo>
                    <a:pt x="48968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E4E3E"/>
            </a:solidFill>
            <a:ln>
              <a:noFill/>
            </a:ln>
          </p:spPr>
        </p:sp>
        <p:sp>
          <p:nvSpPr>
            <p:cNvPr id="242" name="Google Shape;242;p29"/>
            <p:cNvSpPr txBox="1"/>
            <p:nvPr/>
          </p:nvSpPr>
          <p:spPr>
            <a:xfrm>
              <a:off x="0" y="-38101"/>
              <a:ext cx="4869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3" name="Google Shape;243;p29"/>
          <p:cNvSpPr txBox="1"/>
          <p:nvPr/>
        </p:nvSpPr>
        <p:spPr>
          <a:xfrm>
            <a:off x="514350" y="266702"/>
            <a:ext cx="81153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9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Method</a:t>
            </a:r>
            <a:endParaRPr sz="700"/>
          </a:p>
        </p:txBody>
      </p:sp>
      <p:pic>
        <p:nvPicPr>
          <p:cNvPr id="244" name="Google Shape;24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775" y="3066775"/>
            <a:ext cx="4898175" cy="113695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/>
          <p:nvPr/>
        </p:nvSpPr>
        <p:spPr>
          <a:xfrm>
            <a:off x="585375" y="1732675"/>
            <a:ext cx="2559900" cy="1197900"/>
          </a:xfrm>
          <a:prstGeom prst="wedgeRectCallout">
            <a:avLst>
              <a:gd fmla="val 76555" name="adj1"/>
              <a:gd fmla="val 13768" name="adj2"/>
            </a:avLst>
          </a:prstGeom>
          <a:solidFill>
            <a:srgbClr val="FF99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350" y="1674388"/>
            <a:ext cx="2549550" cy="116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1300" y="1390650"/>
            <a:ext cx="5334548" cy="3088925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9"/>
          <p:cNvSpPr txBox="1"/>
          <p:nvPr/>
        </p:nvSpPr>
        <p:spPr>
          <a:xfrm>
            <a:off x="112775" y="1129925"/>
            <a:ext cx="3773700" cy="261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4. Reaction of ZVI and checking of PFOA</a:t>
            </a:r>
            <a:endParaRPr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7D89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" name="Google Shape;253;p30"/>
          <p:cNvGrpSpPr/>
          <p:nvPr/>
        </p:nvGrpSpPr>
        <p:grpSpPr>
          <a:xfrm>
            <a:off x="0" y="-72329"/>
            <a:ext cx="9143818" cy="339024"/>
            <a:chOff x="0" y="-38100"/>
            <a:chExt cx="4816592" cy="178584"/>
          </a:xfrm>
        </p:grpSpPr>
        <p:sp>
          <p:nvSpPr>
            <p:cNvPr id="254" name="Google Shape;254;p30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255" name="Google Shape;255;p30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6" name="Google Shape;256;p30"/>
          <p:cNvGrpSpPr/>
          <p:nvPr/>
        </p:nvGrpSpPr>
        <p:grpSpPr>
          <a:xfrm>
            <a:off x="0" y="4817040"/>
            <a:ext cx="9143818" cy="339024"/>
            <a:chOff x="0" y="-38100"/>
            <a:chExt cx="4816592" cy="178584"/>
          </a:xfrm>
        </p:grpSpPr>
        <p:sp>
          <p:nvSpPr>
            <p:cNvPr id="257" name="Google Shape;257;p30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258" name="Google Shape;258;p30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30"/>
          <p:cNvGrpSpPr/>
          <p:nvPr/>
        </p:nvGrpSpPr>
        <p:grpSpPr>
          <a:xfrm>
            <a:off x="0" y="134574"/>
            <a:ext cx="9296216" cy="948329"/>
            <a:chOff x="0" y="-38101"/>
            <a:chExt cx="4896869" cy="850901"/>
          </a:xfrm>
        </p:grpSpPr>
        <p:sp>
          <p:nvSpPr>
            <p:cNvPr id="260" name="Google Shape;260;p30"/>
            <p:cNvSpPr/>
            <p:nvPr/>
          </p:nvSpPr>
          <p:spPr>
            <a:xfrm>
              <a:off x="0" y="0"/>
              <a:ext cx="4896869" cy="812800"/>
            </a:xfrm>
            <a:custGeom>
              <a:rect b="b" l="l" r="r" t="t"/>
              <a:pathLst>
                <a:path extrusionOk="0" h="812800" w="4896869">
                  <a:moveTo>
                    <a:pt x="0" y="0"/>
                  </a:moveTo>
                  <a:lnTo>
                    <a:pt x="4896869" y="0"/>
                  </a:lnTo>
                  <a:lnTo>
                    <a:pt x="48968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E4E3E"/>
            </a:solidFill>
            <a:ln>
              <a:noFill/>
            </a:ln>
          </p:spPr>
        </p:sp>
        <p:sp>
          <p:nvSpPr>
            <p:cNvPr id="261" name="Google Shape;261;p30"/>
            <p:cNvSpPr txBox="1"/>
            <p:nvPr/>
          </p:nvSpPr>
          <p:spPr>
            <a:xfrm>
              <a:off x="0" y="-38101"/>
              <a:ext cx="4869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2" name="Google Shape;262;p30"/>
          <p:cNvSpPr txBox="1"/>
          <p:nvPr/>
        </p:nvSpPr>
        <p:spPr>
          <a:xfrm>
            <a:off x="76200" y="266700"/>
            <a:ext cx="3030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9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Result</a:t>
            </a:r>
            <a:endParaRPr b="1" sz="4900">
              <a:solidFill>
                <a:srgbClr val="FFFFFF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263" name="Google Shape;263;p30"/>
          <p:cNvSpPr txBox="1"/>
          <p:nvPr/>
        </p:nvSpPr>
        <p:spPr>
          <a:xfrm>
            <a:off x="2695576" y="312900"/>
            <a:ext cx="6320100" cy="6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355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Times New Roman"/>
              <a:buAutoNum type="arabicPeriod"/>
            </a:pPr>
            <a:r>
              <a:rPr lang="ko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Degradation of Methylene blue and change in E. Coli treated with NaCl 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64" name="Google Shape;26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491900"/>
            <a:ext cx="4592675" cy="224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4950" y="1491900"/>
            <a:ext cx="4170350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30"/>
          <p:cNvSpPr/>
          <p:nvPr/>
        </p:nvSpPr>
        <p:spPr>
          <a:xfrm rot="5400000">
            <a:off x="3274650" y="2270700"/>
            <a:ext cx="388200" cy="33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0"/>
          <p:cNvSpPr/>
          <p:nvPr/>
        </p:nvSpPr>
        <p:spPr>
          <a:xfrm rot="5400000">
            <a:off x="3995575" y="2444675"/>
            <a:ext cx="388200" cy="3390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0"/>
          <p:cNvSpPr txBox="1"/>
          <p:nvPr/>
        </p:nvSpPr>
        <p:spPr>
          <a:xfrm>
            <a:off x="76199" y="3972125"/>
            <a:ext cx="90690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Methylene Blue was decomposed when treated with UV and ZVI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 Change in E.Coli treated with NaCl is similar to when treated with BTs-ZVI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>
    <p:fade thruBlk="1"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7D89"/>
        </a:solidFill>
      </p:bgPr>
    </p:bg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3" name="Google Shape;273;p31"/>
          <p:cNvGrpSpPr/>
          <p:nvPr/>
        </p:nvGrpSpPr>
        <p:grpSpPr>
          <a:xfrm>
            <a:off x="0" y="-72329"/>
            <a:ext cx="9143818" cy="339024"/>
            <a:chOff x="0" y="-38100"/>
            <a:chExt cx="4816592" cy="178584"/>
          </a:xfrm>
        </p:grpSpPr>
        <p:sp>
          <p:nvSpPr>
            <p:cNvPr id="274" name="Google Shape;274;p31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275" name="Google Shape;275;p31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6" name="Google Shape;276;p31"/>
          <p:cNvGrpSpPr/>
          <p:nvPr/>
        </p:nvGrpSpPr>
        <p:grpSpPr>
          <a:xfrm>
            <a:off x="0" y="134574"/>
            <a:ext cx="9296216" cy="948329"/>
            <a:chOff x="0" y="-38101"/>
            <a:chExt cx="4896869" cy="850901"/>
          </a:xfrm>
        </p:grpSpPr>
        <p:sp>
          <p:nvSpPr>
            <p:cNvPr id="277" name="Google Shape;277;p31"/>
            <p:cNvSpPr/>
            <p:nvPr/>
          </p:nvSpPr>
          <p:spPr>
            <a:xfrm>
              <a:off x="0" y="0"/>
              <a:ext cx="4896869" cy="812800"/>
            </a:xfrm>
            <a:custGeom>
              <a:rect b="b" l="l" r="r" t="t"/>
              <a:pathLst>
                <a:path extrusionOk="0" h="812800" w="4896869">
                  <a:moveTo>
                    <a:pt x="0" y="0"/>
                  </a:moveTo>
                  <a:lnTo>
                    <a:pt x="4896869" y="0"/>
                  </a:lnTo>
                  <a:lnTo>
                    <a:pt x="48968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E4E3E"/>
            </a:solidFill>
            <a:ln>
              <a:noFill/>
            </a:ln>
          </p:spPr>
        </p:sp>
        <p:sp>
          <p:nvSpPr>
            <p:cNvPr id="278" name="Google Shape;278;p31"/>
            <p:cNvSpPr txBox="1"/>
            <p:nvPr/>
          </p:nvSpPr>
          <p:spPr>
            <a:xfrm>
              <a:off x="0" y="-38101"/>
              <a:ext cx="4869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9" name="Google Shape;279;p31"/>
          <p:cNvSpPr txBox="1"/>
          <p:nvPr/>
        </p:nvSpPr>
        <p:spPr>
          <a:xfrm>
            <a:off x="76200" y="266700"/>
            <a:ext cx="3030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9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Result</a:t>
            </a:r>
            <a:endParaRPr b="1" sz="4900">
              <a:solidFill>
                <a:srgbClr val="FFFFFF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grpSp>
        <p:nvGrpSpPr>
          <p:cNvPr id="280" name="Google Shape;280;p31"/>
          <p:cNvGrpSpPr/>
          <p:nvPr/>
        </p:nvGrpSpPr>
        <p:grpSpPr>
          <a:xfrm>
            <a:off x="0" y="4817040"/>
            <a:ext cx="9143818" cy="339024"/>
            <a:chOff x="0" y="-38100"/>
            <a:chExt cx="4816592" cy="178584"/>
          </a:xfrm>
        </p:grpSpPr>
        <p:sp>
          <p:nvSpPr>
            <p:cNvPr id="281" name="Google Shape;281;p31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282" name="Google Shape;282;p31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3" name="Google Shape;283;p31"/>
          <p:cNvSpPr txBox="1"/>
          <p:nvPr/>
        </p:nvSpPr>
        <p:spPr>
          <a:xfrm>
            <a:off x="2695576" y="489900"/>
            <a:ext cx="6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2. </a:t>
            </a:r>
            <a:r>
              <a:rPr lang="ko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Hatching</a:t>
            </a:r>
            <a:r>
              <a:rPr lang="ko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survival rate of Brine shrimp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4" name="Google Shape;284;p31"/>
          <p:cNvSpPr/>
          <p:nvPr/>
        </p:nvSpPr>
        <p:spPr>
          <a:xfrm>
            <a:off x="3106800" y="1210725"/>
            <a:ext cx="5834100" cy="3021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5" name="Google Shape;28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6825" y="1287866"/>
            <a:ext cx="5734050" cy="286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0577" y="1187250"/>
            <a:ext cx="2088450" cy="3525426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1"/>
          <p:cNvSpPr/>
          <p:nvPr/>
        </p:nvSpPr>
        <p:spPr>
          <a:xfrm>
            <a:off x="2369025" y="1465825"/>
            <a:ext cx="1027800" cy="4386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288;p31"/>
          <p:cNvSpPr/>
          <p:nvPr/>
        </p:nvSpPr>
        <p:spPr>
          <a:xfrm>
            <a:off x="7509700" y="1691450"/>
            <a:ext cx="1431300" cy="1516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289;p31"/>
          <p:cNvSpPr/>
          <p:nvPr/>
        </p:nvSpPr>
        <p:spPr>
          <a:xfrm>
            <a:off x="5065800" y="1963125"/>
            <a:ext cx="1431300" cy="1516500"/>
          </a:xfrm>
          <a:prstGeom prst="ellipse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1"/>
          <p:cNvSpPr txBox="1"/>
          <p:nvPr/>
        </p:nvSpPr>
        <p:spPr>
          <a:xfrm>
            <a:off x="3106800" y="4154900"/>
            <a:ext cx="58341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Brine Shrimp hatching and survival rate increase in PFOA solution treated with BTs-ZVI 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7D89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5" name="Google Shape;295;p32"/>
          <p:cNvGrpSpPr/>
          <p:nvPr/>
        </p:nvGrpSpPr>
        <p:grpSpPr>
          <a:xfrm>
            <a:off x="0" y="-72329"/>
            <a:ext cx="9143818" cy="339024"/>
            <a:chOff x="0" y="-38100"/>
            <a:chExt cx="4816592" cy="178584"/>
          </a:xfrm>
        </p:grpSpPr>
        <p:sp>
          <p:nvSpPr>
            <p:cNvPr id="296" name="Google Shape;296;p32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297" name="Google Shape;297;p32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8" name="Google Shape;298;p32"/>
          <p:cNvGrpSpPr/>
          <p:nvPr/>
        </p:nvGrpSpPr>
        <p:grpSpPr>
          <a:xfrm>
            <a:off x="0" y="134574"/>
            <a:ext cx="9296216" cy="948329"/>
            <a:chOff x="0" y="-38101"/>
            <a:chExt cx="4896869" cy="850901"/>
          </a:xfrm>
        </p:grpSpPr>
        <p:sp>
          <p:nvSpPr>
            <p:cNvPr id="299" name="Google Shape;299;p32"/>
            <p:cNvSpPr/>
            <p:nvPr/>
          </p:nvSpPr>
          <p:spPr>
            <a:xfrm>
              <a:off x="0" y="0"/>
              <a:ext cx="4896869" cy="812800"/>
            </a:xfrm>
            <a:custGeom>
              <a:rect b="b" l="l" r="r" t="t"/>
              <a:pathLst>
                <a:path extrusionOk="0" h="812800" w="4896869">
                  <a:moveTo>
                    <a:pt x="0" y="0"/>
                  </a:moveTo>
                  <a:lnTo>
                    <a:pt x="4896869" y="0"/>
                  </a:lnTo>
                  <a:lnTo>
                    <a:pt x="48968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E4E3E"/>
            </a:solidFill>
            <a:ln>
              <a:noFill/>
            </a:ln>
          </p:spPr>
        </p:sp>
        <p:sp>
          <p:nvSpPr>
            <p:cNvPr id="300" name="Google Shape;300;p32"/>
            <p:cNvSpPr txBox="1"/>
            <p:nvPr/>
          </p:nvSpPr>
          <p:spPr>
            <a:xfrm>
              <a:off x="0" y="-38101"/>
              <a:ext cx="4869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1" name="Google Shape;301;p32"/>
          <p:cNvSpPr txBox="1"/>
          <p:nvPr/>
        </p:nvSpPr>
        <p:spPr>
          <a:xfrm>
            <a:off x="76200" y="266700"/>
            <a:ext cx="3030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9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Result</a:t>
            </a:r>
            <a:endParaRPr b="1" sz="4900">
              <a:solidFill>
                <a:srgbClr val="FFFFFF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grpSp>
        <p:nvGrpSpPr>
          <p:cNvPr id="302" name="Google Shape;302;p32"/>
          <p:cNvGrpSpPr/>
          <p:nvPr/>
        </p:nvGrpSpPr>
        <p:grpSpPr>
          <a:xfrm>
            <a:off x="0" y="4817040"/>
            <a:ext cx="9143818" cy="339024"/>
            <a:chOff x="0" y="-38100"/>
            <a:chExt cx="4816592" cy="178584"/>
          </a:xfrm>
        </p:grpSpPr>
        <p:sp>
          <p:nvSpPr>
            <p:cNvPr id="303" name="Google Shape;303;p32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304" name="Google Shape;304;p32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5" name="Google Shape;305;p32"/>
          <p:cNvSpPr txBox="1"/>
          <p:nvPr/>
        </p:nvSpPr>
        <p:spPr>
          <a:xfrm>
            <a:off x="2695576" y="489900"/>
            <a:ext cx="6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Mass of BTs-ZVI and reaction to PFOA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06" name="Google Shape;30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313" y="1373103"/>
            <a:ext cx="8839197" cy="2634545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p32"/>
          <p:cNvSpPr txBox="1"/>
          <p:nvPr/>
        </p:nvSpPr>
        <p:spPr>
          <a:xfrm>
            <a:off x="152325" y="4092550"/>
            <a:ext cx="88392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Mass of BTs-ZVI in PFOA &lt; Mass of Tapioca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Added banana peel relatively reduces amount of Tapioca, in turn reduces water absorbency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7D89"/>
        </a:solidFill>
      </p:bgPr>
    </p:bg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3"/>
          <p:cNvSpPr/>
          <p:nvPr/>
        </p:nvSpPr>
        <p:spPr>
          <a:xfrm>
            <a:off x="90500" y="1247775"/>
            <a:ext cx="8917800" cy="277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3" name="Google Shape;313;p33"/>
          <p:cNvGrpSpPr/>
          <p:nvPr/>
        </p:nvGrpSpPr>
        <p:grpSpPr>
          <a:xfrm>
            <a:off x="0" y="-72329"/>
            <a:ext cx="9143818" cy="339024"/>
            <a:chOff x="0" y="-38100"/>
            <a:chExt cx="4816592" cy="178584"/>
          </a:xfrm>
        </p:grpSpPr>
        <p:sp>
          <p:nvSpPr>
            <p:cNvPr id="314" name="Google Shape;314;p33"/>
            <p:cNvSpPr/>
            <p:nvPr/>
          </p:nvSpPr>
          <p:spPr>
            <a:xfrm>
              <a:off x="0" y="0"/>
              <a:ext cx="4816592" cy="140484"/>
            </a:xfrm>
            <a:custGeom>
              <a:rect b="b" l="l" r="r" t="t"/>
              <a:pathLst>
                <a:path extrusionOk="0" h="14048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40484"/>
                  </a:lnTo>
                  <a:lnTo>
                    <a:pt x="0" y="140484"/>
                  </a:lnTo>
                  <a:close/>
                </a:path>
              </a:pathLst>
            </a:custGeom>
            <a:solidFill>
              <a:srgbClr val="A8BAC3"/>
            </a:solidFill>
            <a:ln>
              <a:noFill/>
            </a:ln>
          </p:spPr>
        </p:sp>
        <p:sp>
          <p:nvSpPr>
            <p:cNvPr id="315" name="Google Shape;315;p33"/>
            <p:cNvSpPr txBox="1"/>
            <p:nvPr/>
          </p:nvSpPr>
          <p:spPr>
            <a:xfrm>
              <a:off x="0" y="-38100"/>
              <a:ext cx="4816500" cy="178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6" name="Google Shape;316;p33"/>
          <p:cNvGrpSpPr/>
          <p:nvPr/>
        </p:nvGrpSpPr>
        <p:grpSpPr>
          <a:xfrm>
            <a:off x="0" y="134574"/>
            <a:ext cx="9296216" cy="948329"/>
            <a:chOff x="0" y="-38101"/>
            <a:chExt cx="4896869" cy="850901"/>
          </a:xfrm>
        </p:grpSpPr>
        <p:sp>
          <p:nvSpPr>
            <p:cNvPr id="317" name="Google Shape;317;p33"/>
            <p:cNvSpPr/>
            <p:nvPr/>
          </p:nvSpPr>
          <p:spPr>
            <a:xfrm>
              <a:off x="0" y="0"/>
              <a:ext cx="4896869" cy="812800"/>
            </a:xfrm>
            <a:custGeom>
              <a:rect b="b" l="l" r="r" t="t"/>
              <a:pathLst>
                <a:path extrusionOk="0" h="812800" w="4896869">
                  <a:moveTo>
                    <a:pt x="0" y="0"/>
                  </a:moveTo>
                  <a:lnTo>
                    <a:pt x="4896869" y="0"/>
                  </a:lnTo>
                  <a:lnTo>
                    <a:pt x="4896869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6E4E3E"/>
            </a:solidFill>
            <a:ln>
              <a:noFill/>
            </a:ln>
          </p:spPr>
        </p:sp>
        <p:sp>
          <p:nvSpPr>
            <p:cNvPr id="318" name="Google Shape;318;p33"/>
            <p:cNvSpPr txBox="1"/>
            <p:nvPr/>
          </p:nvSpPr>
          <p:spPr>
            <a:xfrm>
              <a:off x="0" y="-38101"/>
              <a:ext cx="48696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34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9" name="Google Shape;319;p33"/>
          <p:cNvSpPr txBox="1"/>
          <p:nvPr/>
        </p:nvSpPr>
        <p:spPr>
          <a:xfrm>
            <a:off x="76200" y="266700"/>
            <a:ext cx="3030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ko" sz="4900">
                <a:solidFill>
                  <a:srgbClr val="FFFFFF"/>
                </a:solidFill>
                <a:latin typeface="Amaranth"/>
                <a:ea typeface="Amaranth"/>
                <a:cs typeface="Amaranth"/>
                <a:sym typeface="Amaranth"/>
              </a:rPr>
              <a:t>Result</a:t>
            </a:r>
            <a:endParaRPr b="1" sz="4900">
              <a:solidFill>
                <a:srgbClr val="FFFFFF"/>
              </a:solidFill>
              <a:latin typeface="Amaranth"/>
              <a:ea typeface="Amaranth"/>
              <a:cs typeface="Amaranth"/>
              <a:sym typeface="Amaranth"/>
            </a:endParaRPr>
          </a:p>
        </p:txBody>
      </p:sp>
      <p:sp>
        <p:nvSpPr>
          <p:cNvPr id="320" name="Google Shape;320;p33"/>
          <p:cNvSpPr txBox="1"/>
          <p:nvPr/>
        </p:nvSpPr>
        <p:spPr>
          <a:xfrm>
            <a:off x="2695576" y="489900"/>
            <a:ext cx="632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20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3.  Changes in the PFOA solution </a:t>
            </a:r>
            <a:endParaRPr sz="20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33"/>
          <p:cNvSpPr txBox="1"/>
          <p:nvPr/>
        </p:nvSpPr>
        <p:spPr>
          <a:xfrm>
            <a:off x="19500" y="4020075"/>
            <a:ext cx="4481400" cy="10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Collection of PFOA solution treated with BTs-ZVI → Treated with 0.1M FeCl</a:t>
            </a:r>
            <a:r>
              <a:rPr baseline="-25000"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Precipitate increases along with PFOA density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33"/>
          <p:cNvSpPr txBox="1"/>
          <p:nvPr/>
        </p:nvSpPr>
        <p:spPr>
          <a:xfrm>
            <a:off x="4572000" y="4108750"/>
            <a:ext cx="44814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" sz="18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Treatment of salicylic acid after precipitate removal, absorbance measurement at 580 nm</a:t>
            </a:r>
            <a:endParaRPr sz="18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3" name="Google Shape;3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725" y="1308728"/>
            <a:ext cx="4022876" cy="259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8200" y="1308725"/>
            <a:ext cx="4124626" cy="2593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테마">
  <a:themeElements>
    <a:clrScheme name="Office 테마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