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1_847F659C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modernComment_102_163F6F89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1" r:id="rId6"/>
    <p:sldId id="268" r:id="rId7"/>
    <p:sldId id="261" r:id="rId8"/>
    <p:sldId id="269" r:id="rId9"/>
    <p:sldId id="263" r:id="rId10"/>
    <p:sldId id="270" r:id="rId11"/>
    <p:sldId id="262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1536E4A-163E-243D-8361-6FDD63768730}" name="Benjamin Gitai" initials="BG" userId="S::bgitai@princetonk12.org::c35390b1-ca30-422a-86ed-19f9d29d928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91"/>
    <p:restoredTop sz="96197"/>
  </p:normalViewPr>
  <p:slideViewPr>
    <p:cSldViewPr snapToGrid="0">
      <p:cViewPr varScale="1">
        <p:scale>
          <a:sx n="119" d="100"/>
          <a:sy n="119" d="100"/>
        </p:scale>
        <p:origin x="20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5" d="100"/>
        <a:sy n="16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Estimated deaths (millions)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2020: Covid 19</c:v>
                </c:pt>
                <c:pt idx="1">
                  <c:v>2019: AMR</c:v>
                </c:pt>
                <c:pt idx="2">
                  <c:v>2050: AMR (predicted)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1.8</c:v>
                </c:pt>
                <c:pt idx="1">
                  <c:v>1.3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13-C744-9785-F4F594F54F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9467439"/>
        <c:axId val="826933007"/>
      </c:barChart>
      <c:catAx>
        <c:axId val="829467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6933007"/>
        <c:crosses val="autoZero"/>
        <c:auto val="1"/>
        <c:lblAlgn val="ctr"/>
        <c:lblOffset val="100"/>
        <c:noMultiLvlLbl val="0"/>
      </c:catAx>
      <c:valAx>
        <c:axId val="82693300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29467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1_847F659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29902DB-22A0-2F4A-953D-D3563F217045}" authorId="{61536E4A-163E-243D-8361-6FDD63768730}" created="2024-03-07T00:16:37.72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22941596" sldId="257"/>
      <ac:spMk id="3" creationId="{ADE7C4F4-B94F-F6D5-5677-D10A825C4276}"/>
    </ac:deMkLst>
    <p188:txBody>
      <a:bodyPr/>
      <a:lstStyle/>
      <a:p>
        <a:r>
          <a:rPr lang="en-US"/>
          <a:t>Describe issues
Phage therapy
Aren’t working
Development of resistance 
</a:t>
        </a:r>
      </a:p>
    </p188:txBody>
  </p188:cm>
</p188:cmLst>
</file>

<file path=ppt/comments/modernComment_102_163F6F8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9CDCA91-C3DF-D04E-B34F-D53DE80DA6E7}" authorId="{61536E4A-163E-243D-8361-6FDD63768730}" created="2024-03-07T00:19:26.780">
    <pc:sldMkLst xmlns:pc="http://schemas.microsoft.com/office/powerpoint/2013/main/command">
      <pc:docMk/>
      <pc:sldMk cId="373256073" sldId="258"/>
    </pc:sldMkLst>
    <p188:txBody>
      <a:bodyPr/>
      <a:lstStyle/>
      <a:p>
        <a:r>
          <a:rPr lang="en-US"/>
          <a:t>Short description of phage
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FB5A-B24E-FABE-E4F8-55775D2DB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505355-C3C6-D0B2-CC29-C4AF0826E0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E55C6-945B-05AF-FA45-76FDCD10C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579C-370E-704A-B82C-1BE4F8F63935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9B28E-C430-E3C1-32D7-DFEBCED8B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95D51-9DDF-5B7C-5064-ACED8E4E6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4254-99FB-7C4C-96FA-7F8F9F53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37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7368C-B67F-C1F9-454B-8F559B6FC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FA503-25DC-E947-C1EB-5E78D43BF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574B6-4AC8-D3E4-C00E-84EC49CFE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579C-370E-704A-B82C-1BE4F8F63935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09681-E984-CB92-9E5F-06620B1F3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4CCBE-E6AD-9930-B4FE-A64FF48E6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4254-99FB-7C4C-96FA-7F8F9F53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42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A85139-3D5C-F77E-5E10-F0CCE04E46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14F95C-770E-5BB2-42A5-C28BEF5A76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93E2B-FCE1-EA96-E4FD-5CE25AB04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579C-370E-704A-B82C-1BE4F8F63935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EE089-A6BE-2037-F309-631EF010E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BD7BA-C341-5340-02EC-6E5A3B36C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4254-99FB-7C4C-96FA-7F8F9F53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57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25A48-AE63-9704-D45D-6A01F4508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432E4-9F7B-5310-FC69-656E0121D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F69F0-1078-8B35-4681-91AD359E8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579C-370E-704A-B82C-1BE4F8F63935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4983C-1188-4EC0-F614-136412E41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E5078-418C-2521-EC25-CC87BD0A1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4254-99FB-7C4C-96FA-7F8F9F53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87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20A20-62F4-2130-2B0C-375447AB4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34208-1B84-EFC7-C5AF-E8EC82866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13611-8E49-9537-8F58-841242125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579C-370E-704A-B82C-1BE4F8F63935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F861B-B451-ED24-8CF3-9D1B2EFA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FEC1A-563B-1DDD-05E2-08D357E8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4254-99FB-7C4C-96FA-7F8F9F53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93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FD7D7-6DDB-152B-F1F4-BCC391DD5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C6B21-5E30-00A4-2F3A-7932CC9F2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66ECFA-CD34-8681-EFAB-D5DFF196B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5EB9AF-9946-1964-E9D3-58CB92482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579C-370E-704A-B82C-1BE4F8F63935}" type="datetimeFigureOut">
              <a:rPr lang="en-US" smtClean="0"/>
              <a:t>3/14/24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8388B-699A-D663-F1EB-B65A957CE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094313-5B92-7E95-09CD-7B60EA41A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4254-99FB-7C4C-96FA-7F8F9F53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34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71C6E-8E91-EF3E-4F8B-7E10449F4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6EFD1-38B9-4610-293E-49F586377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B37FE-43C8-E621-DFC9-DE1543F78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C6D7AA-4ACD-A7D9-9F96-990DCDDC56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4A7A75-AF07-B2A1-7B51-2509D1D37B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02DD13-1223-1598-3984-A8A3F00C9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579C-370E-704A-B82C-1BE4F8F63935}" type="datetimeFigureOut">
              <a:rPr lang="en-US" smtClean="0"/>
              <a:t>3/14/24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98D38E-F252-4A60-411B-765CD533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752F9-75D4-69EB-AD12-20543795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4254-99FB-7C4C-96FA-7F8F9F53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65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59220-1215-28E3-F055-952C9FABC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1CFE67-1A75-7E86-749B-EC43A204F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579C-370E-704A-B82C-1BE4F8F63935}" type="datetimeFigureOut">
              <a:rPr lang="en-US" smtClean="0"/>
              <a:t>3/14/24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565D96-7F09-B2B5-39A9-5792460B1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30CB4-827B-62D3-EBC9-3F32B4658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4254-99FB-7C4C-96FA-7F8F9F53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08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17F0A6-5635-9A0F-0FF3-B87FFDBE4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579C-370E-704A-B82C-1BE4F8F63935}" type="datetimeFigureOut">
              <a:rPr lang="en-US" smtClean="0"/>
              <a:t>3/14/24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841115-D7A9-158D-4E2E-E7412F96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56CAC-A64A-F8E0-1893-EDF68DB74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4254-99FB-7C4C-96FA-7F8F9F53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24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E9FED-DB4B-4302-7AC7-5CA4A2413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0651C-9149-BD09-89DD-F34E28A46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4965CA-59BA-77C6-2C78-EB0053C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69338-EBB6-CFA7-778E-6CAC1729D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579C-370E-704A-B82C-1BE4F8F63935}" type="datetimeFigureOut">
              <a:rPr lang="en-US" smtClean="0"/>
              <a:t>3/14/24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BFD3E-9FAD-024D-895F-43F8E758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712799-AB94-26E5-C9B7-1C65AB492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4254-99FB-7C4C-96FA-7F8F9F53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69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8DDDC-B9C6-ADD5-A0A9-656E3A7AB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0759B1-B1C0-9F81-507D-B9D43FBE56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21B29-4C44-1109-DBA3-489C15325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35742F-4378-B1B6-C5A9-8CE78363E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579C-370E-704A-B82C-1BE4F8F63935}" type="datetimeFigureOut">
              <a:rPr lang="en-US" smtClean="0"/>
              <a:t>3/14/24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E05A30-B9BA-02A6-88B4-F6A1FDDE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582803-AC4C-00A4-DF13-AF1F1F97D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4254-99FB-7C4C-96FA-7F8F9F53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70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B94150-5505-7AA1-7084-4814CAD57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905FD-C3A2-EBC8-70C1-0A788AB20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79BBC-1F52-A374-7A3B-4B1829C739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8579C-370E-704A-B82C-1BE4F8F63935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67051-BBEF-A3F7-86D5-EE062EBC2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3085A-10C9-E104-65CD-F649DF499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34254-99FB-7C4C-96FA-7F8F9F53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5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microsoft.com/office/2018/10/relationships/comments" Target="../comments/modernComment_101_847F659C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8/10/relationships/comments" Target="../comments/modernComment_102_163F6F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046D77-1617-B4C1-501D-03816D9A1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76"/>
          <a:stretch/>
        </p:blipFill>
        <p:spPr>
          <a:xfrm>
            <a:off x="13624" y="836394"/>
            <a:ext cx="12185188" cy="4984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7D7223-34E4-066F-C6ED-A71D13BF4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5200"/>
            <a:ext cx="12178376" cy="23876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0070C0"/>
                </a:solidFill>
                <a:effectLst/>
                <a:latin typeface="Gill Sans MT" panose="020B0502020104020203" pitchFamily="34" charset="77"/>
              </a:rPr>
              <a:t>Analysis of </a:t>
            </a:r>
            <a:r>
              <a:rPr lang="en-US" b="0" i="1" dirty="0">
                <a:solidFill>
                  <a:srgbClr val="0070C0"/>
                </a:solidFill>
                <a:effectLst/>
                <a:latin typeface="Gill Sans MT" panose="020B0502020104020203" pitchFamily="34" charset="77"/>
              </a:rPr>
              <a:t>E. coli </a:t>
            </a:r>
            <a:r>
              <a:rPr lang="en-US" b="0" i="0" dirty="0">
                <a:solidFill>
                  <a:srgbClr val="0070C0"/>
                </a:solidFill>
                <a:effectLst/>
                <a:latin typeface="Gill Sans MT" panose="020B0502020104020203" pitchFamily="34" charset="77"/>
              </a:rPr>
              <a:t>growth dynamics during Lambda(</a:t>
            </a:r>
            <a:r>
              <a:rPr lang="en-US" b="0" i="0" dirty="0" err="1">
                <a:solidFill>
                  <a:srgbClr val="0070C0"/>
                </a:solidFill>
                <a:effectLst/>
                <a:latin typeface="Gill Sans MT" panose="020B0502020104020203" pitchFamily="34" charset="77"/>
              </a:rPr>
              <a:t>vir</a:t>
            </a:r>
            <a:r>
              <a:rPr lang="en-US" b="0" i="0" dirty="0">
                <a:solidFill>
                  <a:srgbClr val="0070C0"/>
                </a:solidFill>
                <a:effectLst/>
                <a:latin typeface="Gill Sans MT" panose="020B0502020104020203" pitchFamily="34" charset="77"/>
              </a:rPr>
              <a:t>) phage infection reveals phage decay</a:t>
            </a:r>
            <a:endParaRPr lang="en-US" dirty="0">
              <a:solidFill>
                <a:srgbClr val="0070C0"/>
              </a:solidFill>
              <a:latin typeface="Gill Sans MT" panose="020B0502020104020203" pitchFamily="34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C4163C-1668-A9CF-12BB-E3F98B4C5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18713" y="4622800"/>
            <a:ext cx="3057939" cy="868106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C000"/>
                </a:solidFill>
                <a:latin typeface="Gill Sans MT" panose="020B0502020104020203" pitchFamily="34" charset="77"/>
              </a:rPr>
              <a:t>Benjamin Gitai</a:t>
            </a:r>
          </a:p>
          <a:p>
            <a:r>
              <a:rPr lang="en-US" dirty="0">
                <a:solidFill>
                  <a:srgbClr val="FFC000"/>
                </a:solidFill>
                <a:latin typeface="Gill Sans MT" panose="020B0502020104020203" pitchFamily="34" charset="77"/>
              </a:rPr>
              <a:t>Princeton High School</a:t>
            </a:r>
          </a:p>
        </p:txBody>
      </p:sp>
    </p:spTree>
    <p:extLst>
      <p:ext uri="{BB962C8B-B14F-4D97-AF65-F5344CB8AC3E}">
        <p14:creationId xmlns:p14="http://schemas.microsoft.com/office/powerpoint/2010/main" val="1360512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DA7E6B8-2D58-4809-F5DA-E1B4DA68507E}"/>
              </a:ext>
            </a:extLst>
          </p:cNvPr>
          <p:cNvGrpSpPr/>
          <p:nvPr/>
        </p:nvGrpSpPr>
        <p:grpSpPr>
          <a:xfrm>
            <a:off x="8427493" y="2653635"/>
            <a:ext cx="3518667" cy="3865339"/>
            <a:chOff x="6340383" y="2768970"/>
            <a:chExt cx="3883479" cy="40300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7961E8-BA77-ADA5-9BF2-9B0B698EA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40383" y="2768970"/>
              <a:ext cx="3883479" cy="403002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4BEB25-D935-442B-0DDA-C8B39712DE7A}"/>
                </a:ext>
              </a:extLst>
            </p:cNvPr>
            <p:cNvSpPr/>
            <p:nvPr/>
          </p:nvSpPr>
          <p:spPr>
            <a:xfrm>
              <a:off x="6430449" y="3080701"/>
              <a:ext cx="209837" cy="346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E4C7DC6-7360-5DBE-C501-1BEC57912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666" y="546652"/>
            <a:ext cx="2247263" cy="22472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CC2B3C-7D5B-D14F-C337-2276FE215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46" y="14853"/>
            <a:ext cx="10672354" cy="1325563"/>
          </a:xfrm>
        </p:spPr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Experiment 2: Do phage decay over time?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1091C-81C3-F638-BE32-B94A4C150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46" y="1058750"/>
            <a:ext cx="10672354" cy="43513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Plate set up: Constant concentration of phage and </a:t>
            </a:r>
            <a:r>
              <a:rPr lang="en-US" sz="2000" i="1" dirty="0">
                <a:latin typeface="Gill Sans MT" panose="020B0502020104020203" pitchFamily="34" charset="77"/>
              </a:rPr>
              <a:t>E. coli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Phage shaken at 37C for 5 different times (0 to 16hr) before adding to </a:t>
            </a:r>
            <a:r>
              <a:rPr lang="en-US" sz="2000" i="1" dirty="0">
                <a:latin typeface="Gill Sans MT" panose="020B0502020104020203" pitchFamily="34" charset="77"/>
              </a:rPr>
              <a:t>E. coli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11 replicates, one control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Optical density (OD) measurements taken every 10 minutes for 16 hours</a:t>
            </a:r>
          </a:p>
          <a:p>
            <a:endParaRPr lang="en-US" sz="2000" dirty="0">
              <a:latin typeface="Gill Sans MT" panose="020B0502020104020203" pitchFamily="34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0723A9-3AC4-C807-7B95-4233F9A84F71}"/>
              </a:ext>
            </a:extLst>
          </p:cNvPr>
          <p:cNvSpPr txBox="1"/>
          <p:nvPr/>
        </p:nvSpPr>
        <p:spPr>
          <a:xfrm>
            <a:off x="168705" y="6261844"/>
            <a:ext cx="11777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Bacterial peak OD increases as phage are shaken at 37C, implying that phage decay over time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038D9D-B5B3-DD29-67A7-93984254D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79" y="3284760"/>
            <a:ext cx="4088538" cy="29502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E0F1DF3-0F1C-8BA6-72B2-E936745EA72E}"/>
              </a:ext>
            </a:extLst>
          </p:cNvPr>
          <p:cNvGrpSpPr/>
          <p:nvPr/>
        </p:nvGrpSpPr>
        <p:grpSpPr>
          <a:xfrm>
            <a:off x="4109488" y="2833980"/>
            <a:ext cx="4121426" cy="3504650"/>
            <a:chOff x="974529" y="2768970"/>
            <a:chExt cx="4297318" cy="37213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8C5BF63-5294-78C3-EFB8-5FE4EEC56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4529" y="2768970"/>
              <a:ext cx="4297318" cy="372138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076156-2702-4593-435F-0203D85FDFF0}"/>
                </a:ext>
              </a:extLst>
            </p:cNvPr>
            <p:cNvSpPr/>
            <p:nvPr/>
          </p:nvSpPr>
          <p:spPr>
            <a:xfrm>
              <a:off x="983238" y="3080701"/>
              <a:ext cx="209837" cy="276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565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AB621-5DB2-7D18-43AF-CD4D245D5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1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Do dead bacteria contribute to the OD600?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AB6C2-8329-C6BF-9B77-A889EBD58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925" y="1352073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Killed bacteria: boiled for 20 min (cooled for 10 min)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Non-boiled </a:t>
            </a:r>
            <a:r>
              <a:rPr lang="en-US" sz="2000" i="1" dirty="0">
                <a:latin typeface="Gill Sans MT" panose="020B0502020104020203" pitchFamily="34" charset="77"/>
              </a:rPr>
              <a:t>E. coli </a:t>
            </a:r>
            <a:r>
              <a:rPr lang="en-US" sz="2000" dirty="0">
                <a:latin typeface="Gill Sans MT" panose="020B0502020104020203" pitchFamily="34" charset="77"/>
              </a:rPr>
              <a:t>left at standard conditions for 30 minutes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37882B-E7AF-BCB3-D75A-4D8F0E30B0AD}"/>
              </a:ext>
            </a:extLst>
          </p:cNvPr>
          <p:cNvSpPr txBox="1"/>
          <p:nvPr/>
        </p:nvSpPr>
        <p:spPr>
          <a:xfrm>
            <a:off x="1520687" y="6038445"/>
            <a:ext cx="8547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Gill Sans MT" panose="020B0502020104020203" pitchFamily="34" charset="77"/>
              </a:rPr>
              <a:t>Dead bacteria still have a significant optical density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80AC4B9-6272-71E7-C6B4-1105A397B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691" y="2408239"/>
            <a:ext cx="4173972" cy="337893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4116029-AD9F-C79E-61D9-11C9D11BC7A8}"/>
              </a:ext>
            </a:extLst>
          </p:cNvPr>
          <p:cNvGrpSpPr/>
          <p:nvPr/>
        </p:nvGrpSpPr>
        <p:grpSpPr>
          <a:xfrm>
            <a:off x="563925" y="2431897"/>
            <a:ext cx="5774635" cy="3606548"/>
            <a:chOff x="715617" y="2408239"/>
            <a:chExt cx="5774635" cy="360654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571234B-BBD2-02D9-8EE0-20CEA778D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2408239"/>
              <a:ext cx="5652052" cy="360654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6DA89C-E38C-6840-A2A2-EF8965C24144}"/>
                </a:ext>
              </a:extLst>
            </p:cNvPr>
            <p:cNvSpPr/>
            <p:nvPr/>
          </p:nvSpPr>
          <p:spPr>
            <a:xfrm>
              <a:off x="715617" y="2408239"/>
              <a:ext cx="417444" cy="3349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913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43095-EFC3-96A8-8047-B936AF5D8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5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Conclusions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EFB8894-845B-B365-38B6-567AE1ADF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820" y="1351722"/>
            <a:ext cx="11608360" cy="5029200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lnSpc>
                <a:spcPct val="100000"/>
              </a:lnSpc>
              <a:buNone/>
            </a:pPr>
            <a:r>
              <a:rPr lang="en-US" sz="3200" dirty="0">
                <a:solidFill>
                  <a:srgbClr val="FF0000"/>
                </a:solidFill>
                <a:latin typeface="Gill Sans MT" panose="020B0502020104020203" pitchFamily="34" charset="77"/>
              </a:rPr>
              <a:t>Phage decay rapidly at 37</a:t>
            </a:r>
            <a:r>
              <a:rPr lang="en-US" sz="3200" baseline="30000" dirty="0">
                <a:solidFill>
                  <a:srgbClr val="FF0000"/>
                </a:solidFill>
                <a:latin typeface="Gill Sans MT" panose="020B0502020104020203" pitchFamily="34" charset="77"/>
              </a:rPr>
              <a:t>o</a:t>
            </a:r>
            <a:r>
              <a:rPr lang="en-US" sz="3200" dirty="0">
                <a:solidFill>
                  <a:srgbClr val="FF0000"/>
                </a:solidFill>
                <a:latin typeface="Gill Sans MT" panose="020B0502020104020203" pitchFamily="34" charset="77"/>
              </a:rPr>
              <a:t>C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800" dirty="0">
              <a:solidFill>
                <a:srgbClr val="0070C0"/>
              </a:solidFill>
              <a:latin typeface="Gill Sans MT" panose="020B0502020104020203" pitchFamily="34" charset="77"/>
            </a:endParaRPr>
          </a:p>
          <a:p>
            <a:pPr lvl="1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2800" dirty="0">
                <a:solidFill>
                  <a:srgbClr val="0070C0"/>
                </a:solidFill>
                <a:latin typeface="Gill Sans MT" panose="020B0502020104020203" pitchFamily="34" charset="77"/>
              </a:rPr>
              <a:t> Patients undergoing phage therapy are receiving much lower effective doses than expected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800" dirty="0">
              <a:solidFill>
                <a:srgbClr val="0070C0"/>
              </a:solidFill>
              <a:latin typeface="Gill Sans MT" panose="020B0502020104020203" pitchFamily="34" charset="77"/>
            </a:endParaRPr>
          </a:p>
          <a:p>
            <a:pPr lvl="1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2800" dirty="0">
                <a:solidFill>
                  <a:srgbClr val="0070C0"/>
                </a:solidFill>
                <a:latin typeface="Gill Sans MT" panose="020B0502020104020203" pitchFamily="34" charset="77"/>
              </a:rPr>
              <a:t> This could justify increasing dosage to a more effective level, potentially increasing the viability of phage therapy as an alternative to antibiotics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800" dirty="0">
              <a:solidFill>
                <a:srgbClr val="0070C0"/>
              </a:solidFill>
              <a:latin typeface="Gill Sans MT" panose="020B0502020104020203" pitchFamily="34" charset="77"/>
            </a:endParaRPr>
          </a:p>
          <a:p>
            <a:pPr marL="457200" lvl="1" indent="0">
              <a:lnSpc>
                <a:spcPct val="110000"/>
              </a:lnSpc>
              <a:buNone/>
            </a:pPr>
            <a:r>
              <a:rPr lang="en-US" sz="3200" dirty="0">
                <a:solidFill>
                  <a:srgbClr val="FF0000"/>
                </a:solidFill>
                <a:latin typeface="Gill Sans MT" panose="020B0502020104020203" pitchFamily="34" charset="77"/>
              </a:rPr>
              <a:t>Dead bacteria have a significant OD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800" dirty="0">
              <a:solidFill>
                <a:srgbClr val="0070C0"/>
              </a:solidFill>
              <a:latin typeface="Gill Sans MT" panose="020B0502020104020203" pitchFamily="34" charset="77"/>
            </a:endParaRPr>
          </a:p>
          <a:p>
            <a:pPr lvl="1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2800" dirty="0">
                <a:solidFill>
                  <a:srgbClr val="0070C0"/>
                </a:solidFill>
                <a:latin typeface="Gill Sans MT" panose="020B0502020104020203" pitchFamily="34" charset="77"/>
              </a:rPr>
              <a:t> Any experiment using OD measurements of bacteria over time should take this into account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2800" dirty="0">
              <a:solidFill>
                <a:srgbClr val="0070C0"/>
              </a:solidFill>
              <a:latin typeface="Gill Sans MT" panose="020B0502020104020203" pitchFamily="34" charset="77"/>
            </a:endParaRPr>
          </a:p>
          <a:p>
            <a:pPr lvl="1">
              <a:lnSpc>
                <a:spcPct val="100000"/>
              </a:lnSpc>
            </a:pPr>
            <a:endParaRPr lang="en-US" sz="2000" dirty="0">
              <a:latin typeface="Gill Sans MT" panose="020B0502020104020203" pitchFamily="34" charset="77"/>
            </a:endParaRPr>
          </a:p>
          <a:p>
            <a:pPr>
              <a:lnSpc>
                <a:spcPct val="100000"/>
              </a:lnSpc>
            </a:pPr>
            <a:endParaRPr lang="en-US" sz="24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484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0414D-B925-BC4F-E28B-03E1CFAD3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The Antimicrobial Resistance Crisis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E780F1-52D7-15EE-A215-1DF03503CCA4}"/>
              </a:ext>
            </a:extLst>
          </p:cNvPr>
          <p:cNvGrpSpPr/>
          <p:nvPr/>
        </p:nvGrpSpPr>
        <p:grpSpPr>
          <a:xfrm>
            <a:off x="6690255" y="1960424"/>
            <a:ext cx="4663545" cy="3886200"/>
            <a:chOff x="2026974" y="2209800"/>
            <a:chExt cx="4663545" cy="3921830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11F4E118-E4CB-EF14-F5B8-BDAC90A0A7E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97370537"/>
                </p:ext>
              </p:extLst>
            </p:nvPr>
          </p:nvGraphicFramePr>
          <p:xfrm>
            <a:off x="2026974" y="2209800"/>
            <a:ext cx="4663545" cy="39218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CE9FE4-C058-702D-1B20-887A25AD5025}"/>
                </a:ext>
              </a:extLst>
            </p:cNvPr>
            <p:cNvSpPr txBox="1"/>
            <p:nvPr/>
          </p:nvSpPr>
          <p:spPr>
            <a:xfrm>
              <a:off x="2572592" y="4583668"/>
              <a:ext cx="646331" cy="3727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1.8M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B8D0CB-D590-462C-7CAF-6EB455E9336D}"/>
                </a:ext>
              </a:extLst>
            </p:cNvPr>
            <p:cNvSpPr txBox="1"/>
            <p:nvPr/>
          </p:nvSpPr>
          <p:spPr>
            <a:xfrm>
              <a:off x="4020392" y="4583668"/>
              <a:ext cx="646331" cy="3727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1.3M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437B9B-E612-FC2F-8D2E-F6EFAEB34F6B}"/>
                </a:ext>
              </a:extLst>
            </p:cNvPr>
            <p:cNvSpPr txBox="1"/>
            <p:nvPr/>
          </p:nvSpPr>
          <p:spPr>
            <a:xfrm>
              <a:off x="5532174" y="2514600"/>
              <a:ext cx="615874" cy="3727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10M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8937B8D-2FD6-ECC0-D3E7-80E8B9A4A392}"/>
              </a:ext>
            </a:extLst>
          </p:cNvPr>
          <p:cNvSpPr txBox="1"/>
          <p:nvPr/>
        </p:nvSpPr>
        <p:spPr>
          <a:xfrm>
            <a:off x="6962811" y="6362411"/>
            <a:ext cx="4679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Gill Sans MT" panose="020B0502020104020203" pitchFamily="34" charset="77"/>
              </a:rPr>
              <a:t>Antimicrobial Resistance Collaborators, Lancet 2022</a:t>
            </a:r>
          </a:p>
          <a:p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25498-98AF-C67A-2567-2CD4403E8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82" y="1816230"/>
            <a:ext cx="6278129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Gill Sans MT" panose="020B0502020104020203" pitchFamily="34" charset="77"/>
              </a:rPr>
              <a:t>Bacteria are becoming resistant to existing antibiotics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Gill Sans MT" panose="020B0502020104020203" pitchFamily="34" charset="77"/>
              </a:rPr>
              <a:t>This is leading to many deaths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  <a:latin typeface="Gill Sans MT" panose="020B0502020104020203" pitchFamily="34" charset="77"/>
              </a:rPr>
              <a:t> We need new ways of killing bacteria</a:t>
            </a:r>
          </a:p>
        </p:txBody>
      </p:sp>
    </p:spTree>
    <p:extLst>
      <p:ext uri="{BB962C8B-B14F-4D97-AF65-F5344CB8AC3E}">
        <p14:creationId xmlns:p14="http://schemas.microsoft.com/office/powerpoint/2010/main" val="222294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32822-0330-39DA-81C9-D172D910F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073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Phage are viruses that specifically kill bacteria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DB91992-9207-8329-7C8C-75287EB43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4" y="2273830"/>
            <a:ext cx="5301546" cy="397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ytic cycle - Wikipedia">
            <a:extLst>
              <a:ext uri="{FF2B5EF4-FFF2-40B4-BE49-F238E27FC236}">
                <a16:creationId xmlns:a16="http://schemas.microsoft.com/office/drawing/2014/main" id="{07312DFF-87BB-3843-6252-933950F1F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99"/>
          <a:stretch/>
        </p:blipFill>
        <p:spPr bwMode="auto">
          <a:xfrm>
            <a:off x="4791605" y="1825625"/>
            <a:ext cx="7246937" cy="465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0B479F-D55A-9468-093B-9CEE6591C13C}"/>
              </a:ext>
            </a:extLst>
          </p:cNvPr>
          <p:cNvSpPr txBox="1"/>
          <p:nvPr/>
        </p:nvSpPr>
        <p:spPr>
          <a:xfrm>
            <a:off x="10792588" y="6482292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37325607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CCEE0-2A0A-F43D-8AD9-2DC65B02B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713" y="10195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Phage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14898-AF2F-B394-ABDF-7283D9A34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58" y="1453065"/>
            <a:ext cx="5992541" cy="517348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Gill Sans MT" panose="020B0502020104020203" pitchFamily="34" charset="77"/>
              </a:rPr>
              <a:t>Use phages as “non-traditional” antibiotics to kill bacteria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Gill Sans MT" panose="020B0502020104020203" pitchFamily="34" charset="77"/>
              </a:rPr>
              <a:t>Could save us from the AMR crisis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Issues: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0070C0"/>
                </a:solidFill>
                <a:latin typeface="Gill Sans MT" panose="020B0502020104020203" pitchFamily="34" charset="77"/>
              </a:rPr>
              <a:t>Not as effective in trials as expected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latin typeface="Gill Sans MT" panose="020B0502020104020203" pitchFamily="34" charset="77"/>
              </a:rPr>
              <a:t>Poor drug-like qualities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latin typeface="Gill Sans MT" panose="020B0502020104020203" pitchFamily="34" charset="77"/>
              </a:rPr>
              <a:t>Bad for transportation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Gill Sans MT" panose="020B0502020104020203" pitchFamily="34" charset="77"/>
              </a:rPr>
              <a:t>Surprising because phage are very stable when stored in the fridge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DBFC09-B0F1-EC06-514E-E806F2C75CCC}"/>
              </a:ext>
            </a:extLst>
          </p:cNvPr>
          <p:cNvSpPr txBox="1"/>
          <p:nvPr/>
        </p:nvSpPr>
        <p:spPr>
          <a:xfrm>
            <a:off x="10075333" y="1083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Gill Sans MT" panose="020B0502020104020203" pitchFamily="34" charset="77"/>
            </a:endParaRPr>
          </a:p>
        </p:txBody>
      </p:sp>
      <p:pic>
        <p:nvPicPr>
          <p:cNvPr id="2050" name="Picture 2" descr="Meet the Phage, a Tiny Killer - The New Yorker | The New Yorker">
            <a:extLst>
              <a:ext uri="{FF2B5EF4-FFF2-40B4-BE49-F238E27FC236}">
                <a16:creationId xmlns:a16="http://schemas.microsoft.com/office/drawing/2014/main" id="{DA1A4F57-12C1-1906-1263-D30C494FE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690688"/>
            <a:ext cx="5700975" cy="445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F7397F-826C-08A8-E4A2-46B78E2B0C07}"/>
              </a:ext>
            </a:extLst>
          </p:cNvPr>
          <p:cNvSpPr txBox="1"/>
          <p:nvPr/>
        </p:nvSpPr>
        <p:spPr>
          <a:xfrm>
            <a:off x="9696167" y="6386713"/>
            <a:ext cx="239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The New Yorker - 2015</a:t>
            </a:r>
          </a:p>
        </p:txBody>
      </p:sp>
    </p:spTree>
    <p:extLst>
      <p:ext uri="{BB962C8B-B14F-4D97-AF65-F5344CB8AC3E}">
        <p14:creationId xmlns:p14="http://schemas.microsoft.com/office/powerpoint/2010/main" val="134929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B633B-A98C-ED97-CD39-8924C1EE6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The Luria Delbruck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0770E-C2FE-6B19-7320-B01FF449D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825625"/>
            <a:ext cx="8037285" cy="4351338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Used different sized populations of </a:t>
            </a:r>
            <a:r>
              <a:rPr lang="en-US" i="1" dirty="0">
                <a:latin typeface="Gill Sans MT" panose="020B0502020104020203" pitchFamily="34" charset="77"/>
              </a:rPr>
              <a:t>E. coli</a:t>
            </a:r>
            <a:r>
              <a:rPr lang="en-US" dirty="0">
                <a:latin typeface="Gill Sans MT" panose="020B0502020104020203" pitchFamily="34" charset="77"/>
              </a:rPr>
              <a:t> with phage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Gill Sans MT" panose="020B0502020104020203" pitchFamily="34" charset="77"/>
              </a:rPr>
              <a:t>End-point assay: measured the amount of bacteria that survived after being lysed by the phage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Proved that bacteria mutation is random rather than induced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EB38D1-EB21-3DAB-5CC3-90417843A4FB}"/>
              </a:ext>
            </a:extLst>
          </p:cNvPr>
          <p:cNvSpPr txBox="1"/>
          <p:nvPr/>
        </p:nvSpPr>
        <p:spPr>
          <a:xfrm>
            <a:off x="1293627" y="6137503"/>
            <a:ext cx="9604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Gill Sans MT" panose="020B0502020104020203" pitchFamily="34" charset="77"/>
              </a:rPr>
              <a:t>Did not measure the dynamics of the bacteria phage interactions</a:t>
            </a:r>
          </a:p>
        </p:txBody>
      </p:sp>
      <p:pic>
        <p:nvPicPr>
          <p:cNvPr id="1026" name="Picture 2" descr="Luria–Delbrück experiment - Wikipedia">
            <a:extLst>
              <a:ext uri="{FF2B5EF4-FFF2-40B4-BE49-F238E27FC236}">
                <a16:creationId xmlns:a16="http://schemas.microsoft.com/office/drawing/2014/main" id="{0F448F1C-DC8D-288D-4683-6C8DCA07C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171" y="1379394"/>
            <a:ext cx="3574143" cy="466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83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B4022-2837-4688-2E76-860D0271E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17" y="614740"/>
            <a:ext cx="10866783" cy="3460304"/>
          </a:xfrm>
        </p:spPr>
        <p:txBody>
          <a:bodyPr>
            <a:normAutofit fontScale="90000"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u="sng" dirty="0">
                <a:solidFill>
                  <a:srgbClr val="FF0000"/>
                </a:solidFill>
                <a:latin typeface="Gill Sans MT" panose="020B0502020104020203" pitchFamily="34" charset="77"/>
              </a:rPr>
              <a:t>Our Hypothesis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:</a:t>
            </a:r>
            <a:b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</a:br>
            <a:b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</a:b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Understanding the dynamics of phage-bacteria interactions might help us address the AMR crisis</a:t>
            </a:r>
            <a:b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</a:br>
            <a:b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</a:br>
            <a:b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</a:br>
            <a:endParaRPr lang="en-US" dirty="0">
              <a:solidFill>
                <a:srgbClr val="FF0000"/>
              </a:solidFill>
              <a:latin typeface="Gill Sans MT" panose="020B050202010402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6FBB15-AE46-4F6D-59B1-BEC8ACF3AB80}"/>
              </a:ext>
            </a:extLst>
          </p:cNvPr>
          <p:cNvSpPr txBox="1"/>
          <p:nvPr/>
        </p:nvSpPr>
        <p:spPr>
          <a:xfrm>
            <a:off x="675861" y="3046848"/>
            <a:ext cx="11121887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Gill Sans MT" panose="020B0502020104020203" pitchFamily="34" charset="77"/>
              </a:rPr>
              <a:t>1. Repeat Luria-Delbruck Experiment (but with lots of measurements):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3200" dirty="0">
                <a:latin typeface="Gill Sans MT" panose="020B0502020104020203" pitchFamily="34" charset="77"/>
              </a:rPr>
              <a:t>Does variance increase with decreasing bacterial population?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Gill Sans MT" panose="020B0502020104020203" pitchFamily="34" charset="77"/>
              </a:rPr>
              <a:t>2. Do phage decay?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5741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4C7DC6-7360-5DBE-C501-1BEC57912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8553" y="14853"/>
            <a:ext cx="2339073" cy="23390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CC2B3C-7D5B-D14F-C337-2276FE215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5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Experimental Setup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3ACAC68-97E6-B373-4B05-C9D6E1DB3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565361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1091C-81C3-F638-BE32-B94A4C150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46" y="1058750"/>
            <a:ext cx="10672354" cy="43513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Plate set up: Constant concentration of phage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5-fold serial dilutions of </a:t>
            </a:r>
            <a:r>
              <a:rPr lang="en-US" sz="2000" i="1" dirty="0">
                <a:latin typeface="Gill Sans MT" panose="020B0502020104020203" pitchFamily="34" charset="77"/>
              </a:rPr>
              <a:t>E. coli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11 replicates, one control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Optical density (OD) measurements taken every 10 minutes for 20 hours to track bacterial growth</a:t>
            </a:r>
          </a:p>
          <a:p>
            <a:endParaRPr lang="en-US" sz="2000" dirty="0">
              <a:latin typeface="Gill Sans MT" panose="020B0502020104020203" pitchFamily="34" charset="77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84FEF299-8209-575E-EFDB-C73AEA229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0" t="19383" r="13659" b="12140"/>
          <a:stretch/>
        </p:blipFill>
        <p:spPr bwMode="auto">
          <a:xfrm>
            <a:off x="5653615" y="2923870"/>
            <a:ext cx="6388825" cy="335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0723A9-3AC4-C807-7B95-4233F9A84F71}"/>
              </a:ext>
            </a:extLst>
          </p:cNvPr>
          <p:cNvSpPr txBox="1"/>
          <p:nvPr/>
        </p:nvSpPr>
        <p:spPr>
          <a:xfrm>
            <a:off x="1351723" y="6281530"/>
            <a:ext cx="9762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We calculate the time at which the phage-resistant bacteria pass OD600=0.2</a:t>
            </a:r>
          </a:p>
        </p:txBody>
      </p:sp>
    </p:spTree>
    <p:extLst>
      <p:ext uri="{BB962C8B-B14F-4D97-AF65-F5344CB8AC3E}">
        <p14:creationId xmlns:p14="http://schemas.microsoft.com/office/powerpoint/2010/main" val="237567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CA14E-F0E5-5378-ADC3-831A9E2E8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OD600 Measurements every 10 minutes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965AD-6CBB-4EE5-EFAA-5ACD592EA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814336"/>
            <a:ext cx="9776791" cy="4940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5F87EB-B980-3642-344B-9CBFEE069B36}"/>
              </a:ext>
            </a:extLst>
          </p:cNvPr>
          <p:cNvSpPr txBox="1"/>
          <p:nvPr/>
        </p:nvSpPr>
        <p:spPr>
          <a:xfrm>
            <a:off x="1795671" y="3429000"/>
            <a:ext cx="180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 population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210FC8-F88B-6FBB-CE1A-CA4833123F1D}"/>
              </a:ext>
            </a:extLst>
          </p:cNvPr>
          <p:cNvSpPr txBox="1"/>
          <p:nvPr/>
        </p:nvSpPr>
        <p:spPr>
          <a:xfrm>
            <a:off x="8558259" y="2499773"/>
            <a:ext cx="180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Low population</a:t>
            </a:r>
          </a:p>
        </p:txBody>
      </p:sp>
    </p:spTree>
    <p:extLst>
      <p:ext uri="{BB962C8B-B14F-4D97-AF65-F5344CB8AC3E}">
        <p14:creationId xmlns:p14="http://schemas.microsoft.com/office/powerpoint/2010/main" val="1166687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16690CB-9F90-A6C9-0CD8-B6182A37C197}"/>
              </a:ext>
            </a:extLst>
          </p:cNvPr>
          <p:cNvSpPr txBox="1"/>
          <p:nvPr/>
        </p:nvSpPr>
        <p:spPr>
          <a:xfrm>
            <a:off x="546652" y="189087"/>
            <a:ext cx="11211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77"/>
              </a:rPr>
              <a:t>Does variance in growth in the presence of phage change with decreasing bacterial population?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8B53C51-3CB5-8004-8116-B673ED07CAA3}"/>
              </a:ext>
            </a:extLst>
          </p:cNvPr>
          <p:cNvGrpSpPr/>
          <p:nvPr/>
        </p:nvGrpSpPr>
        <p:grpSpPr>
          <a:xfrm>
            <a:off x="443733" y="1438908"/>
            <a:ext cx="4715006" cy="2796934"/>
            <a:chOff x="443733" y="1438908"/>
            <a:chExt cx="4715006" cy="27969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2F5CFF1-568F-BB3D-9AD3-6D18BFCA0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733" y="1717881"/>
              <a:ext cx="4715006" cy="251796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C38F6-F72E-013A-E7AE-E42A8D812091}"/>
                </a:ext>
              </a:extLst>
            </p:cNvPr>
            <p:cNvSpPr txBox="1"/>
            <p:nvPr/>
          </p:nvSpPr>
          <p:spPr>
            <a:xfrm>
              <a:off x="1023730" y="1438908"/>
              <a:ext cx="3614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A: 10</a:t>
              </a:r>
              <a:r>
                <a:rPr lang="en-US" baseline="30000" dirty="0"/>
                <a:t>7</a:t>
              </a:r>
              <a:r>
                <a:rPr lang="en-US" dirty="0"/>
                <a:t> bacteria (highest population)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A6972F3-DD4E-37CF-D71E-BD3A60381005}"/>
              </a:ext>
            </a:extLst>
          </p:cNvPr>
          <p:cNvSpPr txBox="1"/>
          <p:nvPr/>
        </p:nvSpPr>
        <p:spPr>
          <a:xfrm>
            <a:off x="4098926" y="2553558"/>
            <a:ext cx="143717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Low variance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8E6148E-0315-1642-BC05-E6F05A924FAE}"/>
              </a:ext>
            </a:extLst>
          </p:cNvPr>
          <p:cNvGrpSpPr/>
          <p:nvPr/>
        </p:nvGrpSpPr>
        <p:grpSpPr>
          <a:xfrm>
            <a:off x="6566930" y="1462282"/>
            <a:ext cx="4715006" cy="2826596"/>
            <a:chOff x="6566930" y="1462282"/>
            <a:chExt cx="4715006" cy="28265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CAE5CE-8D8C-05E9-E06D-1A7009D0C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6930" y="1728579"/>
              <a:ext cx="4715006" cy="256029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D708F3-20EF-0774-A955-64F1FC3438BD}"/>
                </a:ext>
              </a:extLst>
            </p:cNvPr>
            <p:cNvSpPr txBox="1"/>
            <p:nvPr/>
          </p:nvSpPr>
          <p:spPr>
            <a:xfrm>
              <a:off x="7029742" y="1462282"/>
              <a:ext cx="39560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H: 1.3 x 10</a:t>
              </a:r>
              <a:r>
                <a:rPr lang="en-US" baseline="30000" dirty="0"/>
                <a:t>2</a:t>
              </a:r>
              <a:r>
                <a:rPr lang="en-US" dirty="0"/>
                <a:t> bacteria (lowest population)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26D39A6-BE9F-0995-9A9B-8239F079A5DE}"/>
              </a:ext>
            </a:extLst>
          </p:cNvPr>
          <p:cNvSpPr txBox="1"/>
          <p:nvPr/>
        </p:nvSpPr>
        <p:spPr>
          <a:xfrm>
            <a:off x="9631018" y="1975476"/>
            <a:ext cx="152068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High variance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3DEF92-CB4E-8B31-CEEF-D93E09F1793F}"/>
              </a:ext>
            </a:extLst>
          </p:cNvPr>
          <p:cNvGrpSpPr/>
          <p:nvPr/>
        </p:nvGrpSpPr>
        <p:grpSpPr>
          <a:xfrm>
            <a:off x="546652" y="4122551"/>
            <a:ext cx="6206447" cy="2751121"/>
            <a:chOff x="2733262" y="4106879"/>
            <a:chExt cx="6206447" cy="27511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58187A0-6106-25C6-E694-296644A6F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0852" y="4106879"/>
              <a:ext cx="5048174" cy="275112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399D1C-164F-D2CF-D6DC-69AA30756A06}"/>
                </a:ext>
              </a:extLst>
            </p:cNvPr>
            <p:cNvSpPr txBox="1"/>
            <p:nvPr/>
          </p:nvSpPr>
          <p:spPr>
            <a:xfrm>
              <a:off x="2733262" y="6372607"/>
              <a:ext cx="1809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High population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7A67D7-E12D-66C7-D9DD-3B08C981711D}"/>
                </a:ext>
              </a:extLst>
            </p:cNvPr>
            <p:cNvSpPr txBox="1"/>
            <p:nvPr/>
          </p:nvSpPr>
          <p:spPr>
            <a:xfrm>
              <a:off x="7130337" y="6390179"/>
              <a:ext cx="1809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Low population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FBA5BBA-DE03-F6B3-2324-731A94201DDB}"/>
              </a:ext>
            </a:extLst>
          </p:cNvPr>
          <p:cNvSpPr txBox="1"/>
          <p:nvPr/>
        </p:nvSpPr>
        <p:spPr>
          <a:xfrm>
            <a:off x="6753099" y="4284052"/>
            <a:ext cx="5048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We successfully recapitulated the Luria-Delbruck experiment using dynamics: decreases in population sizes led to increases in variance (random presence of mutation, not induced)</a:t>
            </a:r>
          </a:p>
        </p:txBody>
      </p:sp>
    </p:spTree>
    <p:extLst>
      <p:ext uri="{BB962C8B-B14F-4D97-AF65-F5344CB8AC3E}">
        <p14:creationId xmlns:p14="http://schemas.microsoft.com/office/powerpoint/2010/main" val="301225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3113</TotalTime>
  <Words>516</Words>
  <Application>Microsoft Macintosh PowerPoint</Application>
  <PresentationFormat>Widescreen</PresentationFormat>
  <Paragraphs>69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Gill Sans MT</vt:lpstr>
      <vt:lpstr>Wingdings</vt:lpstr>
      <vt:lpstr>Office Theme</vt:lpstr>
      <vt:lpstr>Analysis of E. coli growth dynamics during Lambda(vir) phage infection reveals phage decay</vt:lpstr>
      <vt:lpstr>The Antimicrobial Resistance Crisis</vt:lpstr>
      <vt:lpstr>Phage are viruses that specifically kill bacteria</vt:lpstr>
      <vt:lpstr>Phage Therapy</vt:lpstr>
      <vt:lpstr>The Luria Delbruck Experiment</vt:lpstr>
      <vt:lpstr>Our Hypothesis:  Understanding the dynamics of phage-bacteria interactions might help us address the AMR crisis   </vt:lpstr>
      <vt:lpstr>Experimental Setup</vt:lpstr>
      <vt:lpstr>OD600 Measurements every 10 minutes</vt:lpstr>
      <vt:lpstr>PowerPoint Presentation</vt:lpstr>
      <vt:lpstr>Experiment 2: Do phage decay over time?</vt:lpstr>
      <vt:lpstr>Do dead bacteria contribute to the OD600?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E. coli growth dynamics during Lambda(vir) phage infection reveals phage decay</dc:title>
  <dc:creator>Benjamin Gitai</dc:creator>
  <cp:lastModifiedBy>Benjamin Gitai</cp:lastModifiedBy>
  <cp:revision>36</cp:revision>
  <dcterms:created xsi:type="dcterms:W3CDTF">2024-03-05T22:00:22Z</dcterms:created>
  <dcterms:modified xsi:type="dcterms:W3CDTF">2024-03-14T18:46:35Z</dcterms:modified>
</cp:coreProperties>
</file>