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6" r:id="rId12"/>
    <p:sldId id="268" r:id="rId13"/>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2"/>
    <p:restoredTop sz="96035"/>
  </p:normalViewPr>
  <p:slideViewPr>
    <p:cSldViewPr snapToGrid="0">
      <p:cViewPr>
        <p:scale>
          <a:sx n="80" d="100"/>
          <a:sy n="80" d="100"/>
        </p:scale>
        <p:origin x="696"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03DE9-BE39-DCAA-6650-F9118E007E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43549F3D-5B37-EA4A-C69C-2188ACEFD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A28BC236-59FD-792E-8D69-8BD21CA7E39E}"/>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5" name="Footer Placeholder 4">
            <a:extLst>
              <a:ext uri="{FF2B5EF4-FFF2-40B4-BE49-F238E27FC236}">
                <a16:creationId xmlns:a16="http://schemas.microsoft.com/office/drawing/2014/main" id="{0C3F5FFE-8BB6-1CE0-2DDF-8C7D01A888C3}"/>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75720EEC-DF49-1763-6769-0E1D4CEE4F03}"/>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561490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1BF6-84CE-F891-4CF0-E713777ACBBF}"/>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2BA10B66-8F73-DEFC-01C3-FF07A3DAC1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5B13BFB2-1F4B-B71C-0C5F-72C1F55A35AA}"/>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5" name="Footer Placeholder 4">
            <a:extLst>
              <a:ext uri="{FF2B5EF4-FFF2-40B4-BE49-F238E27FC236}">
                <a16:creationId xmlns:a16="http://schemas.microsoft.com/office/drawing/2014/main" id="{7F11A16B-775B-CEC1-1583-393AAE90927D}"/>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3A011BB1-EBC3-05A0-D205-A6BC14F30533}"/>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320416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910E6-7406-B1C6-A732-386A0E465C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BAF5C2D7-7E49-9F41-DBF0-362894B91A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57EBCEC1-7D18-9E4D-4190-F8BA7344A160}"/>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5" name="Footer Placeholder 4">
            <a:extLst>
              <a:ext uri="{FF2B5EF4-FFF2-40B4-BE49-F238E27FC236}">
                <a16:creationId xmlns:a16="http://schemas.microsoft.com/office/drawing/2014/main" id="{A92B04C5-18F1-3DC7-871E-B0C646AFDCDD}"/>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166E5441-9928-CA50-43CE-AAA83D4F1CEC}"/>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394538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5E45-BA9E-39E6-A703-3CC2EBC36EB5}"/>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E902AFFF-AB97-C2E3-E5F0-6108AD81B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38872E7E-856E-329C-E84D-1FE685CC2BE8}"/>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5" name="Footer Placeholder 4">
            <a:extLst>
              <a:ext uri="{FF2B5EF4-FFF2-40B4-BE49-F238E27FC236}">
                <a16:creationId xmlns:a16="http://schemas.microsoft.com/office/drawing/2014/main" id="{1DD201B6-E36B-3E13-5E0B-2EF05277B241}"/>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727BAE01-D2E2-5512-BEFA-79F44776C65C}"/>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315218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30DD-9958-4047-7049-AB34584E48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62BB071F-4953-97C2-4418-B21601F809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84B69D-9342-6658-22BD-55AB37B11302}"/>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5" name="Footer Placeholder 4">
            <a:extLst>
              <a:ext uri="{FF2B5EF4-FFF2-40B4-BE49-F238E27FC236}">
                <a16:creationId xmlns:a16="http://schemas.microsoft.com/office/drawing/2014/main" id="{6D0254FB-D945-50FF-6D5C-CFAB355BF44F}"/>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0A53A827-170A-01E3-94E9-C5BC89DD6F64}"/>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254039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05BD-7C23-05F8-2705-5F59C209287A}"/>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647E3A94-C8F2-2987-A212-7788DA329B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3D0BEFB6-318F-61CC-1EE8-382ED9E36C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41BFACC5-9DD2-96FF-FF12-0B2708FC76E0}"/>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6" name="Footer Placeholder 5">
            <a:extLst>
              <a:ext uri="{FF2B5EF4-FFF2-40B4-BE49-F238E27FC236}">
                <a16:creationId xmlns:a16="http://schemas.microsoft.com/office/drawing/2014/main" id="{46492AB9-CD15-E17C-5739-FCB770991C5B}"/>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8D81781E-E3E2-38AC-B77F-DB42A1A6C307}"/>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128557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85C7-BBF0-152B-C579-27DD75ED88CF}"/>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DF485F29-5FD8-C25A-12B8-7FF64B326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B4BEF-2E2E-3AE5-6A02-87DD348B1B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4E770F20-59E5-655E-343D-04B8DD73B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F65904-707C-9424-063C-C3EF1D91BD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E86460C1-9A06-295E-19B7-2615D7FFE7DE}"/>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8" name="Footer Placeholder 7">
            <a:extLst>
              <a:ext uri="{FF2B5EF4-FFF2-40B4-BE49-F238E27FC236}">
                <a16:creationId xmlns:a16="http://schemas.microsoft.com/office/drawing/2014/main" id="{F49E8C90-E4D8-98DB-B326-C1C1B48D9210}"/>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4F125A18-0242-706B-560E-BEB45DE95310}"/>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2281162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C938-6F9F-0CD5-A969-C9F7E02C9D97}"/>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9B9C52C4-0550-BF1C-B391-6B323192FEE6}"/>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4" name="Footer Placeholder 3">
            <a:extLst>
              <a:ext uri="{FF2B5EF4-FFF2-40B4-BE49-F238E27FC236}">
                <a16:creationId xmlns:a16="http://schemas.microsoft.com/office/drawing/2014/main" id="{DBFB9354-F39F-CEC5-8CEC-398D75F47467}"/>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0AB408A3-B739-ECA5-AE9D-F98BE6C83F45}"/>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193964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1AA91-895F-B378-4951-D56B12C98BC1}"/>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3" name="Footer Placeholder 2">
            <a:extLst>
              <a:ext uri="{FF2B5EF4-FFF2-40B4-BE49-F238E27FC236}">
                <a16:creationId xmlns:a16="http://schemas.microsoft.com/office/drawing/2014/main" id="{8D594379-3AA7-2277-7510-C2F2037D5938}"/>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665CF2E6-77E1-CCA7-DF32-DD2E51979423}"/>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4540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799C-A02E-2733-4435-8CA3232E38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42DDB1FF-148F-7A87-EBBB-58C72D61F0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B0DCFF66-4DA7-9139-5A89-63E3A2ED4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C904F-2E58-8D19-B8F8-EF723FBB8F5C}"/>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6" name="Footer Placeholder 5">
            <a:extLst>
              <a:ext uri="{FF2B5EF4-FFF2-40B4-BE49-F238E27FC236}">
                <a16:creationId xmlns:a16="http://schemas.microsoft.com/office/drawing/2014/main" id="{47E143C7-4246-079B-E9FD-A8CFABBF49E5}"/>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4E5F83ED-D94A-9198-BCA8-0FFEB6CA9896}"/>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597221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A7E8-E4B9-46E6-B1A8-B7047FD49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001135E5-85A7-87A1-55A4-6F3F2CFE43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3E663E27-B17A-3B29-6258-481116FBB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57834-F5C4-45FE-DAE5-B88BCCE4936F}"/>
              </a:ext>
            </a:extLst>
          </p:cNvPr>
          <p:cNvSpPr>
            <a:spLocks noGrp="1"/>
          </p:cNvSpPr>
          <p:nvPr>
            <p:ph type="dt" sz="half" idx="10"/>
          </p:nvPr>
        </p:nvSpPr>
        <p:spPr/>
        <p:txBody>
          <a:bodyPr/>
          <a:lstStyle/>
          <a:p>
            <a:fld id="{AFE4DB82-B9A4-FB49-80B7-3566E7DB9B72}" type="datetimeFigureOut">
              <a:rPr lang="en-CN" smtClean="0"/>
              <a:t>2024/3/6</a:t>
            </a:fld>
            <a:endParaRPr lang="en-CN"/>
          </a:p>
        </p:txBody>
      </p:sp>
      <p:sp>
        <p:nvSpPr>
          <p:cNvPr id="6" name="Footer Placeholder 5">
            <a:extLst>
              <a:ext uri="{FF2B5EF4-FFF2-40B4-BE49-F238E27FC236}">
                <a16:creationId xmlns:a16="http://schemas.microsoft.com/office/drawing/2014/main" id="{45D2A726-4283-279B-E00E-08EE68614E0E}"/>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13603C76-8840-91CE-8750-1CA911D4F4F5}"/>
              </a:ext>
            </a:extLst>
          </p:cNvPr>
          <p:cNvSpPr>
            <a:spLocks noGrp="1"/>
          </p:cNvSpPr>
          <p:nvPr>
            <p:ph type="sldNum" sz="quarter" idx="12"/>
          </p:nvPr>
        </p:nvSpPr>
        <p:spPr/>
        <p:txBody>
          <a:bodyPr/>
          <a:lstStyle/>
          <a:p>
            <a:fld id="{F6788236-D04E-614A-A0EE-2FC95A466973}" type="slidenum">
              <a:rPr lang="en-CN" smtClean="0"/>
              <a:t>‹#›</a:t>
            </a:fld>
            <a:endParaRPr lang="en-CN"/>
          </a:p>
        </p:txBody>
      </p:sp>
    </p:spTree>
    <p:extLst>
      <p:ext uri="{BB962C8B-B14F-4D97-AF65-F5344CB8AC3E}">
        <p14:creationId xmlns:p14="http://schemas.microsoft.com/office/powerpoint/2010/main" val="169350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9DA1D-FCFA-5AF9-6902-ED66639B49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187005ED-D366-314C-66DC-CC95428F4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E91668EC-A240-BD52-6BB3-32DC88F954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4DB82-B9A4-FB49-80B7-3566E7DB9B72}" type="datetimeFigureOut">
              <a:rPr lang="en-CN" smtClean="0"/>
              <a:t>2024/3/6</a:t>
            </a:fld>
            <a:endParaRPr lang="en-CN"/>
          </a:p>
        </p:txBody>
      </p:sp>
      <p:sp>
        <p:nvSpPr>
          <p:cNvPr id="5" name="Footer Placeholder 4">
            <a:extLst>
              <a:ext uri="{FF2B5EF4-FFF2-40B4-BE49-F238E27FC236}">
                <a16:creationId xmlns:a16="http://schemas.microsoft.com/office/drawing/2014/main" id="{0C303062-F2B2-BA5D-E0A3-EFC98D055D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a:extLst>
              <a:ext uri="{FF2B5EF4-FFF2-40B4-BE49-F238E27FC236}">
                <a16:creationId xmlns:a16="http://schemas.microsoft.com/office/drawing/2014/main" id="{238629D2-FC34-B7EE-4175-8C52DFB12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88236-D04E-614A-A0EE-2FC95A466973}" type="slidenum">
              <a:rPr lang="en-CN" smtClean="0"/>
              <a:t>‹#›</a:t>
            </a:fld>
            <a:endParaRPr lang="en-CN"/>
          </a:p>
        </p:txBody>
      </p:sp>
    </p:spTree>
    <p:extLst>
      <p:ext uri="{BB962C8B-B14F-4D97-AF65-F5344CB8AC3E}">
        <p14:creationId xmlns:p14="http://schemas.microsoft.com/office/powerpoint/2010/main" val="1013265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CFD4-FAF4-F78D-7ADF-DC819F6A9DD0}"/>
              </a:ext>
            </a:extLst>
          </p:cNvPr>
          <p:cNvSpPr>
            <a:spLocks noGrp="1"/>
          </p:cNvSpPr>
          <p:nvPr>
            <p:ph type="ctrTitle"/>
          </p:nvPr>
        </p:nvSpPr>
        <p:spPr/>
        <p:txBody>
          <a:bodyPr>
            <a:normAutofit fontScale="90000"/>
          </a:bodyPr>
          <a:lstStyle/>
          <a:p>
            <a:r>
              <a:rPr lang="en-CN" dirty="0"/>
              <a:t>Multi-Terrain Adaptable Post Disaster Rescue Navigation Vehicle</a:t>
            </a:r>
          </a:p>
        </p:txBody>
      </p:sp>
      <p:sp>
        <p:nvSpPr>
          <p:cNvPr id="3" name="Subtitle 2">
            <a:extLst>
              <a:ext uri="{FF2B5EF4-FFF2-40B4-BE49-F238E27FC236}">
                <a16:creationId xmlns:a16="http://schemas.microsoft.com/office/drawing/2014/main" id="{C0458AAA-E88A-FD2D-D42F-F2AEF41EDCB4}"/>
              </a:ext>
            </a:extLst>
          </p:cNvPr>
          <p:cNvSpPr>
            <a:spLocks noGrp="1"/>
          </p:cNvSpPr>
          <p:nvPr>
            <p:ph type="subTitle" idx="1"/>
          </p:nvPr>
        </p:nvSpPr>
        <p:spPr/>
        <p:txBody>
          <a:bodyPr/>
          <a:lstStyle/>
          <a:p>
            <a:r>
              <a:rPr lang="en-CN" dirty="0"/>
              <a:t>Division: Senior</a:t>
            </a:r>
          </a:p>
          <a:p>
            <a:r>
              <a:rPr lang="en-CN" dirty="0"/>
              <a:t>Name: Haolin Yu</a:t>
            </a:r>
          </a:p>
          <a:p>
            <a:r>
              <a:rPr lang="en-CN" dirty="0"/>
              <a:t>Category: General Engineering</a:t>
            </a:r>
          </a:p>
        </p:txBody>
      </p:sp>
    </p:spTree>
    <p:extLst>
      <p:ext uri="{BB962C8B-B14F-4D97-AF65-F5344CB8AC3E}">
        <p14:creationId xmlns:p14="http://schemas.microsoft.com/office/powerpoint/2010/main" val="225474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1427-2234-F791-C3D4-91B7A59F859E}"/>
              </a:ext>
            </a:extLst>
          </p:cNvPr>
          <p:cNvSpPr>
            <a:spLocks noGrp="1"/>
          </p:cNvSpPr>
          <p:nvPr>
            <p:ph type="title"/>
          </p:nvPr>
        </p:nvSpPr>
        <p:spPr>
          <a:xfrm>
            <a:off x="327460" y="355050"/>
            <a:ext cx="10515600" cy="1325563"/>
          </a:xfrm>
        </p:spPr>
        <p:txBody>
          <a:bodyPr/>
          <a:lstStyle/>
          <a:p>
            <a:r>
              <a:rPr lang="en-CN" dirty="0"/>
              <a:t>Experiments and Analysis</a:t>
            </a:r>
          </a:p>
        </p:txBody>
      </p:sp>
      <p:sp>
        <p:nvSpPr>
          <p:cNvPr id="6" name="TextBox 5">
            <a:extLst>
              <a:ext uri="{FF2B5EF4-FFF2-40B4-BE49-F238E27FC236}">
                <a16:creationId xmlns:a16="http://schemas.microsoft.com/office/drawing/2014/main" id="{C7368C4E-B1D4-D80D-5576-390218D6D03B}"/>
              </a:ext>
            </a:extLst>
          </p:cNvPr>
          <p:cNvSpPr txBox="1"/>
          <p:nvPr/>
        </p:nvSpPr>
        <p:spPr>
          <a:xfrm>
            <a:off x="327460" y="1366723"/>
            <a:ext cx="5486400" cy="1754326"/>
          </a:xfrm>
          <a:prstGeom prst="rect">
            <a:avLst/>
          </a:prstGeom>
          <a:noFill/>
        </p:spPr>
        <p:txBody>
          <a:bodyPr wrap="square" rtlCol="0">
            <a:spAutoFit/>
          </a:bodyPr>
          <a:lstStyle/>
          <a:p>
            <a:r>
              <a:rPr lang="en-CN" sz="1800" dirty="0"/>
              <a:t>I did two tests to evaluate the vehicle’s stability on flat and bumpier roads. The vertical shifts are very ideal (there is not a lot of vertical shifts when moving in both cases), proving the vehicle’s ability to stay stable and won’t tear apart in harsh terains. </a:t>
            </a:r>
          </a:p>
          <a:p>
            <a:endParaRPr lang="en-CN" dirty="0"/>
          </a:p>
        </p:txBody>
      </p:sp>
      <p:pic>
        <p:nvPicPr>
          <p:cNvPr id="7" name="Picture 6">
            <a:extLst>
              <a:ext uri="{FF2B5EF4-FFF2-40B4-BE49-F238E27FC236}">
                <a16:creationId xmlns:a16="http://schemas.microsoft.com/office/drawing/2014/main" id="{FF6E9965-8571-618D-63D6-64692DA20815}"/>
              </a:ext>
            </a:extLst>
          </p:cNvPr>
          <p:cNvPicPr>
            <a:picLocks noChangeAspect="1"/>
          </p:cNvPicPr>
          <p:nvPr/>
        </p:nvPicPr>
        <p:blipFill>
          <a:blip r:embed="rId2"/>
          <a:stretch>
            <a:fillRect/>
          </a:stretch>
        </p:blipFill>
        <p:spPr>
          <a:xfrm>
            <a:off x="327460" y="3202557"/>
            <a:ext cx="2324508" cy="1542057"/>
          </a:xfrm>
          <a:prstGeom prst="rect">
            <a:avLst/>
          </a:prstGeom>
        </p:spPr>
      </p:pic>
      <p:pic>
        <p:nvPicPr>
          <p:cNvPr id="8" name="Picture 7">
            <a:extLst>
              <a:ext uri="{FF2B5EF4-FFF2-40B4-BE49-F238E27FC236}">
                <a16:creationId xmlns:a16="http://schemas.microsoft.com/office/drawing/2014/main" id="{701344CC-1989-B55A-9D07-BA2E56EFA8E2}"/>
              </a:ext>
            </a:extLst>
          </p:cNvPr>
          <p:cNvPicPr>
            <a:picLocks noChangeAspect="1"/>
          </p:cNvPicPr>
          <p:nvPr/>
        </p:nvPicPr>
        <p:blipFill>
          <a:blip r:embed="rId3"/>
          <a:stretch>
            <a:fillRect/>
          </a:stretch>
        </p:blipFill>
        <p:spPr>
          <a:xfrm>
            <a:off x="6506307" y="3034660"/>
            <a:ext cx="2564451" cy="1709954"/>
          </a:xfrm>
          <a:prstGeom prst="rect">
            <a:avLst/>
          </a:prstGeom>
        </p:spPr>
      </p:pic>
      <p:sp>
        <p:nvSpPr>
          <p:cNvPr id="10" name="Down Arrow 9">
            <a:extLst>
              <a:ext uri="{FF2B5EF4-FFF2-40B4-BE49-F238E27FC236}">
                <a16:creationId xmlns:a16="http://schemas.microsoft.com/office/drawing/2014/main" id="{6B88197B-A95B-110C-5251-1EFE6ABC07C2}"/>
              </a:ext>
            </a:extLst>
          </p:cNvPr>
          <p:cNvSpPr/>
          <p:nvPr/>
        </p:nvSpPr>
        <p:spPr>
          <a:xfrm>
            <a:off x="1433153" y="4951144"/>
            <a:ext cx="113122" cy="2262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1" name="Picture 10">
            <a:extLst>
              <a:ext uri="{FF2B5EF4-FFF2-40B4-BE49-F238E27FC236}">
                <a16:creationId xmlns:a16="http://schemas.microsoft.com/office/drawing/2014/main" id="{CAA6EEAC-6879-E43B-13A3-B93E49E7494B}"/>
              </a:ext>
            </a:extLst>
          </p:cNvPr>
          <p:cNvPicPr>
            <a:picLocks noChangeAspect="1"/>
          </p:cNvPicPr>
          <p:nvPr/>
        </p:nvPicPr>
        <p:blipFill>
          <a:blip r:embed="rId4"/>
          <a:stretch>
            <a:fillRect/>
          </a:stretch>
        </p:blipFill>
        <p:spPr>
          <a:xfrm>
            <a:off x="6329335" y="5406629"/>
            <a:ext cx="5768540" cy="1164801"/>
          </a:xfrm>
          <a:prstGeom prst="rect">
            <a:avLst/>
          </a:prstGeom>
        </p:spPr>
      </p:pic>
      <p:pic>
        <p:nvPicPr>
          <p:cNvPr id="12" name="Picture 11">
            <a:extLst>
              <a:ext uri="{FF2B5EF4-FFF2-40B4-BE49-F238E27FC236}">
                <a16:creationId xmlns:a16="http://schemas.microsoft.com/office/drawing/2014/main" id="{5F049D4A-B791-256E-A674-DED1FD90ABC1}"/>
              </a:ext>
            </a:extLst>
          </p:cNvPr>
          <p:cNvPicPr>
            <a:picLocks noChangeAspect="1"/>
          </p:cNvPicPr>
          <p:nvPr/>
        </p:nvPicPr>
        <p:blipFill>
          <a:blip r:embed="rId5"/>
          <a:stretch>
            <a:fillRect/>
          </a:stretch>
        </p:blipFill>
        <p:spPr>
          <a:xfrm>
            <a:off x="327460" y="5383917"/>
            <a:ext cx="5424148" cy="1164801"/>
          </a:xfrm>
          <a:prstGeom prst="rect">
            <a:avLst/>
          </a:prstGeom>
        </p:spPr>
      </p:pic>
      <p:sp>
        <p:nvSpPr>
          <p:cNvPr id="13" name="Down Arrow 12">
            <a:extLst>
              <a:ext uri="{FF2B5EF4-FFF2-40B4-BE49-F238E27FC236}">
                <a16:creationId xmlns:a16="http://schemas.microsoft.com/office/drawing/2014/main" id="{BBA9DB94-F3BF-6B5B-F234-6416D3D20893}"/>
              </a:ext>
            </a:extLst>
          </p:cNvPr>
          <p:cNvSpPr/>
          <p:nvPr/>
        </p:nvSpPr>
        <p:spPr>
          <a:xfrm>
            <a:off x="7650626" y="4951143"/>
            <a:ext cx="113122" cy="2262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4" name="TextBox 13">
            <a:extLst>
              <a:ext uri="{FF2B5EF4-FFF2-40B4-BE49-F238E27FC236}">
                <a16:creationId xmlns:a16="http://schemas.microsoft.com/office/drawing/2014/main" id="{A0384A8B-D265-7F59-382D-F25B14CA18A0}"/>
              </a:ext>
            </a:extLst>
          </p:cNvPr>
          <p:cNvSpPr txBox="1"/>
          <p:nvPr/>
        </p:nvSpPr>
        <p:spPr>
          <a:xfrm>
            <a:off x="3162925" y="3202557"/>
            <a:ext cx="2650935" cy="1200329"/>
          </a:xfrm>
          <a:prstGeom prst="rect">
            <a:avLst/>
          </a:prstGeom>
          <a:noFill/>
        </p:spPr>
        <p:txBody>
          <a:bodyPr wrap="square" rtlCol="0">
            <a:spAutoFit/>
          </a:bodyPr>
          <a:lstStyle/>
          <a:p>
            <a:r>
              <a:rPr lang="en-CN" dirty="0"/>
              <a:t>The figure at the left is when the vehicle is on a bumpy road, and the results are down below. </a:t>
            </a:r>
          </a:p>
        </p:txBody>
      </p:sp>
      <p:sp>
        <p:nvSpPr>
          <p:cNvPr id="15" name="TextBox 14">
            <a:extLst>
              <a:ext uri="{FF2B5EF4-FFF2-40B4-BE49-F238E27FC236}">
                <a16:creationId xmlns:a16="http://schemas.microsoft.com/office/drawing/2014/main" id="{D21A9ADD-28C4-4324-63E5-87539AB60CF0}"/>
              </a:ext>
            </a:extLst>
          </p:cNvPr>
          <p:cNvSpPr txBox="1"/>
          <p:nvPr/>
        </p:nvSpPr>
        <p:spPr>
          <a:xfrm>
            <a:off x="9213605" y="3138747"/>
            <a:ext cx="2650935" cy="1200329"/>
          </a:xfrm>
          <a:prstGeom prst="rect">
            <a:avLst/>
          </a:prstGeom>
          <a:noFill/>
        </p:spPr>
        <p:txBody>
          <a:bodyPr wrap="square" rtlCol="0">
            <a:spAutoFit/>
          </a:bodyPr>
          <a:lstStyle/>
          <a:p>
            <a:r>
              <a:rPr lang="en-CN" dirty="0"/>
              <a:t>The figure at the left is when the vehicle is on a normal road, and the results are down below. </a:t>
            </a:r>
          </a:p>
        </p:txBody>
      </p:sp>
      <p:sp>
        <p:nvSpPr>
          <p:cNvPr id="17" name="TextBox 16">
            <a:extLst>
              <a:ext uri="{FF2B5EF4-FFF2-40B4-BE49-F238E27FC236}">
                <a16:creationId xmlns:a16="http://schemas.microsoft.com/office/drawing/2014/main" id="{BC5CC2A4-5847-B384-A590-E82A49D66FE9}"/>
              </a:ext>
            </a:extLst>
          </p:cNvPr>
          <p:cNvSpPr txBox="1"/>
          <p:nvPr/>
        </p:nvSpPr>
        <p:spPr>
          <a:xfrm>
            <a:off x="9377887" y="286570"/>
            <a:ext cx="2486653" cy="2585323"/>
          </a:xfrm>
          <a:prstGeom prst="rect">
            <a:avLst/>
          </a:prstGeom>
          <a:noFill/>
        </p:spPr>
        <p:txBody>
          <a:bodyPr wrap="square" rtlCol="0">
            <a:spAutoFit/>
          </a:bodyPr>
          <a:lstStyle/>
          <a:p>
            <a:r>
              <a:rPr lang="en-CN" dirty="0"/>
              <a:t>The robot is able to lift one side to 30 degrees to maintain absolute balance. It is also able to cross obstacle with one side. After my improvement, the ability to cross obstacles improved by 81 percent.  </a:t>
            </a:r>
          </a:p>
        </p:txBody>
      </p:sp>
      <p:pic>
        <p:nvPicPr>
          <p:cNvPr id="18" name="Picture 17">
            <a:extLst>
              <a:ext uri="{FF2B5EF4-FFF2-40B4-BE49-F238E27FC236}">
                <a16:creationId xmlns:a16="http://schemas.microsoft.com/office/drawing/2014/main" id="{B9ED3CC2-1B68-6C7C-2C67-EF49DF465253}"/>
              </a:ext>
            </a:extLst>
          </p:cNvPr>
          <p:cNvPicPr>
            <a:picLocks noChangeAspect="1"/>
          </p:cNvPicPr>
          <p:nvPr/>
        </p:nvPicPr>
        <p:blipFill>
          <a:blip r:embed="rId6"/>
          <a:stretch>
            <a:fillRect/>
          </a:stretch>
        </p:blipFill>
        <p:spPr>
          <a:xfrm>
            <a:off x="7000007" y="1736432"/>
            <a:ext cx="1579928" cy="894755"/>
          </a:xfrm>
          <a:prstGeom prst="rect">
            <a:avLst/>
          </a:prstGeom>
        </p:spPr>
      </p:pic>
      <p:pic>
        <p:nvPicPr>
          <p:cNvPr id="19" name="Picture 18">
            <a:extLst>
              <a:ext uri="{FF2B5EF4-FFF2-40B4-BE49-F238E27FC236}">
                <a16:creationId xmlns:a16="http://schemas.microsoft.com/office/drawing/2014/main" id="{05238C3E-6AA6-3A3D-E277-6917431291FF}"/>
              </a:ext>
            </a:extLst>
          </p:cNvPr>
          <p:cNvPicPr>
            <a:picLocks noChangeAspect="1"/>
          </p:cNvPicPr>
          <p:nvPr/>
        </p:nvPicPr>
        <p:blipFill>
          <a:blip r:embed="rId7"/>
          <a:stretch>
            <a:fillRect/>
          </a:stretch>
        </p:blipFill>
        <p:spPr>
          <a:xfrm>
            <a:off x="7000007" y="476870"/>
            <a:ext cx="1579928" cy="1057825"/>
          </a:xfrm>
          <a:prstGeom prst="rect">
            <a:avLst/>
          </a:prstGeom>
        </p:spPr>
      </p:pic>
    </p:spTree>
    <p:extLst>
      <p:ext uri="{BB962C8B-B14F-4D97-AF65-F5344CB8AC3E}">
        <p14:creationId xmlns:p14="http://schemas.microsoft.com/office/powerpoint/2010/main" val="4243130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90DC-3098-9986-A017-2C27D874A11A}"/>
              </a:ext>
            </a:extLst>
          </p:cNvPr>
          <p:cNvSpPr>
            <a:spLocks noGrp="1"/>
          </p:cNvSpPr>
          <p:nvPr>
            <p:ph type="title"/>
          </p:nvPr>
        </p:nvSpPr>
        <p:spPr>
          <a:xfrm>
            <a:off x="838200" y="365125"/>
            <a:ext cx="8369968" cy="1325563"/>
          </a:xfrm>
        </p:spPr>
        <p:txBody>
          <a:bodyPr/>
          <a:lstStyle/>
          <a:p>
            <a:r>
              <a:rPr lang="en-CN" dirty="0"/>
              <a:t>Overall Advantage and Prospect</a:t>
            </a:r>
          </a:p>
        </p:txBody>
      </p:sp>
      <p:sp>
        <p:nvSpPr>
          <p:cNvPr id="3" name="Content Placeholder 2">
            <a:extLst>
              <a:ext uri="{FF2B5EF4-FFF2-40B4-BE49-F238E27FC236}">
                <a16:creationId xmlns:a16="http://schemas.microsoft.com/office/drawing/2014/main" id="{23964A12-8709-3651-2354-8E09864B1A6A}"/>
              </a:ext>
            </a:extLst>
          </p:cNvPr>
          <p:cNvSpPr>
            <a:spLocks noGrp="1"/>
          </p:cNvSpPr>
          <p:nvPr>
            <p:ph idx="1"/>
          </p:nvPr>
        </p:nvSpPr>
        <p:spPr>
          <a:xfrm>
            <a:off x="771054" y="1614682"/>
            <a:ext cx="8880423" cy="3628635"/>
          </a:xfrm>
        </p:spPr>
        <p:txBody>
          <a:bodyPr>
            <a:normAutofit/>
          </a:bodyPr>
          <a:lstStyle/>
          <a:p>
            <a:pPr marL="0" indent="0">
              <a:buNone/>
            </a:pPr>
            <a:r>
              <a:rPr lang="en-US" dirty="0"/>
              <a:t>The difference between my vehicle and other vehicles is the unique obstacle</a:t>
            </a:r>
            <a:r>
              <a:rPr lang="zh-CN" altLang="en-US" dirty="0"/>
              <a:t> </a:t>
            </a:r>
            <a:r>
              <a:rPr lang="en-US" altLang="zh-CN" dirty="0"/>
              <a:t>crossing</a:t>
            </a:r>
            <a:r>
              <a:rPr lang="zh-CN" altLang="en-US" dirty="0"/>
              <a:t> </a:t>
            </a:r>
            <a:r>
              <a:rPr lang="en-US" altLang="zh-CN" dirty="0"/>
              <a:t>ability, especially how I utilized the concept of rotational caterpillar track. The vehicle is also:</a:t>
            </a:r>
          </a:p>
          <a:p>
            <a:pPr marL="0" indent="0">
              <a:buNone/>
            </a:pPr>
            <a:r>
              <a:rPr lang="en-US" dirty="0"/>
              <a:t>-Cheap In Cost</a:t>
            </a:r>
          </a:p>
          <a:p>
            <a:pPr marL="0" indent="0">
              <a:buNone/>
            </a:pPr>
            <a:r>
              <a:rPr lang="en-US" dirty="0"/>
              <a:t>-Light-Weighted</a:t>
            </a:r>
          </a:p>
          <a:p>
            <a:pPr marL="0" indent="0">
              <a:buNone/>
            </a:pPr>
            <a:r>
              <a:rPr lang="en-US" dirty="0"/>
              <a:t>-Flexible and Stable</a:t>
            </a:r>
          </a:p>
          <a:p>
            <a:pPr marL="0" indent="0">
              <a:buNone/>
            </a:pPr>
            <a:r>
              <a:rPr lang="en-US" dirty="0"/>
              <a:t>-Fast Speed</a:t>
            </a:r>
            <a:endParaRPr lang="en-CN" dirty="0"/>
          </a:p>
        </p:txBody>
      </p:sp>
      <p:sp>
        <p:nvSpPr>
          <p:cNvPr id="6" name="TextBox 5">
            <a:extLst>
              <a:ext uri="{FF2B5EF4-FFF2-40B4-BE49-F238E27FC236}">
                <a16:creationId xmlns:a16="http://schemas.microsoft.com/office/drawing/2014/main" id="{5824E00F-2E6B-F9EB-89A6-19B21144AD5F}"/>
              </a:ext>
            </a:extLst>
          </p:cNvPr>
          <p:cNvSpPr txBox="1"/>
          <p:nvPr/>
        </p:nvSpPr>
        <p:spPr>
          <a:xfrm>
            <a:off x="4128541" y="3407056"/>
            <a:ext cx="7225259" cy="2585323"/>
          </a:xfrm>
          <a:prstGeom prst="rect">
            <a:avLst/>
          </a:prstGeom>
          <a:noFill/>
        </p:spPr>
        <p:txBody>
          <a:bodyPr wrap="square" rtlCol="0">
            <a:spAutoFit/>
          </a:bodyPr>
          <a:lstStyle/>
          <a:p>
            <a:r>
              <a:rPr lang="en-CN" dirty="0"/>
              <a:t>Future Overlook: </a:t>
            </a:r>
          </a:p>
          <a:p>
            <a:pPr marL="285750" indent="-285750">
              <a:buFontTx/>
              <a:buChar char="-"/>
            </a:pPr>
            <a:r>
              <a:rPr lang="en-CN" dirty="0"/>
              <a:t>Other sensors could be added to the top of the mechanic claw, such as a thermo sensor. It could locate the victims more accurately. </a:t>
            </a:r>
          </a:p>
          <a:p>
            <a:pPr marL="285750" indent="-285750">
              <a:buFontTx/>
              <a:buChar char="-"/>
            </a:pPr>
            <a:r>
              <a:rPr lang="en-CN" dirty="0"/>
              <a:t>Add more wheels to the base. This may sacrifice the lightness of the vehicle, but it may solidify the body and lower the risk of tilting and the break of caterpillar bands. </a:t>
            </a:r>
          </a:p>
          <a:p>
            <a:pPr marL="285750" indent="-285750">
              <a:buFontTx/>
              <a:buChar char="-"/>
            </a:pPr>
            <a:r>
              <a:rPr lang="en-CN" dirty="0"/>
              <a:t>Utilize a stronger bluetooth connectiion so tha the vehicle can work remotely (places farther than 100m)</a:t>
            </a:r>
          </a:p>
          <a:p>
            <a:pPr marL="285750" indent="-285750">
              <a:buFontTx/>
              <a:buChar char="-"/>
            </a:pPr>
            <a:r>
              <a:rPr lang="en-CN" dirty="0"/>
              <a:t>Overall, this is still a prototype, and it has a lot of potential and future. </a:t>
            </a:r>
          </a:p>
        </p:txBody>
      </p:sp>
      <p:pic>
        <p:nvPicPr>
          <p:cNvPr id="7" name="Picture 6">
            <a:extLst>
              <a:ext uri="{FF2B5EF4-FFF2-40B4-BE49-F238E27FC236}">
                <a16:creationId xmlns:a16="http://schemas.microsoft.com/office/drawing/2014/main" id="{688CF5FB-C0AD-7837-8B27-20993FAC29D7}"/>
              </a:ext>
            </a:extLst>
          </p:cNvPr>
          <p:cNvPicPr>
            <a:picLocks noChangeAspect="1"/>
          </p:cNvPicPr>
          <p:nvPr/>
        </p:nvPicPr>
        <p:blipFill>
          <a:blip r:embed="rId2"/>
          <a:stretch>
            <a:fillRect/>
          </a:stretch>
        </p:blipFill>
        <p:spPr>
          <a:xfrm>
            <a:off x="674557" y="5308433"/>
            <a:ext cx="2211359" cy="1367893"/>
          </a:xfrm>
          <a:prstGeom prst="rect">
            <a:avLst/>
          </a:prstGeom>
        </p:spPr>
      </p:pic>
      <p:sp>
        <p:nvSpPr>
          <p:cNvPr id="8" name="TextBox 7">
            <a:extLst>
              <a:ext uri="{FF2B5EF4-FFF2-40B4-BE49-F238E27FC236}">
                <a16:creationId xmlns:a16="http://schemas.microsoft.com/office/drawing/2014/main" id="{2676EDE3-2DBA-9456-5EA6-15DA72CDB8DE}"/>
              </a:ext>
            </a:extLst>
          </p:cNvPr>
          <p:cNvSpPr txBox="1"/>
          <p:nvPr/>
        </p:nvSpPr>
        <p:spPr>
          <a:xfrm>
            <a:off x="3016925" y="5807713"/>
            <a:ext cx="980607" cy="369332"/>
          </a:xfrm>
          <a:prstGeom prst="rect">
            <a:avLst/>
          </a:prstGeom>
          <a:noFill/>
        </p:spPr>
        <p:txBody>
          <a:bodyPr wrap="square" rtlCol="0">
            <a:spAutoFit/>
          </a:bodyPr>
          <a:lstStyle/>
          <a:p>
            <a:r>
              <a:rPr lang="en-CN" dirty="0"/>
              <a:t>Ver.1 </a:t>
            </a:r>
          </a:p>
        </p:txBody>
      </p:sp>
      <p:pic>
        <p:nvPicPr>
          <p:cNvPr id="9" name="Picture 8">
            <a:extLst>
              <a:ext uri="{FF2B5EF4-FFF2-40B4-BE49-F238E27FC236}">
                <a16:creationId xmlns:a16="http://schemas.microsoft.com/office/drawing/2014/main" id="{831F6662-B1C1-BEF2-9F84-0E72FC61E4EE}"/>
              </a:ext>
            </a:extLst>
          </p:cNvPr>
          <p:cNvPicPr>
            <a:picLocks noChangeAspect="1"/>
          </p:cNvPicPr>
          <p:nvPr/>
        </p:nvPicPr>
        <p:blipFill>
          <a:blip r:embed="rId3"/>
          <a:stretch>
            <a:fillRect/>
          </a:stretch>
        </p:blipFill>
        <p:spPr>
          <a:xfrm>
            <a:off x="9778467" y="2048755"/>
            <a:ext cx="2044562" cy="1325563"/>
          </a:xfrm>
          <a:prstGeom prst="rect">
            <a:avLst/>
          </a:prstGeom>
        </p:spPr>
      </p:pic>
      <p:sp>
        <p:nvSpPr>
          <p:cNvPr id="13" name="TextBox 12">
            <a:extLst>
              <a:ext uri="{FF2B5EF4-FFF2-40B4-BE49-F238E27FC236}">
                <a16:creationId xmlns:a16="http://schemas.microsoft.com/office/drawing/2014/main" id="{0363E3E7-613E-A3BD-ACF4-68C50C1C5DA5}"/>
              </a:ext>
            </a:extLst>
          </p:cNvPr>
          <p:cNvSpPr txBox="1"/>
          <p:nvPr/>
        </p:nvSpPr>
        <p:spPr>
          <a:xfrm>
            <a:off x="10398665" y="1462199"/>
            <a:ext cx="2044562" cy="369332"/>
          </a:xfrm>
          <a:prstGeom prst="rect">
            <a:avLst/>
          </a:prstGeom>
          <a:noFill/>
        </p:spPr>
        <p:txBody>
          <a:bodyPr wrap="square" rtlCol="0">
            <a:spAutoFit/>
          </a:bodyPr>
          <a:lstStyle/>
          <a:p>
            <a:r>
              <a:rPr lang="en-US" dirty="0"/>
              <a:t>V</a:t>
            </a:r>
            <a:r>
              <a:rPr lang="en-CN" dirty="0"/>
              <a:t>er.2</a:t>
            </a:r>
          </a:p>
        </p:txBody>
      </p:sp>
    </p:spTree>
    <p:extLst>
      <p:ext uri="{BB962C8B-B14F-4D97-AF65-F5344CB8AC3E}">
        <p14:creationId xmlns:p14="http://schemas.microsoft.com/office/powerpoint/2010/main" val="4039413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82FD-1E7B-B741-9B16-8BB54CB0716B}"/>
              </a:ext>
            </a:extLst>
          </p:cNvPr>
          <p:cNvSpPr>
            <a:spLocks noGrp="1"/>
          </p:cNvSpPr>
          <p:nvPr>
            <p:ph type="title"/>
          </p:nvPr>
        </p:nvSpPr>
        <p:spPr/>
        <p:txBody>
          <a:bodyPr/>
          <a:lstStyle/>
          <a:p>
            <a:r>
              <a:rPr lang="en-CN" dirty="0"/>
              <a:t>Reference</a:t>
            </a:r>
          </a:p>
        </p:txBody>
      </p:sp>
      <p:sp>
        <p:nvSpPr>
          <p:cNvPr id="3" name="Content Placeholder 2">
            <a:extLst>
              <a:ext uri="{FF2B5EF4-FFF2-40B4-BE49-F238E27FC236}">
                <a16:creationId xmlns:a16="http://schemas.microsoft.com/office/drawing/2014/main" id="{D8B2E79C-B5DD-77C8-A8EE-367071CED1A5}"/>
              </a:ext>
            </a:extLst>
          </p:cNvPr>
          <p:cNvSpPr>
            <a:spLocks noGrp="1"/>
          </p:cNvSpPr>
          <p:nvPr>
            <p:ph idx="1"/>
          </p:nvPr>
        </p:nvSpPr>
        <p:spPr/>
        <p:txBody>
          <a:bodyPr>
            <a:normAutofit fontScale="62500" lnSpcReduction="20000"/>
          </a:bodyPr>
          <a:lstStyle/>
          <a:p>
            <a:r>
              <a:rPr lang="en-US" dirty="0"/>
              <a:t>[1] </a:t>
            </a:r>
            <a:r>
              <a:rPr lang="en-US" dirty="0" err="1"/>
              <a:t>Chengxin</a:t>
            </a:r>
            <a:r>
              <a:rPr lang="en-US" dirty="0"/>
              <a:t> </a:t>
            </a:r>
            <a:r>
              <a:rPr lang="en-US" dirty="0" err="1"/>
              <a:t>Wen,and</a:t>
            </a:r>
            <a:r>
              <a:rPr lang="en-US" dirty="0"/>
              <a:t> Hongbin </a:t>
            </a:r>
            <a:r>
              <a:rPr lang="en-US" dirty="0" err="1"/>
              <a:t>Ma.An</a:t>
            </a:r>
            <a:r>
              <a:rPr lang="en-US" dirty="0"/>
              <a:t> efficient two-stage evolutionary algorithm for multi-robot task allocation in nuclear accident rescue </a:t>
            </a:r>
            <a:r>
              <a:rPr lang="en-US" dirty="0" err="1"/>
              <a:t>scenario.Applied</a:t>
            </a:r>
            <a:r>
              <a:rPr lang="en-US" dirty="0"/>
              <a:t> Soft Computing 152.(2024):111223-.</a:t>
            </a:r>
          </a:p>
          <a:p>
            <a:r>
              <a:rPr lang="en-US" dirty="0"/>
              <a:t>[2] </a:t>
            </a:r>
            <a:r>
              <a:rPr lang="en-US" dirty="0" err="1"/>
              <a:t>Arunkumar</a:t>
            </a:r>
            <a:r>
              <a:rPr lang="en-US" dirty="0"/>
              <a:t> </a:t>
            </a:r>
            <a:r>
              <a:rPr lang="en-US" dirty="0" err="1"/>
              <a:t>V.Rajasekar</a:t>
            </a:r>
            <a:r>
              <a:rPr lang="en-US" dirty="0"/>
              <a:t> </a:t>
            </a:r>
            <a:r>
              <a:rPr lang="en-US" dirty="0" err="1"/>
              <a:t>Devika,and</a:t>
            </a:r>
            <a:r>
              <a:rPr lang="en-US" dirty="0"/>
              <a:t> Aishwarya N..A Review Paper on Mobile Robots Applications in Search and Rescue </a:t>
            </a:r>
            <a:r>
              <a:rPr lang="en-US" dirty="0" err="1"/>
              <a:t>Operations.Advances</a:t>
            </a:r>
            <a:r>
              <a:rPr lang="en-US" dirty="0"/>
              <a:t> in Science and Technology 6680.(2023):65-74.</a:t>
            </a:r>
          </a:p>
          <a:p>
            <a:r>
              <a:rPr lang="en-US" dirty="0"/>
              <a:t>[3] Kim Tae Ho, et </a:t>
            </a:r>
            <a:r>
              <a:rPr lang="en-US" dirty="0" err="1"/>
              <a:t>al.The</a:t>
            </a:r>
            <a:r>
              <a:rPr lang="en-US" dirty="0"/>
              <a:t> Design of a Low-Cost Sensing and Control Architecture for a Search and Rescue Assistant </a:t>
            </a:r>
            <a:r>
              <a:rPr lang="en-US" dirty="0" err="1"/>
              <a:t>Robot.Machines</a:t>
            </a:r>
            <a:r>
              <a:rPr lang="en-US" dirty="0"/>
              <a:t> 11.3(2023):329-329.</a:t>
            </a:r>
          </a:p>
          <a:p>
            <a:r>
              <a:rPr lang="en-US" dirty="0"/>
              <a:t>[4] </a:t>
            </a:r>
            <a:r>
              <a:rPr lang="en-US" dirty="0" err="1"/>
              <a:t>Chengxin</a:t>
            </a:r>
            <a:r>
              <a:rPr lang="en-US" dirty="0"/>
              <a:t> </a:t>
            </a:r>
            <a:r>
              <a:rPr lang="en-US" dirty="0" err="1"/>
              <a:t>Wen,and</a:t>
            </a:r>
            <a:r>
              <a:rPr lang="en-US" dirty="0"/>
              <a:t> Hongbin </a:t>
            </a:r>
            <a:r>
              <a:rPr lang="en-US" dirty="0" err="1"/>
              <a:t>Ma.An</a:t>
            </a:r>
            <a:r>
              <a:rPr lang="en-US" dirty="0"/>
              <a:t> efficient two-stage evolutionary algorithm for multi-robot task allocation in nuclear accident rescue </a:t>
            </a:r>
            <a:r>
              <a:rPr lang="en-US" dirty="0" err="1"/>
              <a:t>scenario.Applied</a:t>
            </a:r>
            <a:r>
              <a:rPr lang="en-US" dirty="0"/>
              <a:t> Soft Computing 152.(2024):111223-.</a:t>
            </a:r>
          </a:p>
          <a:p>
            <a:r>
              <a:rPr lang="en-US" dirty="0"/>
              <a:t>[5] [1]</a:t>
            </a:r>
            <a:r>
              <a:rPr lang="en-US" dirty="0" err="1"/>
              <a:t>Seongil</a:t>
            </a:r>
            <a:r>
              <a:rPr lang="en-US" dirty="0"/>
              <a:t> Hong, et </a:t>
            </a:r>
            <a:r>
              <a:rPr lang="en-US" dirty="0" err="1"/>
              <a:t>al.Design</a:t>
            </a:r>
            <a:r>
              <a:rPr lang="en-US" dirty="0"/>
              <a:t> and Control Strategy for Rescue Robot to Execute Rescue Missions in a Highly Unstructured </a:t>
            </a:r>
            <a:r>
              <a:rPr lang="en-US" dirty="0" err="1"/>
              <a:t>Environment.Journal</a:t>
            </a:r>
            <a:r>
              <a:rPr lang="en-US" dirty="0"/>
              <a:t> of Institute of Control Robotics and Systems 26.8(2020):683-695.</a:t>
            </a:r>
          </a:p>
          <a:p>
            <a:r>
              <a:rPr lang="en-US" dirty="0"/>
              <a:t>[6] Li </a:t>
            </a:r>
            <a:r>
              <a:rPr lang="en-US" dirty="0" err="1"/>
              <a:t>Fuhao</a:t>
            </a:r>
            <a:r>
              <a:rPr lang="en-US" dirty="0"/>
              <a:t>, et </a:t>
            </a:r>
            <a:r>
              <a:rPr lang="en-US" dirty="0" err="1"/>
              <a:t>al.Rescue</a:t>
            </a:r>
            <a:r>
              <a:rPr lang="en-US" dirty="0"/>
              <a:t> Robots for the Urban Earthquake </a:t>
            </a:r>
            <a:r>
              <a:rPr lang="en-US" dirty="0" err="1"/>
              <a:t>Environment..Disaster</a:t>
            </a:r>
            <a:r>
              <a:rPr lang="en-US" dirty="0"/>
              <a:t> medicine and public health preparedness 17.(2022):1-5.</a:t>
            </a:r>
          </a:p>
          <a:p>
            <a:r>
              <a:rPr lang="en-US" dirty="0"/>
              <a:t>[7] </a:t>
            </a:r>
            <a:r>
              <a:rPr lang="en-US" dirty="0" err="1"/>
              <a:t>Qingyun</a:t>
            </a:r>
            <a:r>
              <a:rPr lang="en-US" dirty="0"/>
              <a:t> Zhou, et </a:t>
            </a:r>
            <a:r>
              <a:rPr lang="en-US" dirty="0" err="1"/>
              <a:t>al.Strong</a:t>
            </a:r>
            <a:r>
              <a:rPr lang="en-US" dirty="0"/>
              <a:t> earthquake recurrence interval in the southern segment of the Red River Fault, southwestern </a:t>
            </a:r>
            <a:r>
              <a:rPr lang="en-US" dirty="0" err="1"/>
              <a:t>China.Frontiers</a:t>
            </a:r>
            <a:r>
              <a:rPr lang="en-US" dirty="0"/>
              <a:t> in Earth Science 11.(2023):</a:t>
            </a:r>
          </a:p>
          <a:p>
            <a:r>
              <a:rPr lang="en-US" dirty="0"/>
              <a:t>[8] Robotics and Perception Group, Department of Informatics and </a:t>
            </a:r>
            <a:r>
              <a:rPr lang="en-US" dirty="0" err="1"/>
              <a:t>Neuroinformatics</a:t>
            </a:r>
            <a:r>
              <a:rPr lang="en-US" dirty="0"/>
              <a:t> University of Zurich and ETH, Zurich Zürich Switzerland, et </a:t>
            </a:r>
            <a:r>
              <a:rPr lang="en-US" dirty="0" err="1"/>
              <a:t>al.The</a:t>
            </a:r>
            <a:r>
              <a:rPr lang="en-US" dirty="0"/>
              <a:t> current state and future outlook of rescue </a:t>
            </a:r>
            <a:r>
              <a:rPr lang="en-US" dirty="0" err="1"/>
              <a:t>robotics.Journal</a:t>
            </a:r>
            <a:r>
              <a:rPr lang="en-US" dirty="0"/>
              <a:t> of Field Robotics 36.7(2019):1171-1191. </a:t>
            </a:r>
            <a:endParaRPr lang="en-CN" dirty="0"/>
          </a:p>
        </p:txBody>
      </p:sp>
    </p:spTree>
    <p:extLst>
      <p:ext uri="{BB962C8B-B14F-4D97-AF65-F5344CB8AC3E}">
        <p14:creationId xmlns:p14="http://schemas.microsoft.com/office/powerpoint/2010/main" val="365735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C2F2B-1165-BBB6-05BF-828E099CEF46}"/>
              </a:ext>
            </a:extLst>
          </p:cNvPr>
          <p:cNvSpPr>
            <a:spLocks noGrp="1"/>
          </p:cNvSpPr>
          <p:nvPr>
            <p:ph type="title"/>
          </p:nvPr>
        </p:nvSpPr>
        <p:spPr>
          <a:xfrm>
            <a:off x="572493" y="238539"/>
            <a:ext cx="11018520" cy="1434415"/>
          </a:xfrm>
        </p:spPr>
        <p:txBody>
          <a:bodyPr anchor="b">
            <a:normAutofit/>
          </a:bodyPr>
          <a:lstStyle/>
          <a:p>
            <a:r>
              <a:rPr lang="en-CN" sz="5400" dirty="0"/>
              <a:t>Earthquakes</a:t>
            </a:r>
            <a:r>
              <a:rPr lang="zh-CN" altLang="en-US" sz="5400" dirty="0"/>
              <a:t> </a:t>
            </a:r>
            <a:r>
              <a:rPr lang="en-US" altLang="zh-CN" sz="5400" dirty="0"/>
              <a:t>In</a:t>
            </a:r>
            <a:r>
              <a:rPr lang="zh-CN" altLang="en-US" sz="5400" dirty="0"/>
              <a:t> </a:t>
            </a:r>
            <a:r>
              <a:rPr lang="en-US" altLang="zh-CN" sz="5400" dirty="0"/>
              <a:t>China</a:t>
            </a:r>
            <a:endParaRPr lang="en-CN" sz="54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DDC81D-FC20-2E03-AA19-02F0A7D4C35F}"/>
              </a:ext>
            </a:extLst>
          </p:cNvPr>
          <p:cNvSpPr>
            <a:spLocks noGrp="1"/>
          </p:cNvSpPr>
          <p:nvPr>
            <p:ph idx="1"/>
          </p:nvPr>
        </p:nvSpPr>
        <p:spPr>
          <a:xfrm>
            <a:off x="572493" y="2071316"/>
            <a:ext cx="6713552" cy="4119172"/>
          </a:xfrm>
        </p:spPr>
        <p:txBody>
          <a:bodyPr anchor="t">
            <a:normAutofit/>
          </a:bodyPr>
          <a:lstStyle/>
          <a:p>
            <a:pPr marL="0" indent="0">
              <a:buNone/>
            </a:pPr>
            <a:endParaRPr lang="en-CN" sz="2200" dirty="0"/>
          </a:p>
          <a:p>
            <a:r>
              <a:rPr lang="en-CN" sz="2200" dirty="0"/>
              <a:t>China</a:t>
            </a:r>
            <a:r>
              <a:rPr lang="zh-CN" altLang="en-US" sz="2200" dirty="0"/>
              <a:t> </a:t>
            </a:r>
            <a:r>
              <a:rPr lang="en-US" altLang="zh-CN" sz="2200" dirty="0"/>
              <a:t>lies right in the region where a lot of continental plates meet. It suffers from continental earthquakes frequently due to active tectonic movements. Most of the earthquakes in China are continental, and they account for one-third of of continental earthquake globally. </a:t>
            </a:r>
          </a:p>
          <a:p>
            <a:r>
              <a:rPr lang="en-US" altLang="zh-CN" sz="2200" dirty="0"/>
              <a:t>In 2008 Sichuan Earthquake, the more than </a:t>
            </a:r>
            <a:r>
              <a:rPr lang="en-US" altLang="zh-CN" sz="2200" dirty="0">
                <a:solidFill>
                  <a:srgbClr val="FF0000"/>
                </a:solidFill>
              </a:rPr>
              <a:t>69,000</a:t>
            </a:r>
            <a:r>
              <a:rPr lang="en-US" altLang="zh-CN" sz="2200" dirty="0"/>
              <a:t> people died , </a:t>
            </a:r>
            <a:r>
              <a:rPr lang="en-US" altLang="zh-CN" sz="2200" dirty="0">
                <a:solidFill>
                  <a:srgbClr val="FF0000"/>
                </a:solidFill>
              </a:rPr>
              <a:t>376,100</a:t>
            </a:r>
            <a:r>
              <a:rPr lang="en-US" altLang="zh-CN" sz="2200" dirty="0"/>
              <a:t> people injured. A lot of them are firefighters and relief workers too. </a:t>
            </a:r>
          </a:p>
          <a:p>
            <a:endParaRPr lang="en-CN" sz="2200" dirty="0"/>
          </a:p>
        </p:txBody>
      </p:sp>
      <p:pic>
        <p:nvPicPr>
          <p:cNvPr id="1026" name="Picture 2" descr="Infographic: The Countries Hit by the Most Earthquakes | Statista">
            <a:extLst>
              <a:ext uri="{FF2B5EF4-FFF2-40B4-BE49-F238E27FC236}">
                <a16:creationId xmlns:a16="http://schemas.microsoft.com/office/drawing/2014/main" id="{EEB4FC14-2B59-F0B3-1319-47FA755AEE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EB66C6-57FD-8BFA-20C2-57B5BD6F7807}"/>
              </a:ext>
            </a:extLst>
          </p:cNvPr>
          <p:cNvSpPr txBox="1"/>
          <p:nvPr/>
        </p:nvSpPr>
        <p:spPr>
          <a:xfrm>
            <a:off x="370114" y="6190488"/>
            <a:ext cx="6716486" cy="369332"/>
          </a:xfrm>
          <a:prstGeom prst="rect">
            <a:avLst/>
          </a:prstGeom>
          <a:noFill/>
        </p:spPr>
        <p:txBody>
          <a:bodyPr wrap="square" rtlCol="0">
            <a:spAutoFit/>
          </a:bodyPr>
          <a:lstStyle/>
          <a:p>
            <a:r>
              <a:rPr lang="en-CN" dirty="0"/>
              <a:t>Source: </a:t>
            </a:r>
            <a:r>
              <a:rPr lang="en-US" dirty="0"/>
              <a:t>https://</a:t>
            </a:r>
            <a:r>
              <a:rPr lang="en-US" dirty="0" err="1"/>
              <a:t>ourworldindata.org</a:t>
            </a:r>
            <a:r>
              <a:rPr lang="en-US" dirty="0"/>
              <a:t>/the-worlds-deadliest-earthquakes</a:t>
            </a:r>
            <a:endParaRPr lang="en-CN" dirty="0"/>
          </a:p>
        </p:txBody>
      </p:sp>
      <p:sp>
        <p:nvSpPr>
          <p:cNvPr id="5" name="TextBox 4">
            <a:extLst>
              <a:ext uri="{FF2B5EF4-FFF2-40B4-BE49-F238E27FC236}">
                <a16:creationId xmlns:a16="http://schemas.microsoft.com/office/drawing/2014/main" id="{A4518D5B-955E-6313-C29A-F0B834F6C88D}"/>
              </a:ext>
            </a:extLst>
          </p:cNvPr>
          <p:cNvSpPr txBox="1"/>
          <p:nvPr/>
        </p:nvSpPr>
        <p:spPr>
          <a:xfrm>
            <a:off x="751114" y="1915886"/>
            <a:ext cx="5889172" cy="523220"/>
          </a:xfrm>
          <a:prstGeom prst="rect">
            <a:avLst/>
          </a:prstGeom>
          <a:noFill/>
        </p:spPr>
        <p:txBody>
          <a:bodyPr wrap="square" rtlCol="0">
            <a:spAutoFit/>
          </a:bodyPr>
          <a:lstStyle/>
          <a:p>
            <a:r>
              <a:rPr lang="en-CN" sz="2800" dirty="0"/>
              <a:t>China Suffers A Lot From Earthquake:</a:t>
            </a:r>
          </a:p>
        </p:txBody>
      </p:sp>
    </p:spTree>
    <p:extLst>
      <p:ext uri="{BB962C8B-B14F-4D97-AF65-F5344CB8AC3E}">
        <p14:creationId xmlns:p14="http://schemas.microsoft.com/office/powerpoint/2010/main" val="88190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E0478-7FCB-6B7B-1E32-45A67A3A25A9}"/>
              </a:ext>
            </a:extLst>
          </p:cNvPr>
          <p:cNvSpPr>
            <a:spLocks noGrp="1"/>
          </p:cNvSpPr>
          <p:nvPr>
            <p:ph type="title"/>
          </p:nvPr>
        </p:nvSpPr>
        <p:spPr>
          <a:xfrm>
            <a:off x="838201" y="365125"/>
            <a:ext cx="3816095" cy="1938076"/>
          </a:xfrm>
        </p:spPr>
        <p:txBody>
          <a:bodyPr>
            <a:normAutofit/>
          </a:bodyPr>
          <a:lstStyle/>
          <a:p>
            <a:r>
              <a:rPr lang="en-CN" dirty="0"/>
              <a:t>Current Rescue Technology and Flaws</a:t>
            </a:r>
          </a:p>
        </p:txBody>
      </p:sp>
      <p:sp>
        <p:nvSpPr>
          <p:cNvPr id="9" name="Content Placeholder 8">
            <a:extLst>
              <a:ext uri="{FF2B5EF4-FFF2-40B4-BE49-F238E27FC236}">
                <a16:creationId xmlns:a16="http://schemas.microsoft.com/office/drawing/2014/main" id="{E41E1CE2-269A-2FD1-A67D-E172EBB18B5E}"/>
              </a:ext>
            </a:extLst>
          </p:cNvPr>
          <p:cNvSpPr>
            <a:spLocks noGrp="1"/>
          </p:cNvSpPr>
          <p:nvPr>
            <p:ph idx="1"/>
          </p:nvPr>
        </p:nvSpPr>
        <p:spPr>
          <a:xfrm>
            <a:off x="838201" y="2482589"/>
            <a:ext cx="3816096" cy="3694373"/>
          </a:xfrm>
        </p:spPr>
        <p:txBody>
          <a:bodyPr>
            <a:normAutofit/>
          </a:bodyPr>
          <a:lstStyle/>
          <a:p>
            <a:r>
              <a:rPr lang="en-US" sz="2000" dirty="0"/>
              <a:t>The first picture is a robot designed by Boston Dynamic. It is expected to do multi-tasking and hard movements. However, it is too expensive to put to use on a large scale.</a:t>
            </a:r>
          </a:p>
          <a:p>
            <a:r>
              <a:rPr lang="en-US" sz="2000" dirty="0"/>
              <a:t>The second figure is designed in 1995. Due to the large size and primitive design, it lacks the ability to work efficiently and gets stuck easily. </a:t>
            </a:r>
          </a:p>
        </p:txBody>
      </p:sp>
      <p:pic>
        <p:nvPicPr>
          <p:cNvPr id="4" name="Content Placeholder 3" descr="Atlas, a Humanoid Robot, Takes a Walk in the Woods - The New York Times">
            <a:extLst>
              <a:ext uri="{FF2B5EF4-FFF2-40B4-BE49-F238E27FC236}">
                <a16:creationId xmlns:a16="http://schemas.microsoft.com/office/drawing/2014/main" id="{27297B18-186E-2F1B-EC12-76E7CF525CEC}"/>
              </a:ext>
            </a:extLst>
          </p:cNvPr>
          <p:cNvPicPr>
            <a:picLocks noChangeAspect="1"/>
          </p:cNvPicPr>
          <p:nvPr/>
        </p:nvPicPr>
        <p:blipFill rotWithShape="1">
          <a:blip r:embed="rId2">
            <a:extLst>
              <a:ext uri="{28A0092B-C50C-407E-A947-70E740481C1C}">
                <a14:useLocalDpi xmlns:a14="http://schemas.microsoft.com/office/drawing/2010/main" val="0"/>
              </a:ext>
            </a:extLst>
          </a:blip>
          <a:srcRect t="14413" r="1" b="9409"/>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p:spPr>
      </p:pic>
      <p:pic>
        <p:nvPicPr>
          <p:cNvPr id="5" name="Picture 4" descr="CHERNOBYL ROBOTS | Chernobyl X">
            <a:extLst>
              <a:ext uri="{FF2B5EF4-FFF2-40B4-BE49-F238E27FC236}">
                <a16:creationId xmlns:a16="http://schemas.microsoft.com/office/drawing/2014/main" id="{6322F517-4C7E-C7DD-9A00-AE362903E307}"/>
              </a:ext>
            </a:extLst>
          </p:cNvPr>
          <p:cNvPicPr>
            <a:picLocks noChangeAspect="1"/>
          </p:cNvPicPr>
          <p:nvPr/>
        </p:nvPicPr>
        <p:blipFill rotWithShape="1">
          <a:blip r:embed="rId3">
            <a:extLst>
              <a:ext uri="{28A0092B-C50C-407E-A947-70E740481C1C}">
                <a14:useLocalDpi xmlns:a14="http://schemas.microsoft.com/office/drawing/2010/main" val="0"/>
              </a:ext>
            </a:extLst>
          </a:blip>
          <a:srcRect t="20033" r="-1" b="13530"/>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spTree>
    <p:extLst>
      <p:ext uri="{BB962C8B-B14F-4D97-AF65-F5344CB8AC3E}">
        <p14:creationId xmlns:p14="http://schemas.microsoft.com/office/powerpoint/2010/main" val="337490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354CC-9FCE-1EEC-3BFF-7484DCAA2C9F}"/>
              </a:ext>
            </a:extLst>
          </p:cNvPr>
          <p:cNvSpPr>
            <a:spLocks noGrp="1"/>
          </p:cNvSpPr>
          <p:nvPr>
            <p:ph type="title"/>
          </p:nvPr>
        </p:nvSpPr>
        <p:spPr>
          <a:xfrm>
            <a:off x="429768" y="411480"/>
            <a:ext cx="11201400" cy="1106424"/>
          </a:xfrm>
        </p:spPr>
        <p:txBody>
          <a:bodyPr>
            <a:normAutofit/>
          </a:bodyPr>
          <a:lstStyle/>
          <a:p>
            <a:r>
              <a:rPr lang="en-CN" sz="3600" dirty="0"/>
              <a:t>Inspiration Of My Project</a:t>
            </a:r>
          </a:p>
        </p:txBody>
      </p:sp>
      <p:sp>
        <p:nvSpPr>
          <p:cNvPr id="13"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D699CF32-2064-B37C-57A9-90B9460F72A8}"/>
              </a:ext>
            </a:extLst>
          </p:cNvPr>
          <p:cNvPicPr>
            <a:picLocks noChangeAspect="1"/>
          </p:cNvPicPr>
          <p:nvPr/>
        </p:nvPicPr>
        <p:blipFill rotWithShape="1">
          <a:blip r:embed="rId2"/>
          <a:srcRect l="12594" r="4347"/>
          <a:stretch/>
        </p:blipFill>
        <p:spPr>
          <a:xfrm>
            <a:off x="429768" y="1721922"/>
            <a:ext cx="6704891" cy="4520559"/>
          </a:xfrm>
          <a:prstGeom prst="rect">
            <a:avLst/>
          </a:prstGeom>
        </p:spPr>
      </p:pic>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6022B937-3486-677A-1AAC-D640B865BB7D}"/>
              </a:ext>
            </a:extLst>
          </p:cNvPr>
          <p:cNvSpPr>
            <a:spLocks noGrp="1"/>
          </p:cNvSpPr>
          <p:nvPr>
            <p:ph idx="1"/>
          </p:nvPr>
        </p:nvSpPr>
        <p:spPr>
          <a:xfrm>
            <a:off x="7938752" y="2020824"/>
            <a:ext cx="3455097" cy="3959352"/>
          </a:xfrm>
        </p:spPr>
        <p:txBody>
          <a:bodyPr anchor="ctr">
            <a:normAutofit/>
          </a:bodyPr>
          <a:lstStyle/>
          <a:p>
            <a:r>
              <a:rPr lang="en-US" sz="1800" dirty="0"/>
              <a:t>The vehicle at the right is able to </a:t>
            </a:r>
            <a:r>
              <a:rPr lang="en-US" sz="18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cooperate with a drone to film the entire environment to create a 3-d environment.</a:t>
            </a:r>
            <a:r>
              <a:rPr lang="en-CN" sz="1200" dirty="0">
                <a:effectLst/>
              </a:rPr>
              <a:t> </a:t>
            </a:r>
            <a:r>
              <a:rPr lang="en-US" sz="18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The automobile itself has a unique design of the wheels, allowing the robot to maneuver over intricate terrains.</a:t>
            </a:r>
            <a:r>
              <a:rPr lang="en-CN" sz="1200" dirty="0">
                <a:effectLst/>
              </a:rPr>
              <a:t> </a:t>
            </a:r>
          </a:p>
          <a:p>
            <a:endParaRPr lang="en-CN" sz="1200" dirty="0"/>
          </a:p>
          <a:p>
            <a:endParaRPr lang="en-CN" sz="1200" dirty="0"/>
          </a:p>
          <a:p>
            <a:pPr marL="0" indent="0">
              <a:buNone/>
            </a:pPr>
            <a:r>
              <a:rPr lang="en-US" sz="1800" dirty="0"/>
              <a:t> </a:t>
            </a:r>
          </a:p>
        </p:txBody>
      </p:sp>
      <p:sp>
        <p:nvSpPr>
          <p:cNvPr id="5" name="TextBox 4">
            <a:extLst>
              <a:ext uri="{FF2B5EF4-FFF2-40B4-BE49-F238E27FC236}">
                <a16:creationId xmlns:a16="http://schemas.microsoft.com/office/drawing/2014/main" id="{C61FB6D7-DC9C-CBDC-B2C3-7F434AD72B56}"/>
              </a:ext>
            </a:extLst>
          </p:cNvPr>
          <p:cNvSpPr txBox="1"/>
          <p:nvPr/>
        </p:nvSpPr>
        <p:spPr>
          <a:xfrm>
            <a:off x="429768" y="6346371"/>
            <a:ext cx="6704891" cy="370115"/>
          </a:xfrm>
          <a:prstGeom prst="rect">
            <a:avLst/>
          </a:prstGeom>
          <a:noFill/>
        </p:spPr>
        <p:txBody>
          <a:bodyPr wrap="square" rtlCol="0">
            <a:spAutoFit/>
          </a:bodyPr>
          <a:lstStyle/>
          <a:p>
            <a:r>
              <a:rPr lang="en-US" sz="18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en-US" sz="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TRADR Post-Disaster Bot</a:t>
            </a:r>
            <a:r>
              <a:rPr lang="en-US" sz="18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endParaRPr lang="en-CN" dirty="0"/>
          </a:p>
        </p:txBody>
      </p:sp>
      <p:sp>
        <p:nvSpPr>
          <p:cNvPr id="7" name="TextBox 6">
            <a:extLst>
              <a:ext uri="{FF2B5EF4-FFF2-40B4-BE49-F238E27FC236}">
                <a16:creationId xmlns:a16="http://schemas.microsoft.com/office/drawing/2014/main" id="{48253E0A-CDD4-B144-5ACC-DECF2F815153}"/>
              </a:ext>
            </a:extLst>
          </p:cNvPr>
          <p:cNvSpPr txBox="1"/>
          <p:nvPr/>
        </p:nvSpPr>
        <p:spPr>
          <a:xfrm>
            <a:off x="7933519" y="4565083"/>
            <a:ext cx="3697649" cy="1323439"/>
          </a:xfrm>
          <a:prstGeom prst="rect">
            <a:avLst/>
          </a:prstGeom>
          <a:noFill/>
        </p:spPr>
        <p:txBody>
          <a:bodyPr wrap="square" rtlCol="0">
            <a:spAutoFit/>
          </a:bodyPr>
          <a:lstStyle/>
          <a:p>
            <a:r>
              <a:rPr lang="en-CN" sz="2000" dirty="0"/>
              <a:t>I Want To Design A Similar Vehicle But More Cost Effective, Light-weighted, Easy-to-Control and Multi-Terrain Adaptable.</a:t>
            </a:r>
          </a:p>
        </p:txBody>
      </p:sp>
    </p:spTree>
    <p:extLst>
      <p:ext uri="{BB962C8B-B14F-4D97-AF65-F5344CB8AC3E}">
        <p14:creationId xmlns:p14="http://schemas.microsoft.com/office/powerpoint/2010/main" val="208039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476A-ADFC-FC3D-6E38-F02C0C7BCA12}"/>
              </a:ext>
            </a:extLst>
          </p:cNvPr>
          <p:cNvSpPr>
            <a:spLocks noGrp="1"/>
          </p:cNvSpPr>
          <p:nvPr>
            <p:ph type="title"/>
          </p:nvPr>
        </p:nvSpPr>
        <p:spPr/>
        <p:txBody>
          <a:bodyPr/>
          <a:lstStyle/>
          <a:p>
            <a:r>
              <a:rPr lang="en-CN" dirty="0"/>
              <a:t>Goal Of My Design</a:t>
            </a:r>
          </a:p>
        </p:txBody>
      </p:sp>
      <p:sp>
        <p:nvSpPr>
          <p:cNvPr id="10" name="TextBox 9">
            <a:extLst>
              <a:ext uri="{FF2B5EF4-FFF2-40B4-BE49-F238E27FC236}">
                <a16:creationId xmlns:a16="http://schemas.microsoft.com/office/drawing/2014/main" id="{BE08CF8F-5CE3-4C86-978C-7E33F416722B}"/>
              </a:ext>
            </a:extLst>
          </p:cNvPr>
          <p:cNvSpPr txBox="1"/>
          <p:nvPr/>
        </p:nvSpPr>
        <p:spPr>
          <a:xfrm>
            <a:off x="936171" y="1502459"/>
            <a:ext cx="3461657" cy="1200329"/>
          </a:xfrm>
          <a:prstGeom prst="rect">
            <a:avLst/>
          </a:prstGeom>
          <a:noFill/>
        </p:spPr>
        <p:txBody>
          <a:bodyPr wrap="square" rtlCol="0">
            <a:spAutoFit/>
          </a:bodyPr>
          <a:lstStyle/>
          <a:p>
            <a:r>
              <a:rPr lang="en-CN" dirty="0"/>
              <a:t>The vehicle will be able to perform the following movements. </a:t>
            </a:r>
          </a:p>
          <a:p>
            <a:endParaRPr lang="en-CN" dirty="0"/>
          </a:p>
          <a:p>
            <a:endParaRPr lang="en-CN" dirty="0"/>
          </a:p>
        </p:txBody>
      </p:sp>
      <p:pic>
        <p:nvPicPr>
          <p:cNvPr id="12" name="Picture 11">
            <a:extLst>
              <a:ext uri="{FF2B5EF4-FFF2-40B4-BE49-F238E27FC236}">
                <a16:creationId xmlns:a16="http://schemas.microsoft.com/office/drawing/2014/main" id="{450AAFCE-F064-10AB-56A8-E6B50C47DA87}"/>
              </a:ext>
            </a:extLst>
          </p:cNvPr>
          <p:cNvPicPr>
            <a:picLocks noChangeAspect="1"/>
          </p:cNvPicPr>
          <p:nvPr/>
        </p:nvPicPr>
        <p:blipFill>
          <a:blip r:embed="rId2"/>
          <a:stretch>
            <a:fillRect/>
          </a:stretch>
        </p:blipFill>
        <p:spPr>
          <a:xfrm>
            <a:off x="838199" y="2542415"/>
            <a:ext cx="3870894" cy="2595600"/>
          </a:xfrm>
          <a:prstGeom prst="rect">
            <a:avLst/>
          </a:prstGeom>
        </p:spPr>
      </p:pic>
      <p:sp>
        <p:nvSpPr>
          <p:cNvPr id="13" name="TextBox 12">
            <a:extLst>
              <a:ext uri="{FF2B5EF4-FFF2-40B4-BE49-F238E27FC236}">
                <a16:creationId xmlns:a16="http://schemas.microsoft.com/office/drawing/2014/main" id="{7F49B6B0-C610-F8C4-3D37-51E77471DE80}"/>
              </a:ext>
            </a:extLst>
          </p:cNvPr>
          <p:cNvSpPr txBox="1"/>
          <p:nvPr/>
        </p:nvSpPr>
        <p:spPr>
          <a:xfrm>
            <a:off x="5929745" y="845127"/>
            <a:ext cx="5971310" cy="4801314"/>
          </a:xfrm>
          <a:prstGeom prst="rect">
            <a:avLst/>
          </a:prstGeom>
          <a:noFill/>
        </p:spPr>
        <p:txBody>
          <a:bodyPr wrap="square" rtlCol="0">
            <a:spAutoFit/>
          </a:bodyPr>
          <a:lstStyle/>
          <a:p>
            <a:r>
              <a:rPr lang="en-CN" dirty="0"/>
              <a:t>To</a:t>
            </a:r>
            <a:r>
              <a:rPr lang="zh-CN" altLang="en-US" dirty="0"/>
              <a:t> </a:t>
            </a:r>
            <a:r>
              <a:rPr lang="en-US" altLang="zh-CN" dirty="0"/>
              <a:t>adapt different harsh terrains, I have to utilize the caterpillar tracker very well. It increases friction and could help heavy vehicles navigate through obstacles. The following picture is the type of caterpillar tracker that a tank uses. However, I want to make the two caterpillar bands at the sides able to do 360 degrees rotation. This would bring the navigation ability of my vehicle to a next level. </a:t>
            </a:r>
          </a:p>
          <a:p>
            <a:endParaRPr lang="en-US" dirty="0"/>
          </a:p>
          <a:p>
            <a:endParaRPr lang="en-CN" dirty="0"/>
          </a:p>
          <a:p>
            <a:endParaRPr lang="en-CN" dirty="0"/>
          </a:p>
          <a:p>
            <a:endParaRPr lang="en-CN" dirty="0"/>
          </a:p>
          <a:p>
            <a:endParaRPr lang="en-CN" dirty="0"/>
          </a:p>
          <a:p>
            <a:endParaRPr lang="en-CN" dirty="0"/>
          </a:p>
          <a:p>
            <a:endParaRPr lang="en-CN" dirty="0"/>
          </a:p>
          <a:p>
            <a:endParaRPr lang="en-CN" dirty="0"/>
          </a:p>
          <a:p>
            <a:endParaRPr lang="en-CN" dirty="0"/>
          </a:p>
          <a:p>
            <a:endParaRPr lang="en-CN" dirty="0"/>
          </a:p>
        </p:txBody>
      </p:sp>
      <p:pic>
        <p:nvPicPr>
          <p:cNvPr id="1028" name="Picture 4" descr="履带_搜狗百科">
            <a:extLst>
              <a:ext uri="{FF2B5EF4-FFF2-40B4-BE49-F238E27FC236}">
                <a16:creationId xmlns:a16="http://schemas.microsoft.com/office/drawing/2014/main" id="{D693EC7B-1CF1-80F7-0D9C-3275C6C7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745" y="3189514"/>
            <a:ext cx="2811460" cy="1589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06A1CE-B395-3A50-8B7F-1AA0DE860C9E}"/>
              </a:ext>
            </a:extLst>
          </p:cNvPr>
          <p:cNvPicPr>
            <a:picLocks noChangeAspect="1"/>
          </p:cNvPicPr>
          <p:nvPr/>
        </p:nvPicPr>
        <p:blipFill>
          <a:blip r:embed="rId4"/>
          <a:stretch>
            <a:fillRect/>
          </a:stretch>
        </p:blipFill>
        <p:spPr>
          <a:xfrm>
            <a:off x="8915400" y="3189514"/>
            <a:ext cx="2438400" cy="1698172"/>
          </a:xfrm>
          <a:prstGeom prst="rect">
            <a:avLst/>
          </a:prstGeom>
        </p:spPr>
      </p:pic>
      <p:sp>
        <p:nvSpPr>
          <p:cNvPr id="6" name="TextBox 5">
            <a:extLst>
              <a:ext uri="{FF2B5EF4-FFF2-40B4-BE49-F238E27FC236}">
                <a16:creationId xmlns:a16="http://schemas.microsoft.com/office/drawing/2014/main" id="{8101DC32-56AC-9D38-7529-B54B14C1AF9D}"/>
              </a:ext>
            </a:extLst>
          </p:cNvPr>
          <p:cNvSpPr txBox="1"/>
          <p:nvPr/>
        </p:nvSpPr>
        <p:spPr>
          <a:xfrm>
            <a:off x="762000" y="5355541"/>
            <a:ext cx="10809514" cy="923330"/>
          </a:xfrm>
          <a:prstGeom prst="rect">
            <a:avLst/>
          </a:prstGeom>
          <a:noFill/>
        </p:spPr>
        <p:txBody>
          <a:bodyPr wrap="square" rtlCol="0">
            <a:spAutoFit/>
          </a:bodyPr>
          <a:lstStyle/>
          <a:p>
            <a:r>
              <a:rPr lang="en-CN" dirty="0"/>
              <a:t>The Design of the Vehicle requires AutoCAD (combined with 2-d laser cutter), Fusion (combined with 3-d printer) and Arduino for coding. I tried to used arcylic</a:t>
            </a:r>
            <a:r>
              <a:rPr lang="zh-CN" altLang="en-US" dirty="0"/>
              <a:t> </a:t>
            </a:r>
            <a:r>
              <a:rPr lang="en-US" altLang="zh-CN" dirty="0"/>
              <a:t>plate with steel plates so that I can make the vehicle sturdy</a:t>
            </a:r>
            <a:r>
              <a:rPr lang="zh-CN" altLang="en-US" dirty="0"/>
              <a:t> </a:t>
            </a:r>
            <a:r>
              <a:rPr lang="en-US" altLang="zh-CN" dirty="0"/>
              <a:t>and</a:t>
            </a:r>
            <a:r>
              <a:rPr lang="zh-CN" altLang="en-US" dirty="0"/>
              <a:t> </a:t>
            </a:r>
            <a:r>
              <a:rPr lang="en-CN" altLang="zh-CN" dirty="0"/>
              <a:t>light</a:t>
            </a:r>
            <a:r>
              <a:rPr lang="en-US" altLang="zh-CN" dirty="0"/>
              <a:t>-weighted. By making the vehicle light-weighted, it is easier to go over difficult terrains.  </a:t>
            </a:r>
          </a:p>
        </p:txBody>
      </p:sp>
    </p:spTree>
    <p:extLst>
      <p:ext uri="{BB962C8B-B14F-4D97-AF65-F5344CB8AC3E}">
        <p14:creationId xmlns:p14="http://schemas.microsoft.com/office/powerpoint/2010/main" val="411863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A8DF-54AA-43BA-BB01-B5765245EF38}"/>
              </a:ext>
            </a:extLst>
          </p:cNvPr>
          <p:cNvSpPr>
            <a:spLocks noGrp="1"/>
          </p:cNvSpPr>
          <p:nvPr>
            <p:ph type="title"/>
          </p:nvPr>
        </p:nvSpPr>
        <p:spPr>
          <a:xfrm>
            <a:off x="577393" y="357332"/>
            <a:ext cx="10515600" cy="1325563"/>
          </a:xfrm>
        </p:spPr>
        <p:txBody>
          <a:bodyPr/>
          <a:lstStyle/>
          <a:p>
            <a:r>
              <a:rPr lang="en-CN" dirty="0"/>
              <a:t>Materials</a:t>
            </a:r>
          </a:p>
        </p:txBody>
      </p:sp>
      <p:pic>
        <p:nvPicPr>
          <p:cNvPr id="4" name="图片 9">
            <a:extLst>
              <a:ext uri="{FF2B5EF4-FFF2-40B4-BE49-F238E27FC236}">
                <a16:creationId xmlns:a16="http://schemas.microsoft.com/office/drawing/2014/main" id="{66173DEE-CFFA-8FF3-A711-D69BCC50F44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792" r="3125" b="25799"/>
          <a:stretch/>
        </p:blipFill>
        <p:spPr bwMode="auto">
          <a:xfrm flipH="1">
            <a:off x="687457" y="2597389"/>
            <a:ext cx="1388370" cy="1417701"/>
          </a:xfrm>
          <a:prstGeom prst="rect">
            <a:avLst/>
          </a:prstGeom>
          <a:noFill/>
          <a:ln>
            <a:noFill/>
          </a:ln>
          <a:extLst>
            <a:ext uri="{53640926-AAD7-44D8-BBD7-CCE9431645EC}">
              <a14:shadowObscured xmlns:a14="http://schemas.microsoft.com/office/drawing/2010/main"/>
            </a:ext>
          </a:extLst>
        </p:spPr>
      </p:pic>
      <p:pic>
        <p:nvPicPr>
          <p:cNvPr id="5" name="图片 11">
            <a:extLst>
              <a:ext uri="{FF2B5EF4-FFF2-40B4-BE49-F238E27FC236}">
                <a16:creationId xmlns:a16="http://schemas.microsoft.com/office/drawing/2014/main" id="{9B4E78D3-E5D2-1E41-3B82-E4A74EAD0AA3}"/>
              </a:ext>
            </a:extLst>
          </p:cNvPr>
          <p:cNvPicPr>
            <a:picLocks noChangeAspect="1"/>
          </p:cNvPicPr>
          <p:nvPr/>
        </p:nvPicPr>
        <p:blipFill>
          <a:blip r:embed="rId3"/>
          <a:stretch>
            <a:fillRect/>
          </a:stretch>
        </p:blipFill>
        <p:spPr>
          <a:xfrm>
            <a:off x="2075827" y="2610787"/>
            <a:ext cx="1352839" cy="1417701"/>
          </a:xfrm>
          <a:prstGeom prst="rect">
            <a:avLst/>
          </a:prstGeom>
        </p:spPr>
      </p:pic>
      <p:pic>
        <p:nvPicPr>
          <p:cNvPr id="6" name="图片 13">
            <a:extLst>
              <a:ext uri="{FF2B5EF4-FFF2-40B4-BE49-F238E27FC236}">
                <a16:creationId xmlns:a16="http://schemas.microsoft.com/office/drawing/2014/main" id="{7F2B914E-EB5B-6457-D9AB-073DEC920031}"/>
              </a:ext>
            </a:extLst>
          </p:cNvPr>
          <p:cNvPicPr>
            <a:picLocks noChangeAspect="1"/>
          </p:cNvPicPr>
          <p:nvPr/>
        </p:nvPicPr>
        <p:blipFill>
          <a:blip r:embed="rId4"/>
          <a:stretch>
            <a:fillRect/>
          </a:stretch>
        </p:blipFill>
        <p:spPr>
          <a:xfrm>
            <a:off x="643584" y="4053948"/>
            <a:ext cx="1432243" cy="1425780"/>
          </a:xfrm>
          <a:prstGeom prst="rect">
            <a:avLst/>
          </a:prstGeom>
        </p:spPr>
      </p:pic>
      <p:pic>
        <p:nvPicPr>
          <p:cNvPr id="7" name="图片 12">
            <a:extLst>
              <a:ext uri="{FF2B5EF4-FFF2-40B4-BE49-F238E27FC236}">
                <a16:creationId xmlns:a16="http://schemas.microsoft.com/office/drawing/2014/main" id="{7315E98A-C6FB-29CF-BED2-2DE5B43E6509}"/>
              </a:ext>
            </a:extLst>
          </p:cNvPr>
          <p:cNvPicPr>
            <a:picLocks noChangeAspect="1"/>
          </p:cNvPicPr>
          <p:nvPr/>
        </p:nvPicPr>
        <p:blipFill>
          <a:blip r:embed="rId5"/>
          <a:stretch>
            <a:fillRect/>
          </a:stretch>
        </p:blipFill>
        <p:spPr>
          <a:xfrm>
            <a:off x="2075827" y="4104056"/>
            <a:ext cx="1432243" cy="1325563"/>
          </a:xfrm>
          <a:prstGeom prst="rect">
            <a:avLst/>
          </a:prstGeom>
        </p:spPr>
      </p:pic>
      <p:sp>
        <p:nvSpPr>
          <p:cNvPr id="8" name="TextBox 7">
            <a:extLst>
              <a:ext uri="{FF2B5EF4-FFF2-40B4-BE49-F238E27FC236}">
                <a16:creationId xmlns:a16="http://schemas.microsoft.com/office/drawing/2014/main" id="{E7516DEF-C101-592C-F75C-3233207C88E2}"/>
              </a:ext>
            </a:extLst>
          </p:cNvPr>
          <p:cNvSpPr txBox="1"/>
          <p:nvPr/>
        </p:nvSpPr>
        <p:spPr>
          <a:xfrm>
            <a:off x="604891" y="1371600"/>
            <a:ext cx="2941873" cy="1200329"/>
          </a:xfrm>
          <a:prstGeom prst="rect">
            <a:avLst/>
          </a:prstGeom>
          <a:noFill/>
        </p:spPr>
        <p:txBody>
          <a:bodyPr wrap="square" rtlCol="0">
            <a:spAutoFit/>
          </a:bodyPr>
          <a:lstStyle/>
          <a:p>
            <a:r>
              <a:rPr lang="en-CN" dirty="0"/>
              <a:t>I bought some connectors online</a:t>
            </a:r>
            <a:r>
              <a:rPr lang="zh-CN" altLang="en-US" dirty="0"/>
              <a:t> </a:t>
            </a:r>
            <a:r>
              <a:rPr lang="en-US" altLang="zh-CN" dirty="0"/>
              <a:t>such as flange</a:t>
            </a:r>
            <a:r>
              <a:rPr lang="zh-CN" altLang="en-US" dirty="0"/>
              <a:t> </a:t>
            </a:r>
            <a:r>
              <a:rPr lang="en-US" altLang="zh-CN" dirty="0"/>
              <a:t>coupling. I also bought a mechanic claw for my vehicle</a:t>
            </a:r>
            <a:endParaRPr lang="en-CN" dirty="0"/>
          </a:p>
        </p:txBody>
      </p:sp>
      <p:pic>
        <p:nvPicPr>
          <p:cNvPr id="10" name="Picture 9">
            <a:extLst>
              <a:ext uri="{FF2B5EF4-FFF2-40B4-BE49-F238E27FC236}">
                <a16:creationId xmlns:a16="http://schemas.microsoft.com/office/drawing/2014/main" id="{5CB5FAE9-FEBE-19E9-4689-6C562C94B046}"/>
              </a:ext>
            </a:extLst>
          </p:cNvPr>
          <p:cNvPicPr>
            <a:picLocks noChangeAspect="1"/>
          </p:cNvPicPr>
          <p:nvPr/>
        </p:nvPicPr>
        <p:blipFill>
          <a:blip r:embed="rId6"/>
          <a:stretch>
            <a:fillRect/>
          </a:stretch>
        </p:blipFill>
        <p:spPr>
          <a:xfrm>
            <a:off x="687457" y="5535468"/>
            <a:ext cx="1092200" cy="965200"/>
          </a:xfrm>
          <a:prstGeom prst="rect">
            <a:avLst/>
          </a:prstGeom>
        </p:spPr>
      </p:pic>
      <p:pic>
        <p:nvPicPr>
          <p:cNvPr id="11" name="Picture 10">
            <a:extLst>
              <a:ext uri="{FF2B5EF4-FFF2-40B4-BE49-F238E27FC236}">
                <a16:creationId xmlns:a16="http://schemas.microsoft.com/office/drawing/2014/main" id="{E20A3A7B-C511-3DB3-F25F-FC28D143AFF2}"/>
              </a:ext>
            </a:extLst>
          </p:cNvPr>
          <p:cNvPicPr>
            <a:picLocks noChangeAspect="1"/>
          </p:cNvPicPr>
          <p:nvPr/>
        </p:nvPicPr>
        <p:blipFill>
          <a:blip r:embed="rId7"/>
          <a:stretch>
            <a:fillRect/>
          </a:stretch>
        </p:blipFill>
        <p:spPr>
          <a:xfrm>
            <a:off x="1561477" y="5654708"/>
            <a:ext cx="1028700" cy="901700"/>
          </a:xfrm>
          <a:prstGeom prst="rect">
            <a:avLst/>
          </a:prstGeom>
        </p:spPr>
      </p:pic>
      <p:pic>
        <p:nvPicPr>
          <p:cNvPr id="12" name="Picture 11">
            <a:extLst>
              <a:ext uri="{FF2B5EF4-FFF2-40B4-BE49-F238E27FC236}">
                <a16:creationId xmlns:a16="http://schemas.microsoft.com/office/drawing/2014/main" id="{457261C1-7CB1-1E7A-B644-2466CFC80359}"/>
              </a:ext>
            </a:extLst>
          </p:cNvPr>
          <p:cNvPicPr>
            <a:picLocks noChangeAspect="1"/>
          </p:cNvPicPr>
          <p:nvPr/>
        </p:nvPicPr>
        <p:blipFill>
          <a:blip r:embed="rId8"/>
          <a:stretch>
            <a:fillRect/>
          </a:stretch>
        </p:blipFill>
        <p:spPr>
          <a:xfrm>
            <a:off x="2653677" y="5606217"/>
            <a:ext cx="1041400" cy="863600"/>
          </a:xfrm>
          <a:prstGeom prst="rect">
            <a:avLst/>
          </a:prstGeom>
        </p:spPr>
      </p:pic>
      <p:cxnSp>
        <p:nvCxnSpPr>
          <p:cNvPr id="14" name="Straight Connector 13">
            <a:extLst>
              <a:ext uri="{FF2B5EF4-FFF2-40B4-BE49-F238E27FC236}">
                <a16:creationId xmlns:a16="http://schemas.microsoft.com/office/drawing/2014/main" id="{76803366-F3B8-8313-D3AE-31C67FA49B43}"/>
              </a:ext>
            </a:extLst>
          </p:cNvPr>
          <p:cNvCxnSpPr/>
          <p:nvPr/>
        </p:nvCxnSpPr>
        <p:spPr>
          <a:xfrm>
            <a:off x="4294909" y="357332"/>
            <a:ext cx="0" cy="6112485"/>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0BAD0C3C-AEEA-E56A-842C-6D8D2917BA04}"/>
              </a:ext>
            </a:extLst>
          </p:cNvPr>
          <p:cNvSpPr txBox="1"/>
          <p:nvPr/>
        </p:nvSpPr>
        <p:spPr>
          <a:xfrm>
            <a:off x="4547768" y="373641"/>
            <a:ext cx="2819400" cy="1815882"/>
          </a:xfrm>
          <a:prstGeom prst="rect">
            <a:avLst/>
          </a:prstGeom>
          <a:noFill/>
        </p:spPr>
        <p:txBody>
          <a:bodyPr wrap="square" rtlCol="0">
            <a:spAutoFit/>
          </a:bodyPr>
          <a:lstStyle/>
          <a:p>
            <a:r>
              <a:rPr lang="en-CN" sz="1600" dirty="0"/>
              <a:t>It is a 3-d printed gear that would fit my caterpillar band. Using this design instead of four seperate gears on one side ensures that the caterpillar band doesn’t get stuck.</a:t>
            </a:r>
          </a:p>
          <a:p>
            <a:r>
              <a:rPr lang="en-CN" sz="1600" dirty="0"/>
              <a:t>The software I used was Fusion.  </a:t>
            </a:r>
          </a:p>
        </p:txBody>
      </p:sp>
      <p:pic>
        <p:nvPicPr>
          <p:cNvPr id="16" name="Picture 15">
            <a:extLst>
              <a:ext uri="{FF2B5EF4-FFF2-40B4-BE49-F238E27FC236}">
                <a16:creationId xmlns:a16="http://schemas.microsoft.com/office/drawing/2014/main" id="{7F56A803-B5AE-1AB7-8A24-C7B9C7AEF2FE}"/>
              </a:ext>
            </a:extLst>
          </p:cNvPr>
          <p:cNvPicPr>
            <a:picLocks noChangeAspect="1"/>
          </p:cNvPicPr>
          <p:nvPr/>
        </p:nvPicPr>
        <p:blipFill>
          <a:blip r:embed="rId9"/>
          <a:stretch>
            <a:fillRect/>
          </a:stretch>
        </p:blipFill>
        <p:spPr>
          <a:xfrm>
            <a:off x="8105008" y="187462"/>
            <a:ext cx="3267277" cy="2078958"/>
          </a:xfrm>
          <a:prstGeom prst="rect">
            <a:avLst/>
          </a:prstGeom>
        </p:spPr>
      </p:pic>
      <p:pic>
        <p:nvPicPr>
          <p:cNvPr id="17" name="Picture 16">
            <a:extLst>
              <a:ext uri="{FF2B5EF4-FFF2-40B4-BE49-F238E27FC236}">
                <a16:creationId xmlns:a16="http://schemas.microsoft.com/office/drawing/2014/main" id="{21745116-82FE-232D-4631-6B7DD7A0052D}"/>
              </a:ext>
            </a:extLst>
          </p:cNvPr>
          <p:cNvPicPr>
            <a:picLocks noChangeAspect="1"/>
          </p:cNvPicPr>
          <p:nvPr/>
        </p:nvPicPr>
        <p:blipFill>
          <a:blip r:embed="rId10"/>
          <a:stretch>
            <a:fillRect/>
          </a:stretch>
        </p:blipFill>
        <p:spPr>
          <a:xfrm>
            <a:off x="4654848" y="3713601"/>
            <a:ext cx="3267259" cy="2391957"/>
          </a:xfrm>
          <a:prstGeom prst="rect">
            <a:avLst/>
          </a:prstGeom>
        </p:spPr>
      </p:pic>
      <p:sp>
        <p:nvSpPr>
          <p:cNvPr id="18" name="TextBox 17">
            <a:extLst>
              <a:ext uri="{FF2B5EF4-FFF2-40B4-BE49-F238E27FC236}">
                <a16:creationId xmlns:a16="http://schemas.microsoft.com/office/drawing/2014/main" id="{7A9B41AB-CFD8-628C-6060-0420C19FC2F3}"/>
              </a:ext>
            </a:extLst>
          </p:cNvPr>
          <p:cNvSpPr txBox="1"/>
          <p:nvPr/>
        </p:nvSpPr>
        <p:spPr>
          <a:xfrm>
            <a:off x="4591079" y="2595605"/>
            <a:ext cx="3331028" cy="923330"/>
          </a:xfrm>
          <a:prstGeom prst="rect">
            <a:avLst/>
          </a:prstGeom>
          <a:noFill/>
        </p:spPr>
        <p:txBody>
          <a:bodyPr wrap="square" rtlCol="0">
            <a:spAutoFit/>
          </a:bodyPr>
          <a:lstStyle/>
          <a:p>
            <a:r>
              <a:rPr lang="en-CN" dirty="0"/>
              <a:t>The picture below is a 2-d graph I designed for my bases. I did a few modifications in my version 2. </a:t>
            </a:r>
          </a:p>
        </p:txBody>
      </p:sp>
      <p:pic>
        <p:nvPicPr>
          <p:cNvPr id="19" name="Picture 18">
            <a:extLst>
              <a:ext uri="{FF2B5EF4-FFF2-40B4-BE49-F238E27FC236}">
                <a16:creationId xmlns:a16="http://schemas.microsoft.com/office/drawing/2014/main" id="{62855550-B85A-C0A7-4983-694946E26F71}"/>
              </a:ext>
            </a:extLst>
          </p:cNvPr>
          <p:cNvPicPr>
            <a:picLocks noChangeAspect="1"/>
          </p:cNvPicPr>
          <p:nvPr/>
        </p:nvPicPr>
        <p:blipFill>
          <a:blip r:embed="rId11"/>
          <a:stretch>
            <a:fillRect/>
          </a:stretch>
        </p:blipFill>
        <p:spPr>
          <a:xfrm>
            <a:off x="8137426" y="2515991"/>
            <a:ext cx="3267259" cy="1820053"/>
          </a:xfrm>
          <a:prstGeom prst="rect">
            <a:avLst/>
          </a:prstGeom>
        </p:spPr>
      </p:pic>
      <p:pic>
        <p:nvPicPr>
          <p:cNvPr id="20" name="Picture 19">
            <a:extLst>
              <a:ext uri="{FF2B5EF4-FFF2-40B4-BE49-F238E27FC236}">
                <a16:creationId xmlns:a16="http://schemas.microsoft.com/office/drawing/2014/main" id="{CBFABA66-A917-F12A-DC77-3305AA1FB202}"/>
              </a:ext>
            </a:extLst>
          </p:cNvPr>
          <p:cNvPicPr>
            <a:picLocks noChangeAspect="1"/>
          </p:cNvPicPr>
          <p:nvPr/>
        </p:nvPicPr>
        <p:blipFill>
          <a:blip r:embed="rId12"/>
          <a:stretch>
            <a:fillRect/>
          </a:stretch>
        </p:blipFill>
        <p:spPr>
          <a:xfrm>
            <a:off x="8178276" y="4585615"/>
            <a:ext cx="3267259" cy="2084923"/>
          </a:xfrm>
          <a:prstGeom prst="rect">
            <a:avLst/>
          </a:prstGeom>
        </p:spPr>
      </p:pic>
    </p:spTree>
    <p:extLst>
      <p:ext uri="{BB962C8B-B14F-4D97-AF65-F5344CB8AC3E}">
        <p14:creationId xmlns:p14="http://schemas.microsoft.com/office/powerpoint/2010/main" val="3796632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2EBC-0CBB-F9E4-ADF5-0B04F698DA47}"/>
              </a:ext>
            </a:extLst>
          </p:cNvPr>
          <p:cNvSpPr>
            <a:spLocks noGrp="1"/>
          </p:cNvSpPr>
          <p:nvPr>
            <p:ph type="title"/>
          </p:nvPr>
        </p:nvSpPr>
        <p:spPr/>
        <p:txBody>
          <a:bodyPr/>
          <a:lstStyle/>
          <a:p>
            <a:r>
              <a:rPr lang="en-CN" dirty="0"/>
              <a:t>Structure Design</a:t>
            </a:r>
          </a:p>
        </p:txBody>
      </p:sp>
      <p:sp>
        <p:nvSpPr>
          <p:cNvPr id="3" name="TextBox 2">
            <a:extLst>
              <a:ext uri="{FF2B5EF4-FFF2-40B4-BE49-F238E27FC236}">
                <a16:creationId xmlns:a16="http://schemas.microsoft.com/office/drawing/2014/main" id="{D8113CCB-B942-1256-5FFB-44B173566359}"/>
              </a:ext>
            </a:extLst>
          </p:cNvPr>
          <p:cNvSpPr txBox="1"/>
          <p:nvPr/>
        </p:nvSpPr>
        <p:spPr>
          <a:xfrm>
            <a:off x="762000" y="1690688"/>
            <a:ext cx="3831771" cy="2308324"/>
          </a:xfrm>
          <a:prstGeom prst="rect">
            <a:avLst/>
          </a:prstGeom>
          <a:noFill/>
        </p:spPr>
        <p:txBody>
          <a:bodyPr wrap="square" rtlCol="0">
            <a:spAutoFit/>
          </a:bodyPr>
          <a:lstStyle/>
          <a:p>
            <a:r>
              <a:rPr lang="en-CN" sz="14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The main structure of </a:t>
            </a:r>
            <a:r>
              <a:rPr lang="en-US" sz="14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my design (shown below)</a:t>
            </a:r>
            <a:r>
              <a:rPr lang="en-CN" sz="14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is primarily responsible for connecting the track propulsion section with the main control board and providing rotational freedom and power to the mechanical arm's main body. Due to the substantial weight of the tracks, the strength of the connections in this area needs to be sufficiently high to meet the demands of track obstacle traversal.</a:t>
            </a:r>
            <a:endParaRPr lang="en-CN" sz="14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pic>
        <p:nvPicPr>
          <p:cNvPr id="7" name="图片 1">
            <a:extLst>
              <a:ext uri="{FF2B5EF4-FFF2-40B4-BE49-F238E27FC236}">
                <a16:creationId xmlns:a16="http://schemas.microsoft.com/office/drawing/2014/main" id="{CBB46253-257F-9ACC-33FD-203358902141}"/>
              </a:ext>
            </a:extLst>
          </p:cNvPr>
          <p:cNvPicPr>
            <a:picLocks noChangeAspect="1"/>
          </p:cNvPicPr>
          <p:nvPr/>
        </p:nvPicPr>
        <p:blipFill>
          <a:blip r:embed="rId2"/>
          <a:stretch>
            <a:fillRect/>
          </a:stretch>
        </p:blipFill>
        <p:spPr>
          <a:xfrm>
            <a:off x="947283" y="3999012"/>
            <a:ext cx="2568575" cy="2066925"/>
          </a:xfrm>
          <a:prstGeom prst="rect">
            <a:avLst/>
          </a:prstGeom>
        </p:spPr>
      </p:pic>
      <p:sp>
        <p:nvSpPr>
          <p:cNvPr id="8" name="TextBox 7">
            <a:extLst>
              <a:ext uri="{FF2B5EF4-FFF2-40B4-BE49-F238E27FC236}">
                <a16:creationId xmlns:a16="http://schemas.microsoft.com/office/drawing/2014/main" id="{4286C476-8F8F-0543-DB51-4454E86CA0B5}"/>
              </a:ext>
            </a:extLst>
          </p:cNvPr>
          <p:cNvSpPr txBox="1"/>
          <p:nvPr/>
        </p:nvSpPr>
        <p:spPr>
          <a:xfrm>
            <a:off x="4774644" y="3538220"/>
            <a:ext cx="6470073" cy="2954655"/>
          </a:xfrm>
          <a:prstGeom prst="rect">
            <a:avLst/>
          </a:prstGeom>
          <a:noFill/>
        </p:spPr>
        <p:txBody>
          <a:bodyPr wrap="square" rtlCol="0">
            <a:spAutoFit/>
          </a:bodyPr>
          <a:lstStyle/>
          <a:p>
            <a:r>
              <a:rPr lang="en-CN" sz="14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The first generation used a direct connection structure with servos, resulting in severe wear on the steering wheel and significant track movement. Therefore, a bearing clamp structure was adopted, using a 5mm thick acrylic plate instead of a rotating bearing. The gaps generated by laser cutting serve as the rotational pair. The apertures in the front and rear clamp plates are smaller than the diameter of the intermediate bearing replacement plate, achieving similar effects to bearings while ensuring higher strength. The intermediate rotating plate needs four connecting holes to link with the steering wheel. The intermediate bearing equivalent plate acts as a spacer, and the track connection plate is rigidly connected together. The clamp plates are connected to the servo mounting parts. </a:t>
            </a:r>
            <a:r>
              <a:rPr lang="en-US" sz="14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I designed some new structures to reinforce this part. In the figure above, blue part is identical with the 3-d model , and there is a 360-degree servo right under the blue structure. This is really a unique design that cost me a lot of time. </a:t>
            </a:r>
            <a:endParaRPr lang="en-CN" sz="14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pic>
        <p:nvPicPr>
          <p:cNvPr id="10" name="Picture 9" descr="Icon&#10;&#10;Description automatically generated">
            <a:extLst>
              <a:ext uri="{FF2B5EF4-FFF2-40B4-BE49-F238E27FC236}">
                <a16:creationId xmlns:a16="http://schemas.microsoft.com/office/drawing/2014/main" id="{77E129AA-96FC-67F1-CECF-FC6491E97318}"/>
              </a:ext>
            </a:extLst>
          </p:cNvPr>
          <p:cNvPicPr>
            <a:picLocks noChangeAspect="1"/>
          </p:cNvPicPr>
          <p:nvPr/>
        </p:nvPicPr>
        <p:blipFill>
          <a:blip r:embed="rId3"/>
          <a:stretch>
            <a:fillRect/>
          </a:stretch>
        </p:blipFill>
        <p:spPr>
          <a:xfrm>
            <a:off x="4912095" y="1802274"/>
            <a:ext cx="2467610" cy="1376680"/>
          </a:xfrm>
          <a:prstGeom prst="rect">
            <a:avLst/>
          </a:prstGeom>
        </p:spPr>
      </p:pic>
      <p:pic>
        <p:nvPicPr>
          <p:cNvPr id="11" name="Picture 10">
            <a:extLst>
              <a:ext uri="{FF2B5EF4-FFF2-40B4-BE49-F238E27FC236}">
                <a16:creationId xmlns:a16="http://schemas.microsoft.com/office/drawing/2014/main" id="{74086B0E-406F-B341-23FE-ECCB5F8E989B}"/>
              </a:ext>
            </a:extLst>
          </p:cNvPr>
          <p:cNvPicPr>
            <a:picLocks noChangeAspect="1"/>
          </p:cNvPicPr>
          <p:nvPr/>
        </p:nvPicPr>
        <p:blipFill>
          <a:blip r:embed="rId4"/>
          <a:stretch>
            <a:fillRect/>
          </a:stretch>
        </p:blipFill>
        <p:spPr>
          <a:xfrm>
            <a:off x="9066900" y="1858048"/>
            <a:ext cx="2017486" cy="1325563"/>
          </a:xfrm>
          <a:prstGeom prst="rect">
            <a:avLst/>
          </a:prstGeom>
        </p:spPr>
      </p:pic>
      <p:pic>
        <p:nvPicPr>
          <p:cNvPr id="12" name="Picture 11">
            <a:extLst>
              <a:ext uri="{FF2B5EF4-FFF2-40B4-BE49-F238E27FC236}">
                <a16:creationId xmlns:a16="http://schemas.microsoft.com/office/drawing/2014/main" id="{14733F5C-7A34-2174-8FBC-6B65EE7B846C}"/>
              </a:ext>
            </a:extLst>
          </p:cNvPr>
          <p:cNvPicPr>
            <a:picLocks noChangeAspect="1"/>
          </p:cNvPicPr>
          <p:nvPr/>
        </p:nvPicPr>
        <p:blipFill>
          <a:blip r:embed="rId5"/>
          <a:stretch>
            <a:fillRect/>
          </a:stretch>
        </p:blipFill>
        <p:spPr>
          <a:xfrm>
            <a:off x="7379705" y="844459"/>
            <a:ext cx="1801257" cy="2401676"/>
          </a:xfrm>
          <a:prstGeom prst="rect">
            <a:avLst/>
          </a:prstGeom>
        </p:spPr>
      </p:pic>
    </p:spTree>
    <p:extLst>
      <p:ext uri="{BB962C8B-B14F-4D97-AF65-F5344CB8AC3E}">
        <p14:creationId xmlns:p14="http://schemas.microsoft.com/office/powerpoint/2010/main" val="1231265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D2AC-723C-BF9E-2915-EAA7FCD09142}"/>
              </a:ext>
            </a:extLst>
          </p:cNvPr>
          <p:cNvSpPr>
            <a:spLocks noGrp="1"/>
          </p:cNvSpPr>
          <p:nvPr>
            <p:ph type="title"/>
          </p:nvPr>
        </p:nvSpPr>
        <p:spPr/>
        <p:txBody>
          <a:bodyPr/>
          <a:lstStyle/>
          <a:p>
            <a:r>
              <a:rPr lang="en-CN" dirty="0"/>
              <a:t>Structure Design </a:t>
            </a:r>
          </a:p>
        </p:txBody>
      </p:sp>
      <p:sp>
        <p:nvSpPr>
          <p:cNvPr id="4" name="TextBox 3">
            <a:extLst>
              <a:ext uri="{FF2B5EF4-FFF2-40B4-BE49-F238E27FC236}">
                <a16:creationId xmlns:a16="http://schemas.microsoft.com/office/drawing/2014/main" id="{579956E4-E316-7B8A-614F-60406D897637}"/>
              </a:ext>
            </a:extLst>
          </p:cNvPr>
          <p:cNvSpPr txBox="1"/>
          <p:nvPr/>
        </p:nvSpPr>
        <p:spPr>
          <a:xfrm>
            <a:off x="925286" y="1785257"/>
            <a:ext cx="3505200" cy="2739211"/>
          </a:xfrm>
          <a:prstGeom prst="rect">
            <a:avLst/>
          </a:prstGeom>
          <a:noFill/>
        </p:spPr>
        <p:txBody>
          <a:bodyPr wrap="square" rtlCol="0">
            <a:spAutoFit/>
          </a:bodyPr>
          <a:lstStyle/>
          <a:p>
            <a:r>
              <a:rPr lang="en-US" sz="14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The two outer plates, shown in figure(d), each has a large hole for the screws from the other side to come through. These reinforce the connection between the servo and the caterpillar bands. The plate in the middle has a smaller hole that allows bearing to come through, as shown in figure(e). In figure (c), the purple part is used to maintain a proper distance between caterpillar bands and the base so that the bands will no collide with the screws going from outside to inside. </a:t>
            </a:r>
            <a:endParaRPr lang="en-CN" sz="14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pic>
        <p:nvPicPr>
          <p:cNvPr id="5" name="Picture 4">
            <a:extLst>
              <a:ext uri="{FF2B5EF4-FFF2-40B4-BE49-F238E27FC236}">
                <a16:creationId xmlns:a16="http://schemas.microsoft.com/office/drawing/2014/main" id="{DCE6827D-1222-B3B3-DBEE-76B1675864AC}"/>
              </a:ext>
            </a:extLst>
          </p:cNvPr>
          <p:cNvPicPr>
            <a:picLocks noChangeAspect="1"/>
          </p:cNvPicPr>
          <p:nvPr/>
        </p:nvPicPr>
        <p:blipFill>
          <a:blip r:embed="rId2"/>
          <a:stretch>
            <a:fillRect/>
          </a:stretch>
        </p:blipFill>
        <p:spPr>
          <a:xfrm>
            <a:off x="2885728" y="4407571"/>
            <a:ext cx="2541270" cy="128143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64160E64-24C7-EB71-F8D8-74502A1BD29E}"/>
              </a:ext>
            </a:extLst>
          </p:cNvPr>
          <p:cNvPicPr>
            <a:picLocks noChangeAspect="1"/>
          </p:cNvPicPr>
          <p:nvPr/>
        </p:nvPicPr>
        <p:blipFill>
          <a:blip r:embed="rId3"/>
          <a:stretch>
            <a:fillRect/>
          </a:stretch>
        </p:blipFill>
        <p:spPr>
          <a:xfrm>
            <a:off x="5760026" y="4407571"/>
            <a:ext cx="2814320" cy="1297305"/>
          </a:xfrm>
          <a:prstGeom prst="rect">
            <a:avLst/>
          </a:prstGeom>
        </p:spPr>
      </p:pic>
      <p:pic>
        <p:nvPicPr>
          <p:cNvPr id="7" name="Picture 6">
            <a:extLst>
              <a:ext uri="{FF2B5EF4-FFF2-40B4-BE49-F238E27FC236}">
                <a16:creationId xmlns:a16="http://schemas.microsoft.com/office/drawing/2014/main" id="{94E9140E-1C96-6D56-9981-D07D4DAC956F}"/>
              </a:ext>
            </a:extLst>
          </p:cNvPr>
          <p:cNvPicPr>
            <a:picLocks noChangeAspect="1"/>
          </p:cNvPicPr>
          <p:nvPr/>
        </p:nvPicPr>
        <p:blipFill>
          <a:blip r:embed="rId4"/>
          <a:stretch>
            <a:fillRect/>
          </a:stretch>
        </p:blipFill>
        <p:spPr>
          <a:xfrm>
            <a:off x="838200" y="4485041"/>
            <a:ext cx="1714500" cy="1126490"/>
          </a:xfrm>
          <a:prstGeom prst="rect">
            <a:avLst/>
          </a:prstGeom>
        </p:spPr>
      </p:pic>
      <p:sp>
        <p:nvSpPr>
          <p:cNvPr id="8" name="TextBox 7">
            <a:extLst>
              <a:ext uri="{FF2B5EF4-FFF2-40B4-BE49-F238E27FC236}">
                <a16:creationId xmlns:a16="http://schemas.microsoft.com/office/drawing/2014/main" id="{866DAF04-B251-153E-B336-910426FC283B}"/>
              </a:ext>
            </a:extLst>
          </p:cNvPr>
          <p:cNvSpPr txBox="1"/>
          <p:nvPr/>
        </p:nvSpPr>
        <p:spPr>
          <a:xfrm>
            <a:off x="1427017" y="5704876"/>
            <a:ext cx="817419" cy="369332"/>
          </a:xfrm>
          <a:prstGeom prst="rect">
            <a:avLst/>
          </a:prstGeom>
          <a:noFill/>
        </p:spPr>
        <p:txBody>
          <a:bodyPr wrap="square" rtlCol="0">
            <a:spAutoFit/>
          </a:bodyPr>
          <a:lstStyle/>
          <a:p>
            <a:r>
              <a:rPr lang="en-CN" dirty="0"/>
              <a:t>(c)                                     </a:t>
            </a:r>
          </a:p>
        </p:txBody>
      </p:sp>
      <p:sp>
        <p:nvSpPr>
          <p:cNvPr id="9" name="TextBox 8">
            <a:extLst>
              <a:ext uri="{FF2B5EF4-FFF2-40B4-BE49-F238E27FC236}">
                <a16:creationId xmlns:a16="http://schemas.microsoft.com/office/drawing/2014/main" id="{45AE78CA-8BCF-3910-5398-DDF3EC20C1AB}"/>
              </a:ext>
            </a:extLst>
          </p:cNvPr>
          <p:cNvSpPr txBox="1"/>
          <p:nvPr/>
        </p:nvSpPr>
        <p:spPr>
          <a:xfrm>
            <a:off x="3772395" y="5704876"/>
            <a:ext cx="1316181" cy="369332"/>
          </a:xfrm>
          <a:prstGeom prst="rect">
            <a:avLst/>
          </a:prstGeom>
          <a:noFill/>
        </p:spPr>
        <p:txBody>
          <a:bodyPr wrap="square" rtlCol="0">
            <a:spAutoFit/>
          </a:bodyPr>
          <a:lstStyle/>
          <a:p>
            <a:r>
              <a:rPr lang="en-CN" dirty="0"/>
              <a:t>     (d)</a:t>
            </a:r>
          </a:p>
        </p:txBody>
      </p:sp>
      <p:sp>
        <p:nvSpPr>
          <p:cNvPr id="10" name="TextBox 9">
            <a:extLst>
              <a:ext uri="{FF2B5EF4-FFF2-40B4-BE49-F238E27FC236}">
                <a16:creationId xmlns:a16="http://schemas.microsoft.com/office/drawing/2014/main" id="{3046F6B3-0857-72B2-94EC-DA79850596D2}"/>
              </a:ext>
            </a:extLst>
          </p:cNvPr>
          <p:cNvSpPr txBox="1"/>
          <p:nvPr/>
        </p:nvSpPr>
        <p:spPr>
          <a:xfrm>
            <a:off x="6099776" y="5678527"/>
            <a:ext cx="2575328" cy="369332"/>
          </a:xfrm>
          <a:prstGeom prst="rect">
            <a:avLst/>
          </a:prstGeom>
          <a:noFill/>
        </p:spPr>
        <p:txBody>
          <a:bodyPr wrap="square" rtlCol="0">
            <a:spAutoFit/>
          </a:bodyPr>
          <a:lstStyle/>
          <a:p>
            <a:r>
              <a:rPr lang="en-CN" dirty="0"/>
              <a:t>                (e)</a:t>
            </a:r>
          </a:p>
        </p:txBody>
      </p:sp>
      <p:sp>
        <p:nvSpPr>
          <p:cNvPr id="11" name="TextBox 10">
            <a:extLst>
              <a:ext uri="{FF2B5EF4-FFF2-40B4-BE49-F238E27FC236}">
                <a16:creationId xmlns:a16="http://schemas.microsoft.com/office/drawing/2014/main" id="{D6A8BC3F-0F16-BA57-986B-98AAE65E2108}"/>
              </a:ext>
            </a:extLst>
          </p:cNvPr>
          <p:cNvSpPr txBox="1"/>
          <p:nvPr/>
        </p:nvSpPr>
        <p:spPr>
          <a:xfrm>
            <a:off x="5088576" y="1785257"/>
            <a:ext cx="3485770" cy="2031325"/>
          </a:xfrm>
          <a:prstGeom prst="rect">
            <a:avLst/>
          </a:prstGeom>
          <a:noFill/>
        </p:spPr>
        <p:txBody>
          <a:bodyPr wrap="square" rtlCol="0">
            <a:spAutoFit/>
          </a:bodyPr>
          <a:lstStyle/>
          <a:p>
            <a:r>
              <a:rPr lang="en-US" sz="1400" dirty="0"/>
              <a:t>The arm is powered by six steering engines. The torque of the steering gear with the larger load at the bottom is 30kg.cm, while the steering gear with the smaller load at the upper end is 15kg.cm. The length of the robot arm is 381 mm. The installation on the ground can catch obstacles outside the chassis, meeting our needs to remove obstacles</a:t>
            </a:r>
            <a:endParaRPr lang="en-CN" sz="1400" dirty="0"/>
          </a:p>
        </p:txBody>
      </p:sp>
      <p:pic>
        <p:nvPicPr>
          <p:cNvPr id="12" name="Picture 11">
            <a:extLst>
              <a:ext uri="{FF2B5EF4-FFF2-40B4-BE49-F238E27FC236}">
                <a16:creationId xmlns:a16="http://schemas.microsoft.com/office/drawing/2014/main" id="{49E56FAA-EC05-14F6-C41B-8ABCC28069EA}"/>
              </a:ext>
            </a:extLst>
          </p:cNvPr>
          <p:cNvPicPr>
            <a:picLocks noChangeAspect="1"/>
          </p:cNvPicPr>
          <p:nvPr/>
        </p:nvPicPr>
        <p:blipFill>
          <a:blip r:embed="rId5"/>
          <a:stretch>
            <a:fillRect/>
          </a:stretch>
        </p:blipFill>
        <p:spPr>
          <a:xfrm>
            <a:off x="9232436" y="602116"/>
            <a:ext cx="2166446" cy="2177143"/>
          </a:xfrm>
          <a:prstGeom prst="rect">
            <a:avLst/>
          </a:prstGeom>
        </p:spPr>
      </p:pic>
      <p:sp>
        <p:nvSpPr>
          <p:cNvPr id="13" name="TextBox 12">
            <a:extLst>
              <a:ext uri="{FF2B5EF4-FFF2-40B4-BE49-F238E27FC236}">
                <a16:creationId xmlns:a16="http://schemas.microsoft.com/office/drawing/2014/main" id="{CC69B98B-7FC9-3BF5-B369-F629DAF9E365}"/>
              </a:ext>
            </a:extLst>
          </p:cNvPr>
          <p:cNvSpPr txBox="1"/>
          <p:nvPr/>
        </p:nvSpPr>
        <p:spPr>
          <a:xfrm>
            <a:off x="9096459" y="2919801"/>
            <a:ext cx="2438400" cy="646331"/>
          </a:xfrm>
          <a:prstGeom prst="rect">
            <a:avLst/>
          </a:prstGeom>
          <a:noFill/>
        </p:spPr>
        <p:txBody>
          <a:bodyPr wrap="square" rtlCol="0">
            <a:spAutoFit/>
          </a:bodyPr>
          <a:lstStyle/>
          <a:p>
            <a:r>
              <a:rPr lang="en-CN" dirty="0"/>
              <a:t>3-d model of my mechanic arm</a:t>
            </a:r>
          </a:p>
        </p:txBody>
      </p:sp>
      <p:pic>
        <p:nvPicPr>
          <p:cNvPr id="14" name="Picture 13">
            <a:extLst>
              <a:ext uri="{FF2B5EF4-FFF2-40B4-BE49-F238E27FC236}">
                <a16:creationId xmlns:a16="http://schemas.microsoft.com/office/drawing/2014/main" id="{9FBA701A-6892-37C6-48A5-48AAAA7B463F}"/>
              </a:ext>
            </a:extLst>
          </p:cNvPr>
          <p:cNvPicPr>
            <a:picLocks noChangeAspect="1"/>
          </p:cNvPicPr>
          <p:nvPr/>
        </p:nvPicPr>
        <p:blipFill>
          <a:blip r:embed="rId6"/>
          <a:stretch>
            <a:fillRect/>
          </a:stretch>
        </p:blipFill>
        <p:spPr>
          <a:xfrm>
            <a:off x="9096459" y="3706674"/>
            <a:ext cx="2434301" cy="1836699"/>
          </a:xfrm>
          <a:prstGeom prst="rect">
            <a:avLst/>
          </a:prstGeom>
        </p:spPr>
      </p:pic>
      <p:sp>
        <p:nvSpPr>
          <p:cNvPr id="15" name="TextBox 14">
            <a:extLst>
              <a:ext uri="{FF2B5EF4-FFF2-40B4-BE49-F238E27FC236}">
                <a16:creationId xmlns:a16="http://schemas.microsoft.com/office/drawing/2014/main" id="{78055D80-457F-F641-90BE-DB494864CB56}"/>
              </a:ext>
            </a:extLst>
          </p:cNvPr>
          <p:cNvSpPr txBox="1"/>
          <p:nvPr/>
        </p:nvSpPr>
        <p:spPr>
          <a:xfrm>
            <a:off x="9232436" y="5689001"/>
            <a:ext cx="2121364" cy="646331"/>
          </a:xfrm>
          <a:prstGeom prst="rect">
            <a:avLst/>
          </a:prstGeom>
          <a:noFill/>
        </p:spPr>
        <p:txBody>
          <a:bodyPr wrap="square" rtlCol="0">
            <a:spAutoFit/>
          </a:bodyPr>
          <a:lstStyle/>
          <a:p>
            <a:r>
              <a:rPr lang="en-CN" dirty="0"/>
              <a:t>3-d model of my vehicle</a:t>
            </a:r>
          </a:p>
        </p:txBody>
      </p:sp>
    </p:spTree>
    <p:extLst>
      <p:ext uri="{BB962C8B-B14F-4D97-AF65-F5344CB8AC3E}">
        <p14:creationId xmlns:p14="http://schemas.microsoft.com/office/powerpoint/2010/main" val="1186758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194CB-66D2-5282-8FB8-27C4E78A94AF}"/>
              </a:ext>
            </a:extLst>
          </p:cNvPr>
          <p:cNvSpPr>
            <a:spLocks noGrp="1"/>
          </p:cNvSpPr>
          <p:nvPr>
            <p:ph type="title"/>
          </p:nvPr>
        </p:nvSpPr>
        <p:spPr>
          <a:xfrm>
            <a:off x="740228" y="132329"/>
            <a:ext cx="10515600" cy="1325563"/>
          </a:xfrm>
        </p:spPr>
        <p:txBody>
          <a:bodyPr/>
          <a:lstStyle/>
          <a:p>
            <a:r>
              <a:rPr lang="en-CN" dirty="0"/>
              <a:t>Software And Hardware</a:t>
            </a:r>
          </a:p>
        </p:txBody>
      </p:sp>
      <p:sp>
        <p:nvSpPr>
          <p:cNvPr id="3" name="Content Placeholder 2">
            <a:extLst>
              <a:ext uri="{FF2B5EF4-FFF2-40B4-BE49-F238E27FC236}">
                <a16:creationId xmlns:a16="http://schemas.microsoft.com/office/drawing/2014/main" id="{78E1DCE8-8529-EC83-DBEE-082D671ED855}"/>
              </a:ext>
            </a:extLst>
          </p:cNvPr>
          <p:cNvSpPr>
            <a:spLocks noGrp="1"/>
          </p:cNvSpPr>
          <p:nvPr>
            <p:ph idx="1"/>
          </p:nvPr>
        </p:nvSpPr>
        <p:spPr>
          <a:xfrm>
            <a:off x="740228" y="1379310"/>
            <a:ext cx="8175171" cy="2267405"/>
          </a:xfrm>
        </p:spPr>
        <p:txBody>
          <a:bodyPr>
            <a:normAutofit/>
          </a:bodyPr>
          <a:lstStyle/>
          <a:p>
            <a:pPr marL="0" indent="0">
              <a:buNone/>
            </a:pPr>
            <a:r>
              <a:rPr lang="en-US" sz="1400" dirty="0"/>
              <a:t>Our chassis and arm parts are divided into two control systems, but also into two power management, meaning that there are two separate power modules for power supply. Because the two steering engines responsible for rotation have more electricity and larger current, sharing a power supply may cause the current to be too large and cause the circuit board to be burned through. The chassis is controlled by a mobile phone, and the mechanical wall is controlled by a PS2 controller. The control of the mobile terminal is shown in the figure below.</a:t>
            </a:r>
            <a:endParaRPr lang="en-CN" sz="1400" dirty="0"/>
          </a:p>
        </p:txBody>
      </p:sp>
      <p:pic>
        <p:nvPicPr>
          <p:cNvPr id="6" name="Picture 5">
            <a:extLst>
              <a:ext uri="{FF2B5EF4-FFF2-40B4-BE49-F238E27FC236}">
                <a16:creationId xmlns:a16="http://schemas.microsoft.com/office/drawing/2014/main" id="{010CE4FE-D0E4-4695-FC87-00CF0704E043}"/>
              </a:ext>
            </a:extLst>
          </p:cNvPr>
          <p:cNvPicPr>
            <a:picLocks noChangeAspect="1"/>
          </p:cNvPicPr>
          <p:nvPr/>
        </p:nvPicPr>
        <p:blipFill>
          <a:blip r:embed="rId2"/>
          <a:stretch>
            <a:fillRect/>
          </a:stretch>
        </p:blipFill>
        <p:spPr>
          <a:xfrm>
            <a:off x="838200" y="2890703"/>
            <a:ext cx="1267691" cy="2817370"/>
          </a:xfrm>
          <a:prstGeom prst="rect">
            <a:avLst/>
          </a:prstGeom>
        </p:spPr>
      </p:pic>
      <p:sp>
        <p:nvSpPr>
          <p:cNvPr id="7" name="TextBox 6">
            <a:extLst>
              <a:ext uri="{FF2B5EF4-FFF2-40B4-BE49-F238E27FC236}">
                <a16:creationId xmlns:a16="http://schemas.microsoft.com/office/drawing/2014/main" id="{62C2EE2E-837A-BC8D-ABB4-238D21C57712}"/>
              </a:ext>
            </a:extLst>
          </p:cNvPr>
          <p:cNvSpPr txBox="1"/>
          <p:nvPr/>
        </p:nvSpPr>
        <p:spPr>
          <a:xfrm>
            <a:off x="2873829" y="3124200"/>
            <a:ext cx="5061857" cy="2462213"/>
          </a:xfrm>
          <a:prstGeom prst="rect">
            <a:avLst/>
          </a:prstGeom>
          <a:noFill/>
        </p:spPr>
        <p:txBody>
          <a:bodyPr wrap="square" rtlCol="0">
            <a:spAutoFit/>
          </a:bodyPr>
          <a:lstStyle/>
          <a:p>
            <a:r>
              <a:rPr lang="en-CN" sz="1400" dirty="0"/>
              <a:t>For the coding part, I used the Arduino. </a:t>
            </a:r>
            <a:r>
              <a:rPr lang="en-US" sz="1400" dirty="0"/>
              <a:t>Here it indicates that the </a:t>
            </a:r>
            <a:r>
              <a:rPr lang="en-US" sz="1400" dirty="0" err="1"/>
              <a:t>pwm</a:t>
            </a:r>
            <a:r>
              <a:rPr lang="en-US" sz="1400" dirty="0"/>
              <a:t> of servo0 specifies 500-2500, which corresponds to the 0-180 Angle of the 180 steering gear. Our initialization defines the </a:t>
            </a:r>
            <a:r>
              <a:rPr lang="en-US" sz="1400" dirty="0" err="1"/>
              <a:t>pwm</a:t>
            </a:r>
            <a:r>
              <a:rPr lang="en-US" sz="1400" dirty="0"/>
              <a:t> as 1500, which is to achieve the median of 500-2500 to achieve the alignment of the steering gear.</a:t>
            </a:r>
          </a:p>
          <a:p>
            <a:r>
              <a:rPr lang="en-US" sz="1400" dirty="0"/>
              <a:t>In addition, the steering gear 3456 is controlled by directly writing the steering gear Angle. This is because the steering gear 3456 is operated by the joystick of SP2 handle, and the output corresponding to the joystick operation is a virtual quantity. Here, the data returned by the joystick is calculated by the following function to define the rotation Angle of the steering gear. </a:t>
            </a:r>
            <a:endParaRPr lang="en-CN" sz="1400" dirty="0"/>
          </a:p>
        </p:txBody>
      </p:sp>
      <p:sp>
        <p:nvSpPr>
          <p:cNvPr id="10" name="TextBox 9">
            <a:extLst>
              <a:ext uri="{FF2B5EF4-FFF2-40B4-BE49-F238E27FC236}">
                <a16:creationId xmlns:a16="http://schemas.microsoft.com/office/drawing/2014/main" id="{74A6CE26-860C-FFEF-E80D-7CE3A720D7C7}"/>
              </a:ext>
            </a:extLst>
          </p:cNvPr>
          <p:cNvSpPr txBox="1"/>
          <p:nvPr/>
        </p:nvSpPr>
        <p:spPr>
          <a:xfrm>
            <a:off x="8915399" y="143034"/>
            <a:ext cx="3113314" cy="369332"/>
          </a:xfrm>
          <a:prstGeom prst="rect">
            <a:avLst/>
          </a:prstGeom>
          <a:noFill/>
        </p:spPr>
        <p:txBody>
          <a:bodyPr wrap="square" rtlCol="0">
            <a:spAutoFit/>
          </a:bodyPr>
          <a:lstStyle/>
          <a:p>
            <a:r>
              <a:rPr lang="en-CN" dirty="0"/>
              <a:t>Control System:</a:t>
            </a:r>
          </a:p>
        </p:txBody>
      </p:sp>
      <p:pic>
        <p:nvPicPr>
          <p:cNvPr id="11" name="图片 17">
            <a:extLst>
              <a:ext uri="{FF2B5EF4-FFF2-40B4-BE49-F238E27FC236}">
                <a16:creationId xmlns:a16="http://schemas.microsoft.com/office/drawing/2014/main" id="{49573A12-0D80-EBE7-6750-E644FEE91484}"/>
              </a:ext>
            </a:extLst>
          </p:cNvPr>
          <p:cNvPicPr>
            <a:picLocks noChangeAspect="1"/>
          </p:cNvPicPr>
          <p:nvPr/>
        </p:nvPicPr>
        <p:blipFill rotWithShape="1">
          <a:blip r:embed="rId3"/>
          <a:srcRect l="6007" t="301" r="433" b="-301"/>
          <a:stretch/>
        </p:blipFill>
        <p:spPr>
          <a:xfrm>
            <a:off x="8838849" y="665889"/>
            <a:ext cx="2947267" cy="2267406"/>
          </a:xfrm>
          <a:prstGeom prst="rect">
            <a:avLst/>
          </a:prstGeom>
        </p:spPr>
      </p:pic>
      <p:pic>
        <p:nvPicPr>
          <p:cNvPr id="12" name="Picture 11">
            <a:extLst>
              <a:ext uri="{FF2B5EF4-FFF2-40B4-BE49-F238E27FC236}">
                <a16:creationId xmlns:a16="http://schemas.microsoft.com/office/drawing/2014/main" id="{83133E9C-4C6E-0F80-289D-D2E072A34F76}"/>
              </a:ext>
            </a:extLst>
          </p:cNvPr>
          <p:cNvPicPr>
            <a:picLocks noChangeAspect="1"/>
          </p:cNvPicPr>
          <p:nvPr/>
        </p:nvPicPr>
        <p:blipFill>
          <a:blip r:embed="rId4"/>
          <a:stretch>
            <a:fillRect/>
          </a:stretch>
        </p:blipFill>
        <p:spPr>
          <a:xfrm>
            <a:off x="9720521" y="3192466"/>
            <a:ext cx="1311668" cy="2817370"/>
          </a:xfrm>
          <a:prstGeom prst="rect">
            <a:avLst/>
          </a:prstGeom>
        </p:spPr>
      </p:pic>
      <p:sp>
        <p:nvSpPr>
          <p:cNvPr id="13" name="TextBox 12">
            <a:extLst>
              <a:ext uri="{FF2B5EF4-FFF2-40B4-BE49-F238E27FC236}">
                <a16:creationId xmlns:a16="http://schemas.microsoft.com/office/drawing/2014/main" id="{E3DF1BF7-34B9-7732-6542-5BF9082556CC}"/>
              </a:ext>
            </a:extLst>
          </p:cNvPr>
          <p:cNvSpPr txBox="1"/>
          <p:nvPr/>
        </p:nvSpPr>
        <p:spPr>
          <a:xfrm>
            <a:off x="8915399" y="2782666"/>
            <a:ext cx="3113314" cy="369332"/>
          </a:xfrm>
          <a:prstGeom prst="rect">
            <a:avLst/>
          </a:prstGeom>
          <a:noFill/>
        </p:spPr>
        <p:txBody>
          <a:bodyPr wrap="square" rtlCol="0">
            <a:spAutoFit/>
          </a:bodyPr>
          <a:lstStyle/>
          <a:p>
            <a:r>
              <a:rPr lang="en-CN" dirty="0"/>
              <a:t>Hardware System:</a:t>
            </a:r>
          </a:p>
        </p:txBody>
      </p:sp>
    </p:spTree>
    <p:extLst>
      <p:ext uri="{BB962C8B-B14F-4D97-AF65-F5344CB8AC3E}">
        <p14:creationId xmlns:p14="http://schemas.microsoft.com/office/powerpoint/2010/main" val="4135598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3047</TotalTime>
  <Words>1755</Words>
  <Application>Microsoft Macintosh PowerPoint</Application>
  <PresentationFormat>Widescreen</PresentationFormat>
  <Paragraphs>81</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Multi-Terrain Adaptable Post Disaster Rescue Navigation Vehicle</vt:lpstr>
      <vt:lpstr>Earthquakes In China</vt:lpstr>
      <vt:lpstr>Current Rescue Technology and Flaws</vt:lpstr>
      <vt:lpstr>Inspiration Of My Project</vt:lpstr>
      <vt:lpstr>Goal Of My Design</vt:lpstr>
      <vt:lpstr>Materials</vt:lpstr>
      <vt:lpstr>Structure Design</vt:lpstr>
      <vt:lpstr>Structure Design </vt:lpstr>
      <vt:lpstr>Software And Hardware</vt:lpstr>
      <vt:lpstr>Experiments and Analysis</vt:lpstr>
      <vt:lpstr>Overall Advantage and Prospect</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Multi-Terrain Adaptable Post Disaster Rescue Navigation Vehicle</dc:title>
  <dc:creator>jadelin</dc:creator>
  <cp:lastModifiedBy>jadelin</cp:lastModifiedBy>
  <cp:revision>5</cp:revision>
  <dcterms:created xsi:type="dcterms:W3CDTF">2024-02-21T03:37:15Z</dcterms:created>
  <dcterms:modified xsi:type="dcterms:W3CDTF">2024-03-06T08:22:02Z</dcterms:modified>
</cp:coreProperties>
</file>