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43891200" cy="4389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8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78"/>
    <p:restoredTop sz="94714"/>
  </p:normalViewPr>
  <p:slideViewPr>
    <p:cSldViewPr snapToGrid="0">
      <p:cViewPr>
        <p:scale>
          <a:sx n="26" d="100"/>
          <a:sy n="26" d="100"/>
        </p:scale>
        <p:origin x="18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7183123"/>
            <a:ext cx="37307520" cy="1528064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23053043"/>
            <a:ext cx="32918400" cy="10596877"/>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5636FF-33C9-394E-8CEF-F8D4AE8EEDB6}"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2287652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636FF-33C9-394E-8CEF-F8D4AE8EEDB6}"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50595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2336800"/>
            <a:ext cx="946404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2336800"/>
            <a:ext cx="27843480"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636FF-33C9-394E-8CEF-F8D4AE8EEDB6}"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346857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636FF-33C9-394E-8CEF-F8D4AE8EEDB6}"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308665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10942333"/>
            <a:ext cx="37856160" cy="18257517"/>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9372573"/>
            <a:ext cx="37856160" cy="9601197"/>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5636FF-33C9-394E-8CEF-F8D4AE8EEDB6}"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96726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11684000"/>
            <a:ext cx="1865376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11684000"/>
            <a:ext cx="1865376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5636FF-33C9-394E-8CEF-F8D4AE8EEDB6}"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3116466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336810"/>
            <a:ext cx="3785616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10759443"/>
            <a:ext cx="18568032" cy="5273037"/>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6032480"/>
            <a:ext cx="18568032"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10759443"/>
            <a:ext cx="18659477" cy="5273037"/>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6032480"/>
            <a:ext cx="18659477"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5636FF-33C9-394E-8CEF-F8D4AE8EEDB6}" type="datetimeFigureOut">
              <a:rPr lang="en-US" smtClean="0"/>
              <a:t>3/6/24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40338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636FF-33C9-394E-8CEF-F8D4AE8EEDB6}" type="datetimeFigureOut">
              <a:rPr lang="en-US" smtClean="0"/>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202462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636FF-33C9-394E-8CEF-F8D4AE8EEDB6}" type="datetimeFigureOut">
              <a:rPr lang="en-US" smtClean="0"/>
              <a:t>3/6/24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1556631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926080"/>
            <a:ext cx="14156054" cy="1024128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6319530"/>
            <a:ext cx="22219920" cy="311912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13167360"/>
            <a:ext cx="14156054" cy="24394163"/>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D85636FF-33C9-394E-8CEF-F8D4AE8EEDB6}"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1587994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926080"/>
            <a:ext cx="14156054" cy="1024128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6319530"/>
            <a:ext cx="22219920" cy="311912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13167360"/>
            <a:ext cx="14156054" cy="24394163"/>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D85636FF-33C9-394E-8CEF-F8D4AE8EEDB6}"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DEC46-61E9-9F41-BF87-BB679A9A7902}" type="slidenum">
              <a:rPr lang="en-US" smtClean="0"/>
              <a:t>‹#›</a:t>
            </a:fld>
            <a:endParaRPr lang="en-US"/>
          </a:p>
        </p:txBody>
      </p:sp>
    </p:spTree>
    <p:extLst>
      <p:ext uri="{BB962C8B-B14F-4D97-AF65-F5344CB8AC3E}">
        <p14:creationId xmlns:p14="http://schemas.microsoft.com/office/powerpoint/2010/main" val="25874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2336810"/>
            <a:ext cx="3785616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11684000"/>
            <a:ext cx="3785616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40680650"/>
            <a:ext cx="9875520" cy="2336800"/>
          </a:xfrm>
          <a:prstGeom prst="rect">
            <a:avLst/>
          </a:prstGeom>
        </p:spPr>
        <p:txBody>
          <a:bodyPr vert="horz" lIns="91440" tIns="45720" rIns="91440" bIns="45720" rtlCol="0" anchor="ctr"/>
          <a:lstStyle>
            <a:lvl1pPr algn="l">
              <a:defRPr sz="5760">
                <a:solidFill>
                  <a:schemeClr val="tx1">
                    <a:tint val="75000"/>
                  </a:schemeClr>
                </a:solidFill>
              </a:defRPr>
            </a:lvl1pPr>
          </a:lstStyle>
          <a:p>
            <a:fld id="{D85636FF-33C9-394E-8CEF-F8D4AE8EEDB6}" type="datetimeFigureOut">
              <a:rPr lang="en-US" smtClean="0"/>
              <a:t>3/6/24</a:t>
            </a:fld>
            <a:endParaRPr lang="en-US"/>
          </a:p>
        </p:txBody>
      </p:sp>
      <p:sp>
        <p:nvSpPr>
          <p:cNvPr id="5" name="Footer Placeholder 4"/>
          <p:cNvSpPr>
            <a:spLocks noGrp="1"/>
          </p:cNvSpPr>
          <p:nvPr>
            <p:ph type="ftr" sz="quarter" idx="3"/>
          </p:nvPr>
        </p:nvSpPr>
        <p:spPr>
          <a:xfrm>
            <a:off x="14538960" y="40680650"/>
            <a:ext cx="14813280" cy="23368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40680650"/>
            <a:ext cx="9875520" cy="2336800"/>
          </a:xfrm>
          <a:prstGeom prst="rect">
            <a:avLst/>
          </a:prstGeom>
        </p:spPr>
        <p:txBody>
          <a:bodyPr vert="horz" lIns="91440" tIns="45720" rIns="91440" bIns="45720" rtlCol="0" anchor="ctr"/>
          <a:lstStyle>
            <a:lvl1pPr algn="r">
              <a:defRPr sz="5760">
                <a:solidFill>
                  <a:schemeClr val="tx1">
                    <a:tint val="75000"/>
                  </a:schemeClr>
                </a:solidFill>
              </a:defRPr>
            </a:lvl1pPr>
          </a:lstStyle>
          <a:p>
            <a:fld id="{A0CDEC46-61E9-9F41-BF87-BB679A9A7902}" type="slidenum">
              <a:rPr lang="en-US" smtClean="0"/>
              <a:t>‹#›</a:t>
            </a:fld>
            <a:endParaRPr lang="en-US"/>
          </a:p>
        </p:txBody>
      </p:sp>
    </p:spTree>
    <p:extLst>
      <p:ext uri="{BB962C8B-B14F-4D97-AF65-F5344CB8AC3E}">
        <p14:creationId xmlns:p14="http://schemas.microsoft.com/office/powerpoint/2010/main" val="3820768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jpeg"/><Relationship Id="rId26" Type="http://schemas.openxmlformats.org/officeDocument/2006/relationships/image" Target="../media/image25.png"/><Relationship Id="rId39" Type="http://schemas.openxmlformats.org/officeDocument/2006/relationships/image" Target="../media/image38.jpe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7" Type="http://schemas.openxmlformats.org/officeDocument/2006/relationships/image" Target="../media/image6.jpe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jpeg"/><Relationship Id="rId29" Type="http://schemas.openxmlformats.org/officeDocument/2006/relationships/image" Target="../media/image28.png"/><Relationship Id="rId41"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5" Type="http://schemas.openxmlformats.org/officeDocument/2006/relationships/image" Target="../media/image4.jpeg"/><Relationship Id="rId15" Type="http://schemas.openxmlformats.org/officeDocument/2006/relationships/image" Target="../media/image14.png"/><Relationship Id="rId23" Type="http://schemas.openxmlformats.org/officeDocument/2006/relationships/image" Target="../media/image22.jpeg"/><Relationship Id="rId28" Type="http://schemas.openxmlformats.org/officeDocument/2006/relationships/image" Target="../media/image27.jpe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e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8" Type="http://schemas.openxmlformats.org/officeDocument/2006/relationships/image" Target="../media/image7.jpeg"/><Relationship Id="rId3" Type="http://schemas.openxmlformats.org/officeDocument/2006/relationships/image" Target="../media/image2.jpe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10956851" y="173535"/>
            <a:ext cx="21590546" cy="3351246"/>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Text Placeholder 32">
            <a:extLst>
              <a:ext uri="{FF2B5EF4-FFF2-40B4-BE49-F238E27FC236}">
                <a16:creationId xmlns:a16="http://schemas.microsoft.com/office/drawing/2014/main" id="{DB96A1AA-8A69-CA69-62EF-B8F7CB3BC5AF}"/>
              </a:ext>
            </a:extLst>
          </p:cNvPr>
          <p:cNvSpPr>
            <a:spLocks noGrp="1"/>
          </p:cNvSpPr>
          <p:nvPr/>
        </p:nvSpPr>
        <p:spPr>
          <a:xfrm>
            <a:off x="11090437" y="404730"/>
            <a:ext cx="21669518" cy="1387277"/>
          </a:xfrm>
          <a:prstGeom prst="rect">
            <a:avLst/>
          </a:prstGeom>
        </p:spPr>
        <p:txBody>
          <a:bodyPr anchor="t" anchorCtr="0">
            <a:noAutofit/>
          </a:bodyPr>
          <a:lstStyle>
            <a:lvl1pPr marL="0" indent="0" algn="l" defTabSz="4388900" rtl="0" eaLnBrk="1" latinLnBrk="0" hangingPunct="1">
              <a:spcBef>
                <a:spcPct val="20000"/>
              </a:spcBef>
              <a:buFontTx/>
              <a:buNone/>
              <a:defRPr sz="8800" b="1" i="0" kern="1200">
                <a:solidFill>
                  <a:schemeClr val="accent3">
                    <a:lumMod val="75000"/>
                  </a:schemeClr>
                </a:solidFill>
                <a:latin typeface="Helvetica Light" panose="020B0403020202020204" pitchFamily="34" charset="0"/>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6600" b="0" dirty="0">
                <a:solidFill>
                  <a:schemeClr val="tx1"/>
                </a:solidFill>
                <a:latin typeface="Helvetica Light" panose="020B0403020202020204" pitchFamily="34" charset="0"/>
              </a:rPr>
              <a:t>Multi-Terrain Adaptable Post Disaster Rescue Navigation Robot.</a:t>
            </a:r>
          </a:p>
        </p:txBody>
      </p:sp>
      <p:cxnSp>
        <p:nvCxnSpPr>
          <p:cNvPr id="167" name="Straight Connector 166">
            <a:extLst>
              <a:ext uri="{FF2B5EF4-FFF2-40B4-BE49-F238E27FC236}">
                <a16:creationId xmlns:a16="http://schemas.microsoft.com/office/drawing/2014/main" id="{4AE434D8-69C3-ED33-22C8-640BAB6A9C9F}"/>
              </a:ext>
            </a:extLst>
          </p:cNvPr>
          <p:cNvCxnSpPr>
            <a:cxnSpLocks/>
          </p:cNvCxnSpPr>
          <p:nvPr/>
        </p:nvCxnSpPr>
        <p:spPr>
          <a:xfrm flipV="1">
            <a:off x="10956851" y="3579694"/>
            <a:ext cx="0" cy="39637738"/>
          </a:xfrm>
          <a:prstGeom prst="line">
            <a:avLst/>
          </a:prstGeom>
          <a:ln w="57150">
            <a:solidFill>
              <a:srgbClr val="CDD2DE"/>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C9FE594-9ED4-65EA-5600-FC2B0FFD1D5A}"/>
              </a:ext>
            </a:extLst>
          </p:cNvPr>
          <p:cNvCxnSpPr>
            <a:cxnSpLocks/>
          </p:cNvCxnSpPr>
          <p:nvPr/>
        </p:nvCxnSpPr>
        <p:spPr>
          <a:xfrm flipV="1">
            <a:off x="21929650" y="3579694"/>
            <a:ext cx="0" cy="39637738"/>
          </a:xfrm>
          <a:prstGeom prst="line">
            <a:avLst/>
          </a:prstGeom>
          <a:ln w="57150">
            <a:solidFill>
              <a:srgbClr val="CDD2DE"/>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B8F3F4F-C463-1B28-1FD5-A5D14EAB169C}"/>
              </a:ext>
            </a:extLst>
          </p:cNvPr>
          <p:cNvCxnSpPr>
            <a:cxnSpLocks/>
          </p:cNvCxnSpPr>
          <p:nvPr/>
        </p:nvCxnSpPr>
        <p:spPr>
          <a:xfrm flipH="1" flipV="1">
            <a:off x="32865665" y="3579694"/>
            <a:ext cx="68684" cy="39637738"/>
          </a:xfrm>
          <a:prstGeom prst="line">
            <a:avLst/>
          </a:prstGeom>
          <a:ln w="57150">
            <a:solidFill>
              <a:srgbClr val="CDD2DE"/>
            </a:solidFill>
            <a:prstDash val="sysDot"/>
          </a:ln>
        </p:spPr>
        <p:style>
          <a:lnRef idx="1">
            <a:schemeClr val="accent1"/>
          </a:lnRef>
          <a:fillRef idx="0">
            <a:schemeClr val="accent1"/>
          </a:fillRef>
          <a:effectRef idx="0">
            <a:schemeClr val="accent1"/>
          </a:effectRef>
          <a:fontRef idx="minor">
            <a:schemeClr val="tx1"/>
          </a:fontRef>
        </p:style>
      </p:cxnSp>
      <p:sp>
        <p:nvSpPr>
          <p:cNvPr id="178" name="Text Placeholder 15">
            <a:extLst>
              <a:ext uri="{FF2B5EF4-FFF2-40B4-BE49-F238E27FC236}">
                <a16:creationId xmlns:a16="http://schemas.microsoft.com/office/drawing/2014/main" id="{B397A25A-6026-3C10-8CA9-B5F2634D617E}"/>
              </a:ext>
            </a:extLst>
          </p:cNvPr>
          <p:cNvSpPr txBox="1">
            <a:spLocks/>
          </p:cNvSpPr>
          <p:nvPr/>
        </p:nvSpPr>
        <p:spPr>
          <a:xfrm>
            <a:off x="20020373" y="2690189"/>
            <a:ext cx="3846698" cy="834592"/>
          </a:xfrm>
          <a:prstGeom prst="rect">
            <a:avLst/>
          </a:prstGeom>
        </p:spPr>
        <p:txBody>
          <a:bodyPr anchor="t" anchorCtr="0">
            <a:noAutofit/>
          </a:bodyPr>
          <a:lstStyle>
            <a:lvl1pPr marL="0" indent="0" algn="l" defTabSz="4388900" rtl="0" eaLnBrk="1" latinLnBrk="0" hangingPunct="1">
              <a:spcBef>
                <a:spcPct val="20000"/>
              </a:spcBef>
              <a:buFontTx/>
              <a:buNone/>
              <a:defRPr sz="3600" b="0" i="0" kern="1200">
                <a:solidFill>
                  <a:schemeClr val="accent3">
                    <a:lumMod val="75000"/>
                  </a:schemeClr>
                </a:solidFill>
                <a:latin typeface="Helvetica Light" panose="020B0403020202020204" pitchFamily="34" charset="0"/>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4400" dirty="0">
                <a:solidFill>
                  <a:schemeClr val="tx1"/>
                </a:solidFill>
              </a:rPr>
              <a:t>Haolin Yu</a:t>
            </a:r>
          </a:p>
        </p:txBody>
      </p:sp>
      <p:sp>
        <p:nvSpPr>
          <p:cNvPr id="181" name="TextBox 180">
            <a:extLst>
              <a:ext uri="{FF2B5EF4-FFF2-40B4-BE49-F238E27FC236}">
                <a16:creationId xmlns:a16="http://schemas.microsoft.com/office/drawing/2014/main" id="{24ED5F7D-D06C-6FFC-E98D-4A1972E958A6}"/>
              </a:ext>
            </a:extLst>
          </p:cNvPr>
          <p:cNvSpPr txBox="1"/>
          <p:nvPr/>
        </p:nvSpPr>
        <p:spPr>
          <a:xfrm>
            <a:off x="40261449" y="173535"/>
            <a:ext cx="3430234" cy="400110"/>
          </a:xfrm>
          <a:prstGeom prst="rect">
            <a:avLst/>
          </a:prstGeom>
          <a:noFill/>
        </p:spPr>
        <p:txBody>
          <a:bodyPr wrap="none" rtlCol="0">
            <a:spAutoFit/>
          </a:bodyPr>
          <a:lstStyle/>
          <a:p>
            <a:r>
              <a:rPr lang="en-US" sz="2000" dirty="0">
                <a:solidFill>
                  <a:srgbClr val="989898"/>
                </a:solidFill>
                <a:latin typeface="Helvetica" pitchFamily="2" charset="0"/>
                <a:cs typeface="Times New Roman" panose="02020603050405020304" pitchFamily="18" charset="0"/>
              </a:rPr>
              <a:t>Figure 2: Version Two Model</a:t>
            </a:r>
          </a:p>
        </p:txBody>
      </p:sp>
      <p:sp>
        <p:nvSpPr>
          <p:cNvPr id="182" name="TextBox 181">
            <a:extLst>
              <a:ext uri="{FF2B5EF4-FFF2-40B4-BE49-F238E27FC236}">
                <a16:creationId xmlns:a16="http://schemas.microsoft.com/office/drawing/2014/main" id="{4A2978CC-FF8F-C247-C255-F5494A5802B9}"/>
              </a:ext>
            </a:extLst>
          </p:cNvPr>
          <p:cNvSpPr txBox="1"/>
          <p:nvPr/>
        </p:nvSpPr>
        <p:spPr>
          <a:xfrm>
            <a:off x="154566" y="134867"/>
            <a:ext cx="3831883" cy="400110"/>
          </a:xfrm>
          <a:prstGeom prst="rect">
            <a:avLst/>
          </a:prstGeom>
          <a:noFill/>
        </p:spPr>
        <p:txBody>
          <a:bodyPr wrap="none" rtlCol="0">
            <a:spAutoFit/>
          </a:bodyPr>
          <a:lstStyle/>
          <a:p>
            <a:r>
              <a:rPr lang="en-US" sz="2000" dirty="0">
                <a:solidFill>
                  <a:srgbClr val="989898"/>
                </a:solidFill>
                <a:latin typeface="Helvetica" pitchFamily="2" charset="0"/>
                <a:cs typeface="Times New Roman" panose="02020603050405020304" pitchFamily="18" charset="0"/>
              </a:rPr>
              <a:t>Figure 1&amp;2 : Version One Model</a:t>
            </a:r>
          </a:p>
        </p:txBody>
      </p:sp>
      <p:sp>
        <p:nvSpPr>
          <p:cNvPr id="184" name="Text Placeholder 18">
            <a:extLst>
              <a:ext uri="{FF2B5EF4-FFF2-40B4-BE49-F238E27FC236}">
                <a16:creationId xmlns:a16="http://schemas.microsoft.com/office/drawing/2014/main" id="{D8DDCC76-E85D-D344-3B20-6B4A3ECF58F6}"/>
              </a:ext>
            </a:extLst>
          </p:cNvPr>
          <p:cNvSpPr>
            <a:spLocks noGrp="1"/>
          </p:cNvSpPr>
          <p:nvPr/>
        </p:nvSpPr>
        <p:spPr>
          <a:xfrm>
            <a:off x="466464" y="3641249"/>
            <a:ext cx="10050462" cy="677100"/>
          </a:xfrm>
          <a:prstGeom prst="rect">
            <a:avLst/>
          </a:prstGeom>
          <a:solidFill>
            <a:schemeClr val="accent5">
              <a:lumMod val="60000"/>
              <a:lumOff val="40000"/>
            </a:schemeClr>
          </a:solidFill>
          <a:ln>
            <a:no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INTRODUCTION &amp; RELATED WORKS</a:t>
            </a:r>
          </a:p>
        </p:txBody>
      </p:sp>
      <p:sp>
        <p:nvSpPr>
          <p:cNvPr id="343" name="Text Placeholder 29">
            <a:extLst>
              <a:ext uri="{FF2B5EF4-FFF2-40B4-BE49-F238E27FC236}">
                <a16:creationId xmlns:a16="http://schemas.microsoft.com/office/drawing/2014/main" id="{D67360E8-10D1-2796-342C-C76CAD40F1FE}"/>
              </a:ext>
            </a:extLst>
          </p:cNvPr>
          <p:cNvSpPr>
            <a:spLocks noGrp="1"/>
          </p:cNvSpPr>
          <p:nvPr/>
        </p:nvSpPr>
        <p:spPr>
          <a:xfrm>
            <a:off x="441273" y="4775009"/>
            <a:ext cx="10038165" cy="2443724"/>
          </a:xfrm>
          <a:prstGeom prst="rect">
            <a:avLst/>
          </a:prstGeom>
          <a:solidFill>
            <a:schemeClr val="bg1"/>
          </a:solidFill>
          <a:ln w="38100">
            <a:solidFill>
              <a:schemeClr val="accent5">
                <a:lumMod val="75000"/>
              </a:schemeClr>
            </a:solidFill>
          </a:ln>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dirty="0"/>
              <a:t>RESCUE NAVIGATION ROBOT</a:t>
            </a:r>
          </a:p>
          <a:p>
            <a:pPr marL="457200" indent="-457200">
              <a:buFont typeface="Courier New" panose="02070309020205020404" pitchFamily="49" charset="0"/>
              <a:buChar char="o"/>
            </a:pPr>
            <a:r>
              <a:rPr lang="en-US" dirty="0"/>
              <a:t>Save the lives of the Firefighters </a:t>
            </a:r>
          </a:p>
          <a:p>
            <a:pPr marL="457200" indent="-457200">
              <a:buFont typeface="Courier New" panose="02070309020205020404" pitchFamily="49" charset="0"/>
              <a:buChar char="o"/>
            </a:pPr>
            <a:r>
              <a:rPr lang="en-US" dirty="0"/>
              <a:t>Many possibilities for extensions</a:t>
            </a:r>
          </a:p>
          <a:p>
            <a:pPr marL="457200" indent="-457200">
              <a:buFont typeface="Courier New" panose="02070309020205020404" pitchFamily="49" charset="0"/>
              <a:buChar char="o"/>
            </a:pPr>
            <a:r>
              <a:rPr lang="en-US" dirty="0"/>
              <a:t>High potential for practical applications</a:t>
            </a:r>
          </a:p>
        </p:txBody>
      </p:sp>
      <p:sp>
        <p:nvSpPr>
          <p:cNvPr id="351" name="Rectangle 350">
            <a:extLst>
              <a:ext uri="{FF2B5EF4-FFF2-40B4-BE49-F238E27FC236}">
                <a16:creationId xmlns:a16="http://schemas.microsoft.com/office/drawing/2014/main" id="{DC5BBC6B-E5C4-14D1-4DC0-570A2BF3660A}"/>
              </a:ext>
            </a:extLst>
          </p:cNvPr>
          <p:cNvSpPr/>
          <p:nvPr/>
        </p:nvSpPr>
        <p:spPr>
          <a:xfrm>
            <a:off x="442269" y="7827339"/>
            <a:ext cx="10031814" cy="5750991"/>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2" name="Text Placeholder 19">
            <a:extLst>
              <a:ext uri="{FF2B5EF4-FFF2-40B4-BE49-F238E27FC236}">
                <a16:creationId xmlns:a16="http://schemas.microsoft.com/office/drawing/2014/main" id="{3BFD993C-524A-0AC1-6C61-EF6812595147}"/>
              </a:ext>
            </a:extLst>
          </p:cNvPr>
          <p:cNvSpPr txBox="1">
            <a:spLocks/>
          </p:cNvSpPr>
          <p:nvPr/>
        </p:nvSpPr>
        <p:spPr>
          <a:xfrm>
            <a:off x="453113" y="7772038"/>
            <a:ext cx="10048874" cy="892530"/>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dirty="0"/>
              <a:t>TRADITIONAL RESCUE VEHICLES</a:t>
            </a:r>
          </a:p>
        </p:txBody>
      </p:sp>
      <p:sp>
        <p:nvSpPr>
          <p:cNvPr id="355" name="TextBox 354">
            <a:extLst>
              <a:ext uri="{FF2B5EF4-FFF2-40B4-BE49-F238E27FC236}">
                <a16:creationId xmlns:a16="http://schemas.microsoft.com/office/drawing/2014/main" id="{DB7D8714-1D12-2CA1-B2C0-BBF50066A900}"/>
              </a:ext>
            </a:extLst>
          </p:cNvPr>
          <p:cNvSpPr txBox="1"/>
          <p:nvPr/>
        </p:nvSpPr>
        <p:spPr>
          <a:xfrm>
            <a:off x="612708" y="12677508"/>
            <a:ext cx="9729684" cy="830997"/>
          </a:xfrm>
          <a:prstGeom prst="rect">
            <a:avLst/>
          </a:prstGeom>
          <a:noFill/>
        </p:spPr>
        <p:txBody>
          <a:bodyPr wrap="square" rtlCol="0">
            <a:spAutoFit/>
          </a:bodyPr>
          <a:lstStyle/>
          <a:p>
            <a:pPr algn="ctr"/>
            <a:r>
              <a:rPr lang="en-US" sz="2400" dirty="0">
                <a:solidFill>
                  <a:srgbClr val="989898"/>
                </a:solidFill>
                <a:latin typeface="Helvetica" pitchFamily="2" charset="0"/>
                <a:cs typeface="Times New Roman" panose="02020603050405020304" pitchFamily="18" charset="0"/>
              </a:rPr>
              <a:t>Figure 3&amp;4: Early prototypes designed for Chernobyl and other urban rescue missions</a:t>
            </a:r>
          </a:p>
        </p:txBody>
      </p:sp>
      <p:sp>
        <p:nvSpPr>
          <p:cNvPr id="356" name="Text Placeholder 29">
            <a:extLst>
              <a:ext uri="{FF2B5EF4-FFF2-40B4-BE49-F238E27FC236}">
                <a16:creationId xmlns:a16="http://schemas.microsoft.com/office/drawing/2014/main" id="{299B0236-9DFB-D048-F0C0-7823EEC8E5BD}"/>
              </a:ext>
            </a:extLst>
          </p:cNvPr>
          <p:cNvSpPr txBox="1">
            <a:spLocks/>
          </p:cNvSpPr>
          <p:nvPr/>
        </p:nvSpPr>
        <p:spPr>
          <a:xfrm>
            <a:off x="451870" y="14051387"/>
            <a:ext cx="4971554" cy="2960788"/>
          </a:xfrm>
          <a:prstGeom prst="rect">
            <a:avLst/>
          </a:prstGeom>
          <a:solidFill>
            <a:schemeClr val="bg1"/>
          </a:solidFill>
          <a:ln w="38100">
            <a:solidFill>
              <a:schemeClr val="accent5">
                <a:lumMod val="75000"/>
              </a:schemeClr>
            </a:solidFill>
          </a:ln>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dirty="0"/>
              <a:t>AREAS OF FOCUS</a:t>
            </a:r>
          </a:p>
          <a:p>
            <a:pPr marL="457200" indent="-457200">
              <a:buFont typeface="Courier New" panose="02070309020205020404" pitchFamily="49" charset="0"/>
              <a:buChar char="o"/>
            </a:pPr>
            <a:r>
              <a:rPr lang="en-US" dirty="0"/>
              <a:t>Multi-Terrain Adaptation</a:t>
            </a:r>
          </a:p>
          <a:p>
            <a:pPr marL="457200" indent="-457200">
              <a:buFont typeface="Courier New" panose="02070309020205020404" pitchFamily="49" charset="0"/>
              <a:buChar char="o"/>
            </a:pPr>
            <a:r>
              <a:rPr lang="en-US" dirty="0"/>
              <a:t>Speed</a:t>
            </a:r>
          </a:p>
          <a:p>
            <a:pPr marL="457200" indent="-457200">
              <a:buFont typeface="Courier New" panose="02070309020205020404" pitchFamily="49" charset="0"/>
              <a:buChar char="o"/>
            </a:pPr>
            <a:r>
              <a:rPr lang="en-US" dirty="0"/>
              <a:t>Stability</a:t>
            </a:r>
          </a:p>
          <a:p>
            <a:pPr marL="457200" indent="-457200">
              <a:buFont typeface="Courier New" panose="02070309020205020404" pitchFamily="49" charset="0"/>
              <a:buChar char="o"/>
            </a:pPr>
            <a:r>
              <a:rPr lang="en-US" dirty="0"/>
              <a:t>Easy to Manipulate</a:t>
            </a:r>
          </a:p>
        </p:txBody>
      </p:sp>
      <p:sp>
        <p:nvSpPr>
          <p:cNvPr id="357" name="Text Placeholder 29">
            <a:extLst>
              <a:ext uri="{FF2B5EF4-FFF2-40B4-BE49-F238E27FC236}">
                <a16:creationId xmlns:a16="http://schemas.microsoft.com/office/drawing/2014/main" id="{9F70EF2B-0B36-D374-6138-29A78ECDF86C}"/>
              </a:ext>
            </a:extLst>
          </p:cNvPr>
          <p:cNvSpPr txBox="1">
            <a:spLocks/>
          </p:cNvSpPr>
          <p:nvPr/>
        </p:nvSpPr>
        <p:spPr>
          <a:xfrm>
            <a:off x="7283231" y="14607787"/>
            <a:ext cx="3089151" cy="1323417"/>
          </a:xfrm>
          <a:prstGeom prst="rect">
            <a:avLst/>
          </a:prstGeom>
          <a:solidFill>
            <a:schemeClr val="bg1"/>
          </a:solidFill>
          <a:ln w="38100">
            <a:solidFill>
              <a:schemeClr val="accent5">
                <a:lumMod val="75000"/>
              </a:schemeClr>
            </a:solidFill>
          </a:ln>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b="1" dirty="0"/>
              <a:t>OUR OBJECTIVES</a:t>
            </a:r>
          </a:p>
        </p:txBody>
      </p:sp>
      <p:sp>
        <p:nvSpPr>
          <p:cNvPr id="361" name="Text Placeholder 18">
            <a:extLst>
              <a:ext uri="{FF2B5EF4-FFF2-40B4-BE49-F238E27FC236}">
                <a16:creationId xmlns:a16="http://schemas.microsoft.com/office/drawing/2014/main" id="{E85D8433-2B7E-6AB2-C76D-4F2AA8ABA966}"/>
              </a:ext>
            </a:extLst>
          </p:cNvPr>
          <p:cNvSpPr>
            <a:spLocks noGrp="1"/>
          </p:cNvSpPr>
          <p:nvPr/>
        </p:nvSpPr>
        <p:spPr>
          <a:xfrm>
            <a:off x="434846" y="17890450"/>
            <a:ext cx="10142066" cy="677100"/>
          </a:xfrm>
          <a:prstGeom prst="rect">
            <a:avLst/>
          </a:prstGeom>
          <a:solidFill>
            <a:schemeClr val="accent5">
              <a:lumMod val="60000"/>
              <a:lumOff val="40000"/>
            </a:schemeClr>
          </a:solidFill>
          <a:ln>
            <a:solidFill>
              <a:schemeClr val="accent5">
                <a:lumMod val="40000"/>
                <a:lumOff val="60000"/>
              </a:schemeClr>
            </a:solid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BACKGROUND</a:t>
            </a:r>
          </a:p>
        </p:txBody>
      </p:sp>
      <p:sp>
        <p:nvSpPr>
          <p:cNvPr id="366" name="Rectangle 365">
            <a:extLst>
              <a:ext uri="{FF2B5EF4-FFF2-40B4-BE49-F238E27FC236}">
                <a16:creationId xmlns:a16="http://schemas.microsoft.com/office/drawing/2014/main" id="{C7F5B036-2F29-9F23-83DF-9B435D242C18}"/>
              </a:ext>
            </a:extLst>
          </p:cNvPr>
          <p:cNvSpPr/>
          <p:nvPr/>
        </p:nvSpPr>
        <p:spPr>
          <a:xfrm>
            <a:off x="444053" y="18941035"/>
            <a:ext cx="10108021" cy="3250696"/>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1" name="Rectangle 370">
            <a:extLst>
              <a:ext uri="{FF2B5EF4-FFF2-40B4-BE49-F238E27FC236}">
                <a16:creationId xmlns:a16="http://schemas.microsoft.com/office/drawing/2014/main" id="{1F216A81-F3A1-ED97-4B10-16B9D740CD0C}"/>
              </a:ext>
            </a:extLst>
          </p:cNvPr>
          <p:cNvSpPr/>
          <p:nvPr/>
        </p:nvSpPr>
        <p:spPr>
          <a:xfrm>
            <a:off x="448705" y="22627281"/>
            <a:ext cx="10130682" cy="4290314"/>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2" name="Text Placeholder 29">
            <a:extLst>
              <a:ext uri="{FF2B5EF4-FFF2-40B4-BE49-F238E27FC236}">
                <a16:creationId xmlns:a16="http://schemas.microsoft.com/office/drawing/2014/main" id="{2D92ABE6-B7E4-8F8E-6537-E13C6001FE37}"/>
              </a:ext>
            </a:extLst>
          </p:cNvPr>
          <p:cNvSpPr txBox="1">
            <a:spLocks/>
          </p:cNvSpPr>
          <p:nvPr/>
        </p:nvSpPr>
        <p:spPr>
          <a:xfrm>
            <a:off x="625778" y="31282229"/>
            <a:ext cx="9715202" cy="2185191"/>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dirty="0"/>
              <a:t>Cars have wheels while tanks have extra caterpillar bands. Rescue Navigation Bots could utilize the same design to</a:t>
            </a:r>
            <a:r>
              <a:rPr lang="zh-CN" altLang="en-US" dirty="0"/>
              <a:t> </a:t>
            </a:r>
            <a:r>
              <a:rPr lang="en-US" altLang="zh-CN" dirty="0"/>
              <a:t>adapt to different harsh environments, but I can make it even more multi-terrain adaptable.</a:t>
            </a:r>
            <a:endParaRPr lang="en-US" dirty="0"/>
          </a:p>
        </p:txBody>
      </p:sp>
      <p:sp>
        <p:nvSpPr>
          <p:cNvPr id="394" name="Rectangle 393">
            <a:extLst>
              <a:ext uri="{FF2B5EF4-FFF2-40B4-BE49-F238E27FC236}">
                <a16:creationId xmlns:a16="http://schemas.microsoft.com/office/drawing/2014/main" id="{8C971E13-6AF1-41CB-1859-720D46CFBCE9}"/>
              </a:ext>
            </a:extLst>
          </p:cNvPr>
          <p:cNvSpPr/>
          <p:nvPr/>
        </p:nvSpPr>
        <p:spPr>
          <a:xfrm>
            <a:off x="443453" y="27272477"/>
            <a:ext cx="10130680" cy="5977627"/>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5" name="Rectangle 394">
            <a:extLst>
              <a:ext uri="{FF2B5EF4-FFF2-40B4-BE49-F238E27FC236}">
                <a16:creationId xmlns:a16="http://schemas.microsoft.com/office/drawing/2014/main" id="{EA0C10CF-8DD1-F1F2-9B66-BA1D09C4647C}"/>
              </a:ext>
            </a:extLst>
          </p:cNvPr>
          <p:cNvSpPr/>
          <p:nvPr/>
        </p:nvSpPr>
        <p:spPr>
          <a:xfrm>
            <a:off x="432798" y="33656075"/>
            <a:ext cx="10141335" cy="3934929"/>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6" name="Text Placeholder 29">
            <a:extLst>
              <a:ext uri="{FF2B5EF4-FFF2-40B4-BE49-F238E27FC236}">
                <a16:creationId xmlns:a16="http://schemas.microsoft.com/office/drawing/2014/main" id="{32D297C7-0793-31AF-D8D8-F69F2887DB51}"/>
              </a:ext>
            </a:extLst>
          </p:cNvPr>
          <p:cNvSpPr txBox="1">
            <a:spLocks/>
          </p:cNvSpPr>
          <p:nvPr/>
        </p:nvSpPr>
        <p:spPr>
          <a:xfrm>
            <a:off x="6508891" y="38607515"/>
            <a:ext cx="3863491" cy="3736385"/>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dirty="0"/>
              <a:t>NEW STRUCTURE</a:t>
            </a:r>
          </a:p>
          <a:p>
            <a:pPr marL="457200" indent="-457200">
              <a:buFont typeface="Courier New" panose="02070309020205020404" pitchFamily="49" charset="0"/>
              <a:buChar char="o"/>
            </a:pPr>
            <a:r>
              <a:rPr lang="en-US" dirty="0"/>
              <a:t>Protector Added</a:t>
            </a:r>
          </a:p>
          <a:p>
            <a:pPr marL="457200" indent="-457200">
              <a:buFont typeface="Courier New" panose="02070309020205020404" pitchFamily="49" charset="0"/>
              <a:buChar char="o"/>
            </a:pPr>
            <a:r>
              <a:rPr lang="en-US" altLang="zh-CN" dirty="0"/>
              <a:t>Increased the radius of the transmission torque shaft</a:t>
            </a:r>
          </a:p>
          <a:p>
            <a:pPr marL="457200" indent="-457200">
              <a:buFont typeface="Courier New" panose="02070309020205020404" pitchFamily="49" charset="0"/>
              <a:buChar char="o"/>
            </a:pPr>
            <a:endParaRPr lang="en-US" altLang="zh-CN" dirty="0"/>
          </a:p>
        </p:txBody>
      </p:sp>
      <p:sp>
        <p:nvSpPr>
          <p:cNvPr id="397" name="TextBox 396">
            <a:extLst>
              <a:ext uri="{FF2B5EF4-FFF2-40B4-BE49-F238E27FC236}">
                <a16:creationId xmlns:a16="http://schemas.microsoft.com/office/drawing/2014/main" id="{1C7EFD13-2E31-172A-F05E-800051F7D215}"/>
              </a:ext>
            </a:extLst>
          </p:cNvPr>
          <p:cNvSpPr txBox="1"/>
          <p:nvPr/>
        </p:nvSpPr>
        <p:spPr>
          <a:xfrm>
            <a:off x="542175" y="21600099"/>
            <a:ext cx="4788490" cy="461665"/>
          </a:xfrm>
          <a:prstGeom prst="rect">
            <a:avLst/>
          </a:prstGeom>
          <a:noFill/>
        </p:spPr>
        <p:txBody>
          <a:bodyPr wrap="none" rtlCol="0">
            <a:spAutoFit/>
          </a:bodyPr>
          <a:lstStyle/>
          <a:p>
            <a:r>
              <a:rPr lang="en-US" sz="2400" dirty="0">
                <a:solidFill>
                  <a:srgbClr val="989898"/>
                </a:solidFill>
                <a:latin typeface="Helvetica" pitchFamily="2" charset="0"/>
                <a:cs typeface="Times New Roman" panose="02020603050405020304" pitchFamily="18" charset="0"/>
              </a:rPr>
              <a:t>Figure 5: Earthquake Distribution </a:t>
            </a:r>
          </a:p>
        </p:txBody>
      </p:sp>
      <p:sp>
        <p:nvSpPr>
          <p:cNvPr id="398" name="TextBox 397">
            <a:extLst>
              <a:ext uri="{FF2B5EF4-FFF2-40B4-BE49-F238E27FC236}">
                <a16:creationId xmlns:a16="http://schemas.microsoft.com/office/drawing/2014/main" id="{41D14D06-C888-6A12-A283-7259D14B9A9B}"/>
              </a:ext>
            </a:extLst>
          </p:cNvPr>
          <p:cNvSpPr txBox="1"/>
          <p:nvPr/>
        </p:nvSpPr>
        <p:spPr>
          <a:xfrm>
            <a:off x="-10140365" y="31673935"/>
            <a:ext cx="3194046" cy="1200329"/>
          </a:xfrm>
          <a:prstGeom prst="rect">
            <a:avLst/>
          </a:prstGeom>
          <a:noFill/>
        </p:spPr>
        <p:txBody>
          <a:bodyPr wrap="square" rtlCol="0">
            <a:spAutoFit/>
          </a:bodyPr>
          <a:lstStyle/>
          <a:p>
            <a:r>
              <a:rPr lang="en-US" sz="2400" dirty="0">
                <a:solidFill>
                  <a:srgbClr val="989898"/>
                </a:solidFill>
                <a:latin typeface="Helvetica" pitchFamily="2" charset="0"/>
                <a:cs typeface="Times New Roman" panose="02020603050405020304" pitchFamily="18" charset="0"/>
              </a:rPr>
              <a:t>Figure 6: TRADR Post Disaster Rescue Navigation Bot </a:t>
            </a:r>
          </a:p>
        </p:txBody>
      </p:sp>
      <p:sp>
        <p:nvSpPr>
          <p:cNvPr id="399" name="TextBox 398">
            <a:extLst>
              <a:ext uri="{FF2B5EF4-FFF2-40B4-BE49-F238E27FC236}">
                <a16:creationId xmlns:a16="http://schemas.microsoft.com/office/drawing/2014/main" id="{FECD09F0-3D37-7E1E-6AE6-FFCA3ADA373A}"/>
              </a:ext>
            </a:extLst>
          </p:cNvPr>
          <p:cNvSpPr txBox="1"/>
          <p:nvPr/>
        </p:nvSpPr>
        <p:spPr>
          <a:xfrm>
            <a:off x="515467" y="30748219"/>
            <a:ext cx="9951973" cy="461665"/>
          </a:xfrm>
          <a:prstGeom prst="rect">
            <a:avLst/>
          </a:prstGeom>
          <a:noFill/>
        </p:spPr>
        <p:txBody>
          <a:bodyPr wrap="square" rtlCol="0">
            <a:spAutoFit/>
          </a:bodyPr>
          <a:lstStyle/>
          <a:p>
            <a:r>
              <a:rPr lang="en-US" sz="2400" dirty="0">
                <a:solidFill>
                  <a:srgbClr val="989898"/>
                </a:solidFill>
                <a:latin typeface="Helvetica" pitchFamily="2" charset="0"/>
                <a:cs typeface="Times New Roman" panose="02020603050405020304" pitchFamily="18" charset="0"/>
              </a:rPr>
              <a:t>Figure 7:</a:t>
            </a:r>
            <a:r>
              <a:rPr lang="zh-CN" altLang="en-US" sz="2400" dirty="0">
                <a:solidFill>
                  <a:srgbClr val="989898"/>
                </a:solidFill>
                <a:latin typeface="Helvetica" pitchFamily="2" charset="0"/>
                <a:cs typeface="Times New Roman" panose="02020603050405020304" pitchFamily="18" charset="0"/>
              </a:rPr>
              <a:t> </a:t>
            </a:r>
            <a:r>
              <a:rPr lang="en-US" altLang="zh-CN" sz="2400" dirty="0">
                <a:solidFill>
                  <a:srgbClr val="989898"/>
                </a:solidFill>
                <a:latin typeface="Helvetica" pitchFamily="2" charset="0"/>
                <a:cs typeface="Times New Roman" panose="02020603050405020304" pitchFamily="18" charset="0"/>
              </a:rPr>
              <a:t>Car                                          Figure 8: Tank</a:t>
            </a:r>
            <a:endParaRPr lang="en-US" sz="2400" dirty="0">
              <a:solidFill>
                <a:srgbClr val="989898"/>
              </a:solidFill>
              <a:latin typeface="Helvetica" pitchFamily="2" charset="0"/>
              <a:cs typeface="Times New Roman" panose="02020603050405020304" pitchFamily="18" charset="0"/>
            </a:endParaRPr>
          </a:p>
        </p:txBody>
      </p:sp>
      <p:sp>
        <p:nvSpPr>
          <p:cNvPr id="400" name="TextBox 399">
            <a:extLst>
              <a:ext uri="{FF2B5EF4-FFF2-40B4-BE49-F238E27FC236}">
                <a16:creationId xmlns:a16="http://schemas.microsoft.com/office/drawing/2014/main" id="{E42E9042-3B5E-B213-2967-551C97FC180E}"/>
              </a:ext>
            </a:extLst>
          </p:cNvPr>
          <p:cNvSpPr txBox="1"/>
          <p:nvPr/>
        </p:nvSpPr>
        <p:spPr>
          <a:xfrm>
            <a:off x="5293759" y="36675361"/>
            <a:ext cx="5188073" cy="830997"/>
          </a:xfrm>
          <a:prstGeom prst="rect">
            <a:avLst/>
          </a:prstGeom>
          <a:noFill/>
        </p:spPr>
        <p:txBody>
          <a:bodyPr wrap="square" rtlCol="0">
            <a:spAutoFit/>
          </a:bodyPr>
          <a:lstStyle/>
          <a:p>
            <a:r>
              <a:rPr lang="en-US" sz="2400" dirty="0">
                <a:solidFill>
                  <a:srgbClr val="989898"/>
                </a:solidFill>
                <a:latin typeface="Helvetica" pitchFamily="2" charset="0"/>
                <a:cs typeface="Times New Roman" panose="02020603050405020304" pitchFamily="18" charset="0"/>
              </a:rPr>
              <a:t>Figure 9: Ver.1 Connection between caterpillar track and Base. </a:t>
            </a:r>
          </a:p>
        </p:txBody>
      </p:sp>
      <p:sp>
        <p:nvSpPr>
          <p:cNvPr id="409" name="Rectangle 408">
            <a:extLst>
              <a:ext uri="{FF2B5EF4-FFF2-40B4-BE49-F238E27FC236}">
                <a16:creationId xmlns:a16="http://schemas.microsoft.com/office/drawing/2014/main" id="{70CF365A-CC43-9A46-40E4-25F261046B14}"/>
              </a:ext>
            </a:extLst>
          </p:cNvPr>
          <p:cNvSpPr/>
          <p:nvPr/>
        </p:nvSpPr>
        <p:spPr>
          <a:xfrm>
            <a:off x="376298" y="37996008"/>
            <a:ext cx="10141335" cy="5228563"/>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0" name="Text Placeholder 18">
            <a:extLst>
              <a:ext uri="{FF2B5EF4-FFF2-40B4-BE49-F238E27FC236}">
                <a16:creationId xmlns:a16="http://schemas.microsoft.com/office/drawing/2014/main" id="{E03E6747-A595-98D9-B59E-2E44F01574AD}"/>
              </a:ext>
            </a:extLst>
          </p:cNvPr>
          <p:cNvSpPr>
            <a:spLocks noGrp="1"/>
          </p:cNvSpPr>
          <p:nvPr/>
        </p:nvSpPr>
        <p:spPr>
          <a:xfrm>
            <a:off x="11439262" y="3641249"/>
            <a:ext cx="10050462" cy="677100"/>
          </a:xfrm>
          <a:prstGeom prst="rect">
            <a:avLst/>
          </a:prstGeom>
          <a:solidFill>
            <a:schemeClr val="accent5">
              <a:lumMod val="60000"/>
              <a:lumOff val="40000"/>
            </a:schemeClr>
          </a:solidFill>
          <a:ln>
            <a:solidFill>
              <a:schemeClr val="accent5">
                <a:lumMod val="40000"/>
                <a:lumOff val="60000"/>
              </a:schemeClr>
            </a:solid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METHODS &amp; MATERIALS</a:t>
            </a:r>
          </a:p>
        </p:txBody>
      </p:sp>
      <p:sp>
        <p:nvSpPr>
          <p:cNvPr id="414" name="TextBox 413">
            <a:extLst>
              <a:ext uri="{FF2B5EF4-FFF2-40B4-BE49-F238E27FC236}">
                <a16:creationId xmlns:a16="http://schemas.microsoft.com/office/drawing/2014/main" id="{96778F93-061A-7128-A428-DBF57DF5CEBC}"/>
              </a:ext>
            </a:extLst>
          </p:cNvPr>
          <p:cNvSpPr txBox="1"/>
          <p:nvPr/>
        </p:nvSpPr>
        <p:spPr>
          <a:xfrm>
            <a:off x="11718076" y="8753846"/>
            <a:ext cx="6776214" cy="461665"/>
          </a:xfrm>
          <a:prstGeom prst="rect">
            <a:avLst/>
          </a:prstGeom>
          <a:noFill/>
        </p:spPr>
        <p:txBody>
          <a:bodyPr wrap="none" rtlCol="0">
            <a:spAutoFit/>
          </a:bodyPr>
          <a:lstStyle/>
          <a:p>
            <a:r>
              <a:rPr lang="en-US" sz="2400" dirty="0">
                <a:solidFill>
                  <a:srgbClr val="989898"/>
                </a:solidFill>
                <a:latin typeface="Helvetica" pitchFamily="2" charset="0"/>
                <a:cs typeface="Times New Roman" panose="02020603050405020304" pitchFamily="18" charset="0"/>
              </a:rPr>
              <a:t>Figure </a:t>
            </a:r>
            <a:r>
              <a:rPr lang="en-US" altLang="zh-CN" sz="2400" dirty="0">
                <a:solidFill>
                  <a:srgbClr val="989898"/>
                </a:solidFill>
                <a:latin typeface="Helvetica" pitchFamily="2" charset="0"/>
                <a:cs typeface="Times New Roman" panose="02020603050405020304" pitchFamily="18" charset="0"/>
              </a:rPr>
              <a:t>12&amp;13: Newly Designed Protection Plate </a:t>
            </a:r>
            <a:endParaRPr lang="en-US" sz="2400" dirty="0">
              <a:solidFill>
                <a:srgbClr val="989898"/>
              </a:solidFill>
              <a:latin typeface="Helvetica" pitchFamily="2" charset="0"/>
              <a:cs typeface="Times New Roman" panose="02020603050405020304" pitchFamily="18" charset="0"/>
            </a:endParaRPr>
          </a:p>
        </p:txBody>
      </p:sp>
      <p:sp>
        <p:nvSpPr>
          <p:cNvPr id="419" name="Rectangle 418">
            <a:extLst>
              <a:ext uri="{FF2B5EF4-FFF2-40B4-BE49-F238E27FC236}">
                <a16:creationId xmlns:a16="http://schemas.microsoft.com/office/drawing/2014/main" id="{ABAB320E-A518-069B-3CE4-EB1B405A9D01}"/>
              </a:ext>
            </a:extLst>
          </p:cNvPr>
          <p:cNvSpPr/>
          <p:nvPr/>
        </p:nvSpPr>
        <p:spPr>
          <a:xfrm>
            <a:off x="11415472" y="9796801"/>
            <a:ext cx="10031814" cy="457410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0" name="TextBox 419">
            <a:extLst>
              <a:ext uri="{FF2B5EF4-FFF2-40B4-BE49-F238E27FC236}">
                <a16:creationId xmlns:a16="http://schemas.microsoft.com/office/drawing/2014/main" id="{70B8F84E-882F-68C2-0813-03C8DB84BE50}"/>
              </a:ext>
            </a:extLst>
          </p:cNvPr>
          <p:cNvSpPr txBox="1"/>
          <p:nvPr/>
        </p:nvSpPr>
        <p:spPr>
          <a:xfrm>
            <a:off x="11467259" y="13413429"/>
            <a:ext cx="4846505" cy="830997"/>
          </a:xfrm>
          <a:prstGeom prst="rect">
            <a:avLst/>
          </a:prstGeom>
          <a:noFill/>
        </p:spPr>
        <p:txBody>
          <a:bodyPr wrap="square" rtlCol="0">
            <a:spAutoFit/>
          </a:bodyPr>
          <a:lstStyle/>
          <a:p>
            <a:r>
              <a:rPr lang="en-US" sz="2400" dirty="0">
                <a:solidFill>
                  <a:srgbClr val="989898"/>
                </a:solidFill>
                <a:latin typeface="Helvetica" pitchFamily="2" charset="0"/>
                <a:cs typeface="Times New Roman" panose="02020603050405020304" pitchFamily="18" charset="0"/>
              </a:rPr>
              <a:t>Figure 14: 2-D laser cutter graph for my caterpillar band tracker.</a:t>
            </a:r>
          </a:p>
        </p:txBody>
      </p:sp>
      <p:sp>
        <p:nvSpPr>
          <p:cNvPr id="421" name="TextBox 420">
            <a:extLst>
              <a:ext uri="{FF2B5EF4-FFF2-40B4-BE49-F238E27FC236}">
                <a16:creationId xmlns:a16="http://schemas.microsoft.com/office/drawing/2014/main" id="{A2F551D7-2D15-6632-46AF-F61FF3B0C89B}"/>
              </a:ext>
            </a:extLst>
          </p:cNvPr>
          <p:cNvSpPr txBox="1"/>
          <p:nvPr/>
        </p:nvSpPr>
        <p:spPr>
          <a:xfrm>
            <a:off x="16635045" y="13413429"/>
            <a:ext cx="4780042" cy="830997"/>
          </a:xfrm>
          <a:prstGeom prst="rect">
            <a:avLst/>
          </a:prstGeom>
          <a:noFill/>
        </p:spPr>
        <p:txBody>
          <a:bodyPr wrap="square" rtlCol="0">
            <a:spAutoFit/>
          </a:bodyPr>
          <a:lstStyle/>
          <a:p>
            <a:r>
              <a:rPr lang="en-US" sz="2400" dirty="0">
                <a:solidFill>
                  <a:srgbClr val="989898"/>
                </a:solidFill>
                <a:latin typeface="Helvetica" pitchFamily="2" charset="0"/>
                <a:cs typeface="Times New Roman" panose="02020603050405020304" pitchFamily="18" charset="0"/>
              </a:rPr>
              <a:t>Figure 15: 2-D design of the gear for the caterpillar band tracker.</a:t>
            </a:r>
          </a:p>
        </p:txBody>
      </p:sp>
      <p:sp>
        <p:nvSpPr>
          <p:cNvPr id="422" name="Text Placeholder 19">
            <a:extLst>
              <a:ext uri="{FF2B5EF4-FFF2-40B4-BE49-F238E27FC236}">
                <a16:creationId xmlns:a16="http://schemas.microsoft.com/office/drawing/2014/main" id="{38213FCA-CCB2-78DF-E0B4-F1916025003A}"/>
              </a:ext>
            </a:extLst>
          </p:cNvPr>
          <p:cNvSpPr txBox="1">
            <a:spLocks/>
          </p:cNvSpPr>
          <p:nvPr/>
        </p:nvSpPr>
        <p:spPr>
          <a:xfrm>
            <a:off x="11358789" y="14822046"/>
            <a:ext cx="4259158" cy="3908740"/>
          </a:xfrm>
          <a:prstGeom prst="rect">
            <a:avLst/>
          </a:prstGeom>
          <a:ln w="38100">
            <a:solidFill>
              <a:schemeClr val="accent5">
                <a:lumMod val="75000"/>
              </a:schemeClr>
            </a:solidFill>
          </a:ln>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3-D Model Of My  Connector:</a:t>
            </a:r>
          </a:p>
          <a:p>
            <a:endParaRPr lang="en-US" dirty="0"/>
          </a:p>
          <a:p>
            <a:endParaRPr lang="en-US" dirty="0"/>
          </a:p>
          <a:p>
            <a:endParaRPr lang="en-US" dirty="0"/>
          </a:p>
          <a:p>
            <a:endParaRPr lang="en-US" dirty="0"/>
          </a:p>
          <a:p>
            <a:r>
              <a:rPr lang="en-US" dirty="0"/>
              <a:t> </a:t>
            </a:r>
          </a:p>
        </p:txBody>
      </p:sp>
      <p:sp>
        <p:nvSpPr>
          <p:cNvPr id="427" name="Rectangle 426">
            <a:extLst>
              <a:ext uri="{FF2B5EF4-FFF2-40B4-BE49-F238E27FC236}">
                <a16:creationId xmlns:a16="http://schemas.microsoft.com/office/drawing/2014/main" id="{E154FF29-7C2E-E1AA-385D-CBF31779514F}"/>
              </a:ext>
            </a:extLst>
          </p:cNvPr>
          <p:cNvSpPr/>
          <p:nvPr/>
        </p:nvSpPr>
        <p:spPr>
          <a:xfrm>
            <a:off x="15904897" y="14822046"/>
            <a:ext cx="5542388" cy="3891266"/>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6" name="Rectangle 445">
            <a:extLst>
              <a:ext uri="{FF2B5EF4-FFF2-40B4-BE49-F238E27FC236}">
                <a16:creationId xmlns:a16="http://schemas.microsoft.com/office/drawing/2014/main" id="{E5BABE76-02DB-BD14-9B87-D23A038FCE13}"/>
              </a:ext>
            </a:extLst>
          </p:cNvPr>
          <p:cNvSpPr/>
          <p:nvPr/>
        </p:nvSpPr>
        <p:spPr>
          <a:xfrm>
            <a:off x="16030680" y="24327012"/>
            <a:ext cx="5439371" cy="7339003"/>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0" name="Rectangle 459">
            <a:extLst>
              <a:ext uri="{FF2B5EF4-FFF2-40B4-BE49-F238E27FC236}">
                <a16:creationId xmlns:a16="http://schemas.microsoft.com/office/drawing/2014/main" id="{39E6023E-A74A-3BE6-05D8-25CFA4636673}"/>
              </a:ext>
            </a:extLst>
          </p:cNvPr>
          <p:cNvSpPr/>
          <p:nvPr/>
        </p:nvSpPr>
        <p:spPr>
          <a:xfrm>
            <a:off x="11358788" y="33208902"/>
            <a:ext cx="4321852" cy="10049436"/>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1" name="Rectangle 460">
            <a:extLst>
              <a:ext uri="{FF2B5EF4-FFF2-40B4-BE49-F238E27FC236}">
                <a16:creationId xmlns:a16="http://schemas.microsoft.com/office/drawing/2014/main" id="{06193A89-A2D5-1503-C27E-D60485F5ECD1}"/>
              </a:ext>
            </a:extLst>
          </p:cNvPr>
          <p:cNvSpPr/>
          <p:nvPr/>
        </p:nvSpPr>
        <p:spPr>
          <a:xfrm>
            <a:off x="15829167" y="33214301"/>
            <a:ext cx="5695887" cy="10038924"/>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9" name="Text Placeholder 18">
            <a:extLst>
              <a:ext uri="{FF2B5EF4-FFF2-40B4-BE49-F238E27FC236}">
                <a16:creationId xmlns:a16="http://schemas.microsoft.com/office/drawing/2014/main" id="{F83AE51D-D3E1-43E5-5C90-CABE03FA6F72}"/>
              </a:ext>
            </a:extLst>
          </p:cNvPr>
          <p:cNvSpPr>
            <a:spLocks noGrp="1"/>
          </p:cNvSpPr>
          <p:nvPr/>
        </p:nvSpPr>
        <p:spPr>
          <a:xfrm>
            <a:off x="22276040" y="34670207"/>
            <a:ext cx="10271359" cy="677100"/>
          </a:xfrm>
          <a:prstGeom prst="rect">
            <a:avLst/>
          </a:prstGeom>
          <a:solidFill>
            <a:schemeClr val="accent5">
              <a:lumMod val="60000"/>
              <a:lumOff val="40000"/>
            </a:schemeClr>
          </a:solidFill>
          <a:ln>
            <a:solidFill>
              <a:schemeClr val="accent5">
                <a:lumMod val="40000"/>
                <a:lumOff val="60000"/>
              </a:schemeClr>
            </a:solid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EXPERIMENTS &amp; RESULTS</a:t>
            </a:r>
          </a:p>
        </p:txBody>
      </p:sp>
      <p:sp>
        <p:nvSpPr>
          <p:cNvPr id="474" name="Rectangle 473">
            <a:extLst>
              <a:ext uri="{FF2B5EF4-FFF2-40B4-BE49-F238E27FC236}">
                <a16:creationId xmlns:a16="http://schemas.microsoft.com/office/drawing/2014/main" id="{B62C77D2-C3CE-B4D7-D7B1-96B128B1263E}"/>
              </a:ext>
            </a:extLst>
          </p:cNvPr>
          <p:cNvSpPr/>
          <p:nvPr/>
        </p:nvSpPr>
        <p:spPr>
          <a:xfrm>
            <a:off x="22280792" y="35548174"/>
            <a:ext cx="10266605" cy="773911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9" name="Rectangle 478">
            <a:extLst>
              <a:ext uri="{FF2B5EF4-FFF2-40B4-BE49-F238E27FC236}">
                <a16:creationId xmlns:a16="http://schemas.microsoft.com/office/drawing/2014/main" id="{2D20D820-B7C5-BAB4-C8A4-4401D791A8BF}"/>
              </a:ext>
            </a:extLst>
          </p:cNvPr>
          <p:cNvSpPr/>
          <p:nvPr/>
        </p:nvSpPr>
        <p:spPr>
          <a:xfrm>
            <a:off x="33438256" y="4621451"/>
            <a:ext cx="10081644" cy="11130989"/>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4" name="Text Placeholder 18">
            <a:extLst>
              <a:ext uri="{FF2B5EF4-FFF2-40B4-BE49-F238E27FC236}">
                <a16:creationId xmlns:a16="http://schemas.microsoft.com/office/drawing/2014/main" id="{5EE8E01B-C0AB-B0D6-D1C6-7E890EA7D40B}"/>
              </a:ext>
            </a:extLst>
          </p:cNvPr>
          <p:cNvSpPr>
            <a:spLocks noGrp="1"/>
          </p:cNvSpPr>
          <p:nvPr/>
        </p:nvSpPr>
        <p:spPr>
          <a:xfrm>
            <a:off x="22343168" y="3641249"/>
            <a:ext cx="10050462" cy="677100"/>
          </a:xfrm>
          <a:prstGeom prst="rect">
            <a:avLst/>
          </a:prstGeom>
          <a:solidFill>
            <a:schemeClr val="accent5">
              <a:lumMod val="60000"/>
              <a:lumOff val="40000"/>
            </a:schemeClr>
          </a:solidFill>
          <a:ln>
            <a:solidFill>
              <a:schemeClr val="accent5">
                <a:lumMod val="40000"/>
                <a:lumOff val="60000"/>
              </a:schemeClr>
            </a:solid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Codes and Software control</a:t>
            </a:r>
          </a:p>
        </p:txBody>
      </p:sp>
      <p:sp>
        <p:nvSpPr>
          <p:cNvPr id="748" name="Text Placeholder 19">
            <a:extLst>
              <a:ext uri="{FF2B5EF4-FFF2-40B4-BE49-F238E27FC236}">
                <a16:creationId xmlns:a16="http://schemas.microsoft.com/office/drawing/2014/main" id="{BD70CE56-F1F8-E4AB-97E7-2AD81EFBC782}"/>
              </a:ext>
            </a:extLst>
          </p:cNvPr>
          <p:cNvSpPr txBox="1">
            <a:spLocks/>
          </p:cNvSpPr>
          <p:nvPr/>
        </p:nvSpPr>
        <p:spPr>
          <a:xfrm>
            <a:off x="22369577" y="4758135"/>
            <a:ext cx="10048874" cy="892530"/>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altLang="zh-CN"/>
              <a:t>CONTROL</a:t>
            </a:r>
            <a:r>
              <a:rPr lang="en-US"/>
              <a:t> </a:t>
            </a:r>
            <a:r>
              <a:rPr lang="en-US" dirty="0"/>
              <a:t>SYSTEM</a:t>
            </a:r>
          </a:p>
        </p:txBody>
      </p:sp>
      <p:sp>
        <p:nvSpPr>
          <p:cNvPr id="784" name="Rectangle 783">
            <a:extLst>
              <a:ext uri="{FF2B5EF4-FFF2-40B4-BE49-F238E27FC236}">
                <a16:creationId xmlns:a16="http://schemas.microsoft.com/office/drawing/2014/main" id="{660F9121-DAFB-B0E3-918B-973A679E5F19}"/>
              </a:ext>
            </a:extLst>
          </p:cNvPr>
          <p:cNvSpPr/>
          <p:nvPr/>
        </p:nvSpPr>
        <p:spPr>
          <a:xfrm>
            <a:off x="22438359" y="13625902"/>
            <a:ext cx="10031814" cy="2198364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52" name="Text Placeholder 22">
            <a:extLst>
              <a:ext uri="{FF2B5EF4-FFF2-40B4-BE49-F238E27FC236}">
                <a16:creationId xmlns:a16="http://schemas.microsoft.com/office/drawing/2014/main" id="{970EF18D-CE5E-5A78-737B-B51ECFC6C657}"/>
              </a:ext>
            </a:extLst>
          </p:cNvPr>
          <p:cNvSpPr txBox="1">
            <a:spLocks/>
          </p:cNvSpPr>
          <p:nvPr/>
        </p:nvSpPr>
        <p:spPr>
          <a:xfrm>
            <a:off x="33419080" y="32585829"/>
            <a:ext cx="10058400" cy="677100"/>
          </a:xfrm>
          <a:prstGeom prst="rect">
            <a:avLst/>
          </a:prstGeom>
          <a:solidFill>
            <a:schemeClr val="accent5">
              <a:lumMod val="60000"/>
              <a:lumOff val="40000"/>
            </a:schemeClr>
          </a:solidFill>
          <a:ln>
            <a:solidFill>
              <a:schemeClr val="accent5">
                <a:lumMod val="40000"/>
                <a:lumOff val="60000"/>
              </a:schemeClr>
            </a:solidFill>
          </a:ln>
        </p:spPr>
        <p:txBody>
          <a:bodyPr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CONCLUSIONS</a:t>
            </a:r>
          </a:p>
        </p:txBody>
      </p:sp>
      <p:sp>
        <p:nvSpPr>
          <p:cNvPr id="859" name="TextBox 858">
            <a:extLst>
              <a:ext uri="{FF2B5EF4-FFF2-40B4-BE49-F238E27FC236}">
                <a16:creationId xmlns:a16="http://schemas.microsoft.com/office/drawing/2014/main" id="{999F1C0D-AE42-E17E-309F-4922E5FCC648}"/>
              </a:ext>
            </a:extLst>
          </p:cNvPr>
          <p:cNvSpPr txBox="1"/>
          <p:nvPr/>
        </p:nvSpPr>
        <p:spPr>
          <a:xfrm>
            <a:off x="33340984" y="43091200"/>
            <a:ext cx="10108696" cy="830997"/>
          </a:xfrm>
          <a:prstGeom prst="rect">
            <a:avLst/>
          </a:prstGeom>
          <a:noFill/>
        </p:spPr>
        <p:txBody>
          <a:bodyPr wrap="square" rtlCol="0">
            <a:spAutoFit/>
          </a:bodyPr>
          <a:lstStyle/>
          <a:p>
            <a:r>
              <a:rPr lang="en-US" sz="2400" dirty="0">
                <a:solidFill>
                  <a:srgbClr val="989898"/>
                </a:solidFill>
                <a:latin typeface="Times New Roman" panose="02020603050405020304" pitchFamily="18" charset="0"/>
                <a:cs typeface="Times New Roman" panose="02020603050405020304" pitchFamily="18" charset="0"/>
              </a:rPr>
              <a:t>*See selected references on the back of the poster</a:t>
            </a:r>
          </a:p>
          <a:p>
            <a:r>
              <a:rPr lang="en-US" sz="2400" dirty="0">
                <a:solidFill>
                  <a:srgbClr val="989898"/>
                </a:solidFill>
                <a:latin typeface="Times New Roman" panose="02020603050405020304" pitchFamily="18" charset="0"/>
                <a:cs typeface="Times New Roman" panose="02020603050405020304" pitchFamily="18" charset="0"/>
              </a:rPr>
              <a:t>** </a:t>
            </a:r>
            <a:r>
              <a:rPr lang="en-US" sz="2400" i="0" dirty="0">
                <a:solidFill>
                  <a:srgbClr val="989898"/>
                </a:solidFill>
                <a:effectLst/>
                <a:latin typeface="Times New Roman" panose="02020603050405020304" pitchFamily="18" charset="0"/>
                <a:cs typeface="Times New Roman" panose="02020603050405020304" pitchFamily="18" charset="0"/>
              </a:rPr>
              <a:t>All images, charts, and graphs created by researcher unless otherwise stated</a:t>
            </a:r>
            <a:endParaRPr lang="en-US" sz="2400" dirty="0">
              <a:solidFill>
                <a:srgbClr val="989898"/>
              </a:solidFill>
              <a:latin typeface="Times New Roman" panose="02020603050405020304" pitchFamily="18" charset="0"/>
              <a:cs typeface="Times New Roman" panose="02020603050405020304" pitchFamily="18" charset="0"/>
            </a:endParaRPr>
          </a:p>
        </p:txBody>
      </p:sp>
      <p:sp>
        <p:nvSpPr>
          <p:cNvPr id="862" name="Text Placeholder 18">
            <a:extLst>
              <a:ext uri="{FF2B5EF4-FFF2-40B4-BE49-F238E27FC236}">
                <a16:creationId xmlns:a16="http://schemas.microsoft.com/office/drawing/2014/main" id="{2F9DAC82-2F96-8349-D034-B15D5E92E62E}"/>
              </a:ext>
            </a:extLst>
          </p:cNvPr>
          <p:cNvSpPr>
            <a:spLocks noGrp="1"/>
          </p:cNvSpPr>
          <p:nvPr/>
        </p:nvSpPr>
        <p:spPr>
          <a:xfrm>
            <a:off x="33285530" y="15974107"/>
            <a:ext cx="10050462" cy="677100"/>
          </a:xfrm>
          <a:prstGeom prst="rect">
            <a:avLst/>
          </a:prstGeom>
          <a:solidFill>
            <a:schemeClr val="accent5">
              <a:lumMod val="60000"/>
              <a:lumOff val="40000"/>
            </a:schemeClr>
          </a:solidFill>
          <a:ln>
            <a:solidFill>
              <a:schemeClr val="accent5">
                <a:lumMod val="40000"/>
                <a:lumOff val="60000"/>
              </a:schemeClr>
            </a:solid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Experiment 2: Obstacle Crossing Ability</a:t>
            </a:r>
          </a:p>
        </p:txBody>
      </p:sp>
      <p:sp>
        <p:nvSpPr>
          <p:cNvPr id="865" name="Rectangle 864">
            <a:extLst>
              <a:ext uri="{FF2B5EF4-FFF2-40B4-BE49-F238E27FC236}">
                <a16:creationId xmlns:a16="http://schemas.microsoft.com/office/drawing/2014/main" id="{C1145AA4-684B-D515-3D61-71FF5E855B3B}"/>
              </a:ext>
            </a:extLst>
          </p:cNvPr>
          <p:cNvSpPr/>
          <p:nvPr/>
        </p:nvSpPr>
        <p:spPr>
          <a:xfrm>
            <a:off x="33336792" y="17012174"/>
            <a:ext cx="10235208" cy="15083401"/>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2" name="Picture 1" descr="CHERNOBYL ROBOTS | Chernobyl X">
            <a:extLst>
              <a:ext uri="{FF2B5EF4-FFF2-40B4-BE49-F238E27FC236}">
                <a16:creationId xmlns:a16="http://schemas.microsoft.com/office/drawing/2014/main" id="{76392FB2-FC44-E19D-5778-C0634A12E1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1138" y="8691938"/>
            <a:ext cx="4464658" cy="3679727"/>
          </a:xfrm>
          <a:prstGeom prst="rect">
            <a:avLst/>
          </a:prstGeom>
          <a:noFill/>
          <a:ln>
            <a:noFill/>
          </a:ln>
        </p:spPr>
      </p:pic>
      <p:pic>
        <p:nvPicPr>
          <p:cNvPr id="4" name="Picture 3">
            <a:extLst>
              <a:ext uri="{FF2B5EF4-FFF2-40B4-BE49-F238E27FC236}">
                <a16:creationId xmlns:a16="http://schemas.microsoft.com/office/drawing/2014/main" id="{2DF7D694-79F9-66EC-BBE2-42BA2FD8309A}"/>
              </a:ext>
            </a:extLst>
          </p:cNvPr>
          <p:cNvPicPr>
            <a:picLocks noChangeAspect="1"/>
          </p:cNvPicPr>
          <p:nvPr/>
        </p:nvPicPr>
        <p:blipFill>
          <a:blip r:embed="rId3"/>
          <a:stretch>
            <a:fillRect/>
          </a:stretch>
        </p:blipFill>
        <p:spPr>
          <a:xfrm>
            <a:off x="611469" y="686292"/>
            <a:ext cx="4213588" cy="2802036"/>
          </a:xfrm>
          <a:prstGeom prst="rect">
            <a:avLst/>
          </a:prstGeom>
        </p:spPr>
      </p:pic>
      <p:pic>
        <p:nvPicPr>
          <p:cNvPr id="5" name="Picture 4">
            <a:extLst>
              <a:ext uri="{FF2B5EF4-FFF2-40B4-BE49-F238E27FC236}">
                <a16:creationId xmlns:a16="http://schemas.microsoft.com/office/drawing/2014/main" id="{F94E6D0C-3916-E2B1-5B45-88D5F5C6D5E6}"/>
              </a:ext>
            </a:extLst>
          </p:cNvPr>
          <p:cNvPicPr>
            <a:picLocks noChangeAspect="1"/>
          </p:cNvPicPr>
          <p:nvPr/>
        </p:nvPicPr>
        <p:blipFill>
          <a:blip r:embed="rId4"/>
          <a:stretch>
            <a:fillRect/>
          </a:stretch>
        </p:blipFill>
        <p:spPr>
          <a:xfrm>
            <a:off x="5336706" y="686291"/>
            <a:ext cx="4594587" cy="2842101"/>
          </a:xfrm>
          <a:prstGeom prst="rect">
            <a:avLst/>
          </a:prstGeom>
        </p:spPr>
      </p:pic>
      <p:pic>
        <p:nvPicPr>
          <p:cNvPr id="6" name="Picture 2" descr="Infographic: The Countries Hit by the Most Earthquakes | Statista">
            <a:extLst>
              <a:ext uri="{FF2B5EF4-FFF2-40B4-BE49-F238E27FC236}">
                <a16:creationId xmlns:a16="http://schemas.microsoft.com/office/drawing/2014/main" id="{25D43952-3F3B-39BE-6472-AC137CCEC5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792" b="-3"/>
          <a:stretch/>
        </p:blipFill>
        <p:spPr bwMode="auto">
          <a:xfrm>
            <a:off x="6723524" y="19101902"/>
            <a:ext cx="3635582" cy="2992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962782-48B2-610E-BCD4-4015B074A3AF}"/>
              </a:ext>
            </a:extLst>
          </p:cNvPr>
          <p:cNvSpPr txBox="1"/>
          <p:nvPr/>
        </p:nvSpPr>
        <p:spPr>
          <a:xfrm>
            <a:off x="861138" y="19196722"/>
            <a:ext cx="5046507" cy="2031325"/>
          </a:xfrm>
          <a:prstGeom prst="rect">
            <a:avLst/>
          </a:prstGeom>
          <a:noFill/>
        </p:spPr>
        <p:txBody>
          <a:bodyPr wrap="square" rtlCol="0">
            <a:spAutoFit/>
          </a:bodyPr>
          <a:lstStyle/>
          <a:p>
            <a:r>
              <a:rPr lang="en-CN" dirty="0"/>
              <a:t>Being the country that suffers the most from Earthquake, hundreds and even thousands of people die from the disasters. The level 6.8 Gansu Earthquake happened while I was working on this project in Shanghai as well. A lot of people suffered. I hope to find a method to minimize the fatality rate of the rescuers. </a:t>
            </a:r>
          </a:p>
        </p:txBody>
      </p:sp>
      <p:pic>
        <p:nvPicPr>
          <p:cNvPr id="8" name="Picture 7">
            <a:extLst>
              <a:ext uri="{FF2B5EF4-FFF2-40B4-BE49-F238E27FC236}">
                <a16:creationId xmlns:a16="http://schemas.microsoft.com/office/drawing/2014/main" id="{46989332-9AAB-9FEF-12D0-E1B9F6180589}"/>
              </a:ext>
            </a:extLst>
          </p:cNvPr>
          <p:cNvPicPr>
            <a:picLocks noChangeAspect="1"/>
          </p:cNvPicPr>
          <p:nvPr/>
        </p:nvPicPr>
        <p:blipFill>
          <a:blip r:embed="rId6"/>
          <a:stretch>
            <a:fillRect/>
          </a:stretch>
        </p:blipFill>
        <p:spPr>
          <a:xfrm>
            <a:off x="666736" y="23196219"/>
            <a:ext cx="3863322" cy="2159498"/>
          </a:xfrm>
          <a:prstGeom prst="rect">
            <a:avLst/>
          </a:prstGeom>
        </p:spPr>
      </p:pic>
      <p:sp>
        <p:nvSpPr>
          <p:cNvPr id="9" name="TextBox 8">
            <a:extLst>
              <a:ext uri="{FF2B5EF4-FFF2-40B4-BE49-F238E27FC236}">
                <a16:creationId xmlns:a16="http://schemas.microsoft.com/office/drawing/2014/main" id="{4EF47180-9CD6-9BC4-667B-4B5996AFE321}"/>
              </a:ext>
            </a:extLst>
          </p:cNvPr>
          <p:cNvSpPr txBox="1"/>
          <p:nvPr/>
        </p:nvSpPr>
        <p:spPr>
          <a:xfrm>
            <a:off x="5172526" y="22951370"/>
            <a:ext cx="4957351" cy="2862322"/>
          </a:xfrm>
          <a:prstGeom prst="rect">
            <a:avLst/>
          </a:prstGeom>
          <a:noFill/>
        </p:spPr>
        <p:txBody>
          <a:bodyPr wrap="square" rtlCol="0">
            <a:spAutoFit/>
          </a:bodyPr>
          <a:lstStyle/>
          <a:p>
            <a:r>
              <a:rPr lang="en-CN" dirty="0"/>
              <a:t> I was inspired by the design by this Navigation Bot. The use of it is unlike traditional rescue bots thart carry people out of the debris. Such a robot is designed to explore unkown dangerous areas to determine if there are survivors. If there are, it could than help evaluate the safeness of rescueing by going and study places where human are hard to reaching in the debris. This gives the rescuers more information and help generate the rescue methods. </a:t>
            </a:r>
          </a:p>
        </p:txBody>
      </p:sp>
      <p:pic>
        <p:nvPicPr>
          <p:cNvPr id="1026" name="Picture 2">
            <a:extLst>
              <a:ext uri="{FF2B5EF4-FFF2-40B4-BE49-F238E27FC236}">
                <a16:creationId xmlns:a16="http://schemas.microsoft.com/office/drawing/2014/main" id="{A9F433E0-F5A5-EA12-5A02-A68BEDDA9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42" y="27416285"/>
            <a:ext cx="4354857" cy="3264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473FAB-E1FF-F9E7-0846-26C8CC5D81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2929" y="27981601"/>
            <a:ext cx="4449427" cy="25024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42E1FAC-3157-F196-581E-BCB435E033FA}"/>
              </a:ext>
            </a:extLst>
          </p:cNvPr>
          <p:cNvPicPr>
            <a:picLocks noChangeAspect="1"/>
          </p:cNvPicPr>
          <p:nvPr/>
        </p:nvPicPr>
        <p:blipFill>
          <a:blip r:embed="rId9"/>
          <a:stretch>
            <a:fillRect/>
          </a:stretch>
        </p:blipFill>
        <p:spPr>
          <a:xfrm>
            <a:off x="784481" y="33949039"/>
            <a:ext cx="4368910" cy="3470236"/>
          </a:xfrm>
          <a:prstGeom prst="rect">
            <a:avLst/>
          </a:prstGeom>
        </p:spPr>
      </p:pic>
      <p:sp>
        <p:nvSpPr>
          <p:cNvPr id="11" name="TextBox 10">
            <a:extLst>
              <a:ext uri="{FF2B5EF4-FFF2-40B4-BE49-F238E27FC236}">
                <a16:creationId xmlns:a16="http://schemas.microsoft.com/office/drawing/2014/main" id="{C6C3C6AA-0BC5-4F95-1B9C-4D8573524FD8}"/>
              </a:ext>
            </a:extLst>
          </p:cNvPr>
          <p:cNvSpPr txBox="1"/>
          <p:nvPr/>
        </p:nvSpPr>
        <p:spPr>
          <a:xfrm>
            <a:off x="5373511" y="34019307"/>
            <a:ext cx="4756366" cy="2308324"/>
          </a:xfrm>
          <a:prstGeom prst="rect">
            <a:avLst/>
          </a:prstGeom>
          <a:noFill/>
        </p:spPr>
        <p:txBody>
          <a:bodyPr wrap="square" rtlCol="0">
            <a:spAutoFit/>
          </a:bodyPr>
          <a:lstStyle/>
          <a:p>
            <a:r>
              <a:rPr lang="en-CN" sz="2400" dirty="0"/>
              <a:t>The connection between these two large parts is a screw. This will cause a lot of horizontal shift of the vehicle which affects the stability of the robot and may even tear the entire vehicle apart.</a:t>
            </a:r>
            <a:r>
              <a:rPr lang="en-CN" dirty="0"/>
              <a:t> </a:t>
            </a:r>
          </a:p>
        </p:txBody>
      </p:sp>
      <p:sp>
        <p:nvSpPr>
          <p:cNvPr id="12" name="TextBox 11">
            <a:extLst>
              <a:ext uri="{FF2B5EF4-FFF2-40B4-BE49-F238E27FC236}">
                <a16:creationId xmlns:a16="http://schemas.microsoft.com/office/drawing/2014/main" id="{F07EC521-3BBE-CC17-9695-D0F55B0B5E80}"/>
              </a:ext>
            </a:extLst>
          </p:cNvPr>
          <p:cNvSpPr txBox="1"/>
          <p:nvPr/>
        </p:nvSpPr>
        <p:spPr>
          <a:xfrm>
            <a:off x="6827308" y="41669679"/>
            <a:ext cx="3302569" cy="1569660"/>
          </a:xfrm>
          <a:prstGeom prst="rect">
            <a:avLst/>
          </a:prstGeom>
          <a:noFill/>
        </p:spPr>
        <p:txBody>
          <a:bodyPr wrap="square" rtlCol="0">
            <a:spAutoFit/>
          </a:bodyPr>
          <a:lstStyle/>
          <a:p>
            <a:r>
              <a:rPr lang="en-US" sz="2400" dirty="0">
                <a:solidFill>
                  <a:srgbClr val="989898"/>
                </a:solidFill>
                <a:latin typeface="Helvetica" pitchFamily="2" charset="0"/>
                <a:cs typeface="Times New Roman" panose="02020603050405020304" pitchFamily="18" charset="0"/>
              </a:rPr>
              <a:t>Figure </a:t>
            </a:r>
            <a:r>
              <a:rPr lang="en-US" altLang="zh-CN" sz="2400" dirty="0">
                <a:solidFill>
                  <a:srgbClr val="989898"/>
                </a:solidFill>
                <a:latin typeface="Helvetica" pitchFamily="2" charset="0"/>
                <a:cs typeface="Times New Roman" panose="02020603050405020304" pitchFamily="18" charset="0"/>
              </a:rPr>
              <a:t>10&amp;11</a:t>
            </a:r>
            <a:r>
              <a:rPr lang="en-US" sz="2400" dirty="0">
                <a:solidFill>
                  <a:srgbClr val="989898"/>
                </a:solidFill>
                <a:latin typeface="Helvetica" pitchFamily="2" charset="0"/>
                <a:cs typeface="Times New Roman" panose="02020603050405020304" pitchFamily="18" charset="0"/>
              </a:rPr>
              <a:t>: Improved Connection between caterpillar track and Base. </a:t>
            </a:r>
          </a:p>
        </p:txBody>
      </p:sp>
      <p:pic>
        <p:nvPicPr>
          <p:cNvPr id="13" name="图片 1">
            <a:extLst>
              <a:ext uri="{FF2B5EF4-FFF2-40B4-BE49-F238E27FC236}">
                <a16:creationId xmlns:a16="http://schemas.microsoft.com/office/drawing/2014/main" id="{1EEA3ABC-30B8-17DA-0359-5C15E445222C}"/>
              </a:ext>
            </a:extLst>
          </p:cNvPr>
          <p:cNvPicPr>
            <a:picLocks noChangeAspect="1"/>
          </p:cNvPicPr>
          <p:nvPr/>
        </p:nvPicPr>
        <p:blipFill>
          <a:blip r:embed="rId10"/>
          <a:stretch>
            <a:fillRect/>
          </a:stretch>
        </p:blipFill>
        <p:spPr>
          <a:xfrm>
            <a:off x="662559" y="39057308"/>
            <a:ext cx="3491699" cy="2809760"/>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A475CBA2-DFD2-467E-D624-FF038888FFCC}"/>
              </a:ext>
            </a:extLst>
          </p:cNvPr>
          <p:cNvPicPr>
            <a:picLocks noChangeAspect="1"/>
          </p:cNvPicPr>
          <p:nvPr/>
        </p:nvPicPr>
        <p:blipFill>
          <a:blip r:embed="rId11"/>
          <a:stretch>
            <a:fillRect/>
          </a:stretch>
        </p:blipFill>
        <p:spPr>
          <a:xfrm>
            <a:off x="4348289" y="39057309"/>
            <a:ext cx="2023316" cy="2809760"/>
          </a:xfrm>
          <a:prstGeom prst="rect">
            <a:avLst/>
          </a:prstGeom>
        </p:spPr>
      </p:pic>
      <p:pic>
        <p:nvPicPr>
          <p:cNvPr id="15" name="Picture 14">
            <a:extLst>
              <a:ext uri="{FF2B5EF4-FFF2-40B4-BE49-F238E27FC236}">
                <a16:creationId xmlns:a16="http://schemas.microsoft.com/office/drawing/2014/main" id="{47DCCA91-422C-9F01-6257-079CF234C0BF}"/>
              </a:ext>
            </a:extLst>
          </p:cNvPr>
          <p:cNvPicPr>
            <a:picLocks noChangeAspect="1"/>
          </p:cNvPicPr>
          <p:nvPr/>
        </p:nvPicPr>
        <p:blipFill>
          <a:blip r:embed="rId12"/>
          <a:stretch>
            <a:fillRect/>
          </a:stretch>
        </p:blipFill>
        <p:spPr>
          <a:xfrm>
            <a:off x="11670967" y="5267686"/>
            <a:ext cx="4377681" cy="2207436"/>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E814DE79-D9D1-F2D5-49A1-E3C213D25DE2}"/>
              </a:ext>
            </a:extLst>
          </p:cNvPr>
          <p:cNvPicPr>
            <a:picLocks noChangeAspect="1"/>
          </p:cNvPicPr>
          <p:nvPr/>
        </p:nvPicPr>
        <p:blipFill>
          <a:blip r:embed="rId13"/>
          <a:stretch>
            <a:fillRect/>
          </a:stretch>
        </p:blipFill>
        <p:spPr>
          <a:xfrm>
            <a:off x="16381787" y="5296182"/>
            <a:ext cx="4788721" cy="2207436"/>
          </a:xfrm>
          <a:prstGeom prst="rect">
            <a:avLst/>
          </a:prstGeom>
        </p:spPr>
      </p:pic>
      <p:sp>
        <p:nvSpPr>
          <p:cNvPr id="20" name="TextBox 19">
            <a:extLst>
              <a:ext uri="{FF2B5EF4-FFF2-40B4-BE49-F238E27FC236}">
                <a16:creationId xmlns:a16="http://schemas.microsoft.com/office/drawing/2014/main" id="{E323FD39-286D-9605-FD1F-4FF5DEABC5FC}"/>
              </a:ext>
            </a:extLst>
          </p:cNvPr>
          <p:cNvSpPr txBox="1"/>
          <p:nvPr/>
        </p:nvSpPr>
        <p:spPr>
          <a:xfrm>
            <a:off x="11670261" y="7704027"/>
            <a:ext cx="9559438" cy="646331"/>
          </a:xfrm>
          <a:prstGeom prst="rect">
            <a:avLst/>
          </a:prstGeom>
          <a:noFill/>
        </p:spPr>
        <p:txBody>
          <a:bodyPr wrap="square" rtlCol="0">
            <a:spAutoFit/>
          </a:bodyPr>
          <a:lstStyle/>
          <a:p>
            <a:r>
              <a:rPr lang="en-CN" dirty="0"/>
              <a:t>The two outer plates, shown in the figures above, each has a large hole for the screwsfrom the other side to come through. These reinforce the connection between the servo and the caterpillar bands. </a:t>
            </a:r>
          </a:p>
        </p:txBody>
      </p:sp>
      <p:pic>
        <p:nvPicPr>
          <p:cNvPr id="22" name="Picture 21">
            <a:extLst>
              <a:ext uri="{FF2B5EF4-FFF2-40B4-BE49-F238E27FC236}">
                <a16:creationId xmlns:a16="http://schemas.microsoft.com/office/drawing/2014/main" id="{C0853815-1076-6F6D-77A9-F29C85594810}"/>
              </a:ext>
            </a:extLst>
          </p:cNvPr>
          <p:cNvPicPr>
            <a:picLocks noChangeAspect="1"/>
          </p:cNvPicPr>
          <p:nvPr/>
        </p:nvPicPr>
        <p:blipFill>
          <a:blip r:embed="rId14"/>
          <a:stretch>
            <a:fillRect/>
          </a:stretch>
        </p:blipFill>
        <p:spPr>
          <a:xfrm>
            <a:off x="11849037" y="9969259"/>
            <a:ext cx="4207801" cy="3247734"/>
          </a:xfrm>
          <a:prstGeom prst="rect">
            <a:avLst/>
          </a:prstGeom>
        </p:spPr>
      </p:pic>
      <p:pic>
        <p:nvPicPr>
          <p:cNvPr id="23" name="Picture 22">
            <a:extLst>
              <a:ext uri="{FF2B5EF4-FFF2-40B4-BE49-F238E27FC236}">
                <a16:creationId xmlns:a16="http://schemas.microsoft.com/office/drawing/2014/main" id="{1A88B2EB-39C7-F24B-3660-1288ED7680F6}"/>
              </a:ext>
            </a:extLst>
          </p:cNvPr>
          <p:cNvPicPr>
            <a:picLocks noChangeAspect="1"/>
          </p:cNvPicPr>
          <p:nvPr/>
        </p:nvPicPr>
        <p:blipFill>
          <a:blip r:embed="rId15"/>
          <a:stretch>
            <a:fillRect/>
          </a:stretch>
        </p:blipFill>
        <p:spPr>
          <a:xfrm>
            <a:off x="17272558" y="10020621"/>
            <a:ext cx="3390308" cy="3082099"/>
          </a:xfrm>
          <a:prstGeom prst="rect">
            <a:avLst/>
          </a:prstGeom>
        </p:spPr>
      </p:pic>
      <p:pic>
        <p:nvPicPr>
          <p:cNvPr id="24" name="Picture 23" descr="Icon&#10;&#10;Description automatically generated">
            <a:extLst>
              <a:ext uri="{FF2B5EF4-FFF2-40B4-BE49-F238E27FC236}">
                <a16:creationId xmlns:a16="http://schemas.microsoft.com/office/drawing/2014/main" id="{0A9E2279-A178-E81C-EE6D-846ECA5B6D57}"/>
              </a:ext>
            </a:extLst>
          </p:cNvPr>
          <p:cNvPicPr>
            <a:picLocks noChangeAspect="1"/>
          </p:cNvPicPr>
          <p:nvPr/>
        </p:nvPicPr>
        <p:blipFill>
          <a:blip r:embed="rId16"/>
          <a:stretch>
            <a:fillRect/>
          </a:stretch>
        </p:blipFill>
        <p:spPr>
          <a:xfrm>
            <a:off x="11735127" y="16465149"/>
            <a:ext cx="3345282" cy="1866334"/>
          </a:xfrm>
          <a:prstGeom prst="rect">
            <a:avLst/>
          </a:prstGeom>
        </p:spPr>
      </p:pic>
      <p:sp>
        <p:nvSpPr>
          <p:cNvPr id="25" name="TextBox 24">
            <a:extLst>
              <a:ext uri="{FF2B5EF4-FFF2-40B4-BE49-F238E27FC236}">
                <a16:creationId xmlns:a16="http://schemas.microsoft.com/office/drawing/2014/main" id="{268B6941-CB76-7B14-D774-7F4B4CFD5088}"/>
              </a:ext>
            </a:extLst>
          </p:cNvPr>
          <p:cNvSpPr txBox="1"/>
          <p:nvPr/>
        </p:nvSpPr>
        <p:spPr>
          <a:xfrm>
            <a:off x="16372501" y="15286606"/>
            <a:ext cx="5104256" cy="369332"/>
          </a:xfrm>
          <a:prstGeom prst="rect">
            <a:avLst/>
          </a:prstGeom>
          <a:noFill/>
        </p:spPr>
        <p:txBody>
          <a:bodyPr wrap="square" rtlCol="0">
            <a:spAutoFit/>
          </a:bodyPr>
          <a:lstStyle/>
          <a:p>
            <a:r>
              <a:rPr lang="en-US" dirty="0">
                <a:solidFill>
                  <a:srgbClr val="989898"/>
                </a:solidFill>
                <a:latin typeface="Helvetica" pitchFamily="2" charset="0"/>
                <a:cs typeface="Times New Roman" panose="02020603050405020304" pitchFamily="18" charset="0"/>
              </a:rPr>
              <a:t>Figure 17: Utilization of the Connector. </a:t>
            </a:r>
            <a:endParaRPr lang="en-CN" dirty="0"/>
          </a:p>
        </p:txBody>
      </p:sp>
      <p:pic>
        <p:nvPicPr>
          <p:cNvPr id="26" name="Picture 25">
            <a:extLst>
              <a:ext uri="{FF2B5EF4-FFF2-40B4-BE49-F238E27FC236}">
                <a16:creationId xmlns:a16="http://schemas.microsoft.com/office/drawing/2014/main" id="{BF124677-32EB-A460-BEE9-AD203AE78F72}"/>
              </a:ext>
            </a:extLst>
          </p:cNvPr>
          <p:cNvPicPr>
            <a:picLocks noChangeAspect="1"/>
          </p:cNvPicPr>
          <p:nvPr/>
        </p:nvPicPr>
        <p:blipFill>
          <a:blip r:embed="rId17"/>
          <a:stretch>
            <a:fillRect/>
          </a:stretch>
        </p:blipFill>
        <p:spPr>
          <a:xfrm>
            <a:off x="16520366" y="15928349"/>
            <a:ext cx="4049175" cy="2660458"/>
          </a:xfrm>
          <a:prstGeom prst="rect">
            <a:avLst/>
          </a:prstGeom>
        </p:spPr>
      </p:pic>
      <p:pic>
        <p:nvPicPr>
          <p:cNvPr id="27" name="Picture 26">
            <a:extLst>
              <a:ext uri="{FF2B5EF4-FFF2-40B4-BE49-F238E27FC236}">
                <a16:creationId xmlns:a16="http://schemas.microsoft.com/office/drawing/2014/main" id="{E1A8F85F-B17F-9295-FDEC-2414407CAC8B}"/>
              </a:ext>
            </a:extLst>
          </p:cNvPr>
          <p:cNvPicPr>
            <a:picLocks noChangeAspect="1"/>
          </p:cNvPicPr>
          <p:nvPr/>
        </p:nvPicPr>
        <p:blipFill>
          <a:blip r:embed="rId18"/>
          <a:stretch>
            <a:fillRect/>
          </a:stretch>
        </p:blipFill>
        <p:spPr>
          <a:xfrm>
            <a:off x="11477902" y="19166595"/>
            <a:ext cx="5227468" cy="3920601"/>
          </a:xfrm>
          <a:prstGeom prst="rect">
            <a:avLst/>
          </a:prstGeom>
        </p:spPr>
      </p:pic>
      <p:sp>
        <p:nvSpPr>
          <p:cNvPr id="28" name="TextBox 27">
            <a:extLst>
              <a:ext uri="{FF2B5EF4-FFF2-40B4-BE49-F238E27FC236}">
                <a16:creationId xmlns:a16="http://schemas.microsoft.com/office/drawing/2014/main" id="{3378D186-AC93-74A5-FC96-432279AA14E5}"/>
              </a:ext>
            </a:extLst>
          </p:cNvPr>
          <p:cNvSpPr txBox="1"/>
          <p:nvPr/>
        </p:nvSpPr>
        <p:spPr>
          <a:xfrm>
            <a:off x="11566964" y="23296733"/>
            <a:ext cx="5104256" cy="369332"/>
          </a:xfrm>
          <a:prstGeom prst="rect">
            <a:avLst/>
          </a:prstGeom>
          <a:noFill/>
        </p:spPr>
        <p:txBody>
          <a:bodyPr wrap="square" rtlCol="0">
            <a:spAutoFit/>
          </a:bodyPr>
          <a:lstStyle/>
          <a:p>
            <a:r>
              <a:rPr lang="en-US" dirty="0">
                <a:solidFill>
                  <a:srgbClr val="989898"/>
                </a:solidFill>
                <a:latin typeface="Helvetica" pitchFamily="2" charset="0"/>
                <a:cs typeface="Times New Roman" panose="02020603050405020304" pitchFamily="18" charset="0"/>
              </a:rPr>
              <a:t>Figure 18: Newly Designed Gear. </a:t>
            </a:r>
            <a:endParaRPr lang="en-CN" dirty="0"/>
          </a:p>
        </p:txBody>
      </p:sp>
      <p:sp>
        <p:nvSpPr>
          <p:cNvPr id="29" name="TextBox 28">
            <a:extLst>
              <a:ext uri="{FF2B5EF4-FFF2-40B4-BE49-F238E27FC236}">
                <a16:creationId xmlns:a16="http://schemas.microsoft.com/office/drawing/2014/main" id="{ECC32883-963D-858F-4224-17B9B2E169E5}"/>
              </a:ext>
            </a:extLst>
          </p:cNvPr>
          <p:cNvSpPr txBox="1"/>
          <p:nvPr/>
        </p:nvSpPr>
        <p:spPr>
          <a:xfrm>
            <a:off x="16735540" y="19339469"/>
            <a:ext cx="4240306" cy="461665"/>
          </a:xfrm>
          <a:prstGeom prst="rect">
            <a:avLst/>
          </a:prstGeom>
          <a:noFill/>
        </p:spPr>
        <p:txBody>
          <a:bodyPr wrap="square" rtlCol="0">
            <a:spAutoFit/>
          </a:bodyPr>
          <a:lstStyle/>
          <a:p>
            <a:r>
              <a:rPr lang="en-CN" dirty="0"/>
              <a:t>                       </a:t>
            </a:r>
            <a:r>
              <a:rPr lang="en-CN" sz="2400" dirty="0"/>
              <a:t>NEW STRUCTURE</a:t>
            </a:r>
          </a:p>
        </p:txBody>
      </p:sp>
      <p:sp>
        <p:nvSpPr>
          <p:cNvPr id="30" name="TextBox 29">
            <a:extLst>
              <a:ext uri="{FF2B5EF4-FFF2-40B4-BE49-F238E27FC236}">
                <a16:creationId xmlns:a16="http://schemas.microsoft.com/office/drawing/2014/main" id="{88F36717-8671-7D02-5273-35248BB49FC1}"/>
              </a:ext>
            </a:extLst>
          </p:cNvPr>
          <p:cNvSpPr txBox="1"/>
          <p:nvPr/>
        </p:nvSpPr>
        <p:spPr>
          <a:xfrm>
            <a:off x="17001641" y="20016933"/>
            <a:ext cx="4168867" cy="3785652"/>
          </a:xfrm>
          <a:prstGeom prst="rect">
            <a:avLst/>
          </a:prstGeom>
          <a:noFill/>
        </p:spPr>
        <p:txBody>
          <a:bodyPr wrap="square" rtlCol="0">
            <a:spAutoFit/>
          </a:bodyPr>
          <a:lstStyle/>
          <a:p>
            <a:r>
              <a:rPr lang="en-CN" sz="2400" dirty="0"/>
              <a:t>The caterpillar bands easily gets stuck, and it was because </a:t>
            </a:r>
            <a:r>
              <a:rPr lang="en-US" sz="24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any horizontal shaking would make the caterpillar bands deviate from originate position</a:t>
            </a:r>
            <a:r>
              <a:rPr lang="en-CN" sz="2400" dirty="0">
                <a:solidFill>
                  <a:srgbClr val="000000"/>
                </a:solidFill>
                <a:latin typeface="Calibri" panose="020F0502020204030204" pitchFamily="34" charset="0"/>
                <a:ea typeface="DengXian" panose="02010600030101010101" pitchFamily="2" charset="-122"/>
                <a:cs typeface="Times New Roman" panose="02020603050405020304" pitchFamily="18" charset="0"/>
              </a:rPr>
              <a:t>. Thus, I designed a belt wheel shown in the figure at the right. This successfully prevent the caterpillar bands from stuck when moving</a:t>
            </a:r>
            <a:r>
              <a:rPr lang="en-CN" sz="1800" dirty="0">
                <a:solidFill>
                  <a:srgbClr val="000000"/>
                </a:solidFill>
                <a:latin typeface="Calibri" panose="020F0502020204030204" pitchFamily="34" charset="0"/>
                <a:ea typeface="DengXian" panose="02010600030101010101" pitchFamily="2" charset="-122"/>
                <a:cs typeface="Times New Roman" panose="02020603050405020304" pitchFamily="18" charset="0"/>
              </a:rPr>
              <a:t>. </a:t>
            </a:r>
            <a:endParaRPr lang="en-CN" dirty="0"/>
          </a:p>
        </p:txBody>
      </p:sp>
      <p:pic>
        <p:nvPicPr>
          <p:cNvPr id="31" name="Picture 30">
            <a:extLst>
              <a:ext uri="{FF2B5EF4-FFF2-40B4-BE49-F238E27FC236}">
                <a16:creationId xmlns:a16="http://schemas.microsoft.com/office/drawing/2014/main" id="{9638EE65-C83E-D15F-3ACF-8950DDBB1A1D}"/>
              </a:ext>
            </a:extLst>
          </p:cNvPr>
          <p:cNvPicPr>
            <a:picLocks noChangeAspect="1"/>
          </p:cNvPicPr>
          <p:nvPr/>
        </p:nvPicPr>
        <p:blipFill>
          <a:blip r:embed="rId19"/>
          <a:stretch>
            <a:fillRect/>
          </a:stretch>
        </p:blipFill>
        <p:spPr>
          <a:xfrm>
            <a:off x="11546107" y="25137706"/>
            <a:ext cx="4237109" cy="4957706"/>
          </a:xfrm>
          <a:prstGeom prst="rect">
            <a:avLst/>
          </a:prstGeom>
        </p:spPr>
      </p:pic>
      <p:sp>
        <p:nvSpPr>
          <p:cNvPr id="33" name="TextBox 32">
            <a:extLst>
              <a:ext uri="{FF2B5EF4-FFF2-40B4-BE49-F238E27FC236}">
                <a16:creationId xmlns:a16="http://schemas.microsoft.com/office/drawing/2014/main" id="{8F225153-47D6-1363-942C-62BC981E0C21}"/>
              </a:ext>
            </a:extLst>
          </p:cNvPr>
          <p:cNvSpPr txBox="1"/>
          <p:nvPr/>
        </p:nvSpPr>
        <p:spPr>
          <a:xfrm>
            <a:off x="16663828" y="25312546"/>
            <a:ext cx="4142500" cy="5016758"/>
          </a:xfrm>
          <a:prstGeom prst="rect">
            <a:avLst/>
          </a:prstGeom>
          <a:noFill/>
        </p:spPr>
        <p:txBody>
          <a:bodyPr wrap="square" rtlCol="0">
            <a:spAutoFit/>
          </a:bodyPr>
          <a:lstStyle/>
          <a:p>
            <a:pPr marL="457200" indent="-457200">
              <a:buFontTx/>
              <a:buChar char="-"/>
            </a:pPr>
            <a:r>
              <a:rPr lang="en-CN" sz="3200" dirty="0"/>
              <a:t>Powered by six servos</a:t>
            </a:r>
          </a:p>
          <a:p>
            <a:pPr marL="457200" indent="-457200">
              <a:buFontTx/>
              <a:buChar char="-"/>
            </a:pPr>
            <a:endParaRPr lang="en-CN" sz="3200" dirty="0"/>
          </a:p>
          <a:p>
            <a:pPr marL="457200" indent="-457200">
              <a:buFontTx/>
              <a:buChar char="-"/>
            </a:pPr>
            <a:r>
              <a:rPr lang="en-US" sz="3200" dirty="0"/>
              <a:t>6-free robotic arm</a:t>
            </a:r>
          </a:p>
          <a:p>
            <a:pPr marL="457200" indent="-457200">
              <a:buFontTx/>
              <a:buChar char="-"/>
            </a:pPr>
            <a:endParaRPr lang="en-US" sz="3200" dirty="0"/>
          </a:p>
          <a:p>
            <a:pPr marL="457200" indent="-457200">
              <a:buFontTx/>
              <a:buChar char="-"/>
            </a:pPr>
            <a:r>
              <a:rPr lang="en-US" sz="3200" dirty="0"/>
              <a:t>Able to grasp small but heavy object</a:t>
            </a:r>
          </a:p>
          <a:p>
            <a:pPr marL="457200" indent="-457200">
              <a:buFontTx/>
              <a:buChar char="-"/>
            </a:pPr>
            <a:endParaRPr lang="en-US" sz="3200" dirty="0"/>
          </a:p>
          <a:p>
            <a:pPr marL="457200" indent="-457200">
              <a:buFontTx/>
              <a:buChar char="-"/>
            </a:pPr>
            <a:r>
              <a:rPr lang="en-US" sz="3200" dirty="0"/>
              <a:t> </a:t>
            </a:r>
            <a:r>
              <a:rPr lang="en-CN" sz="3200" dirty="0"/>
              <a:t>can grasp obstacles beyond the chassis </a:t>
            </a:r>
          </a:p>
        </p:txBody>
      </p:sp>
      <p:pic>
        <p:nvPicPr>
          <p:cNvPr id="34" name="Picture 33">
            <a:extLst>
              <a:ext uri="{FF2B5EF4-FFF2-40B4-BE49-F238E27FC236}">
                <a16:creationId xmlns:a16="http://schemas.microsoft.com/office/drawing/2014/main" id="{9351DB5C-FDAE-4C5D-FF3D-B39297819D99}"/>
              </a:ext>
            </a:extLst>
          </p:cNvPr>
          <p:cNvPicPr>
            <a:picLocks noChangeAspect="1"/>
          </p:cNvPicPr>
          <p:nvPr/>
        </p:nvPicPr>
        <p:blipFill>
          <a:blip r:embed="rId20"/>
          <a:stretch>
            <a:fillRect/>
          </a:stretch>
        </p:blipFill>
        <p:spPr>
          <a:xfrm>
            <a:off x="11505902" y="33328171"/>
            <a:ext cx="3865197" cy="8843086"/>
          </a:xfrm>
          <a:prstGeom prst="rect">
            <a:avLst/>
          </a:prstGeom>
        </p:spPr>
      </p:pic>
      <p:sp>
        <p:nvSpPr>
          <p:cNvPr id="35" name="Text Placeholder 18">
            <a:extLst>
              <a:ext uri="{FF2B5EF4-FFF2-40B4-BE49-F238E27FC236}">
                <a16:creationId xmlns:a16="http://schemas.microsoft.com/office/drawing/2014/main" id="{AEA5D95F-B716-1B4C-D363-D23D56198964}"/>
              </a:ext>
            </a:extLst>
          </p:cNvPr>
          <p:cNvSpPr>
            <a:spLocks noGrp="1"/>
          </p:cNvSpPr>
          <p:nvPr/>
        </p:nvSpPr>
        <p:spPr>
          <a:xfrm>
            <a:off x="11347270" y="32095575"/>
            <a:ext cx="10050462" cy="677100"/>
          </a:xfrm>
          <a:prstGeom prst="rect">
            <a:avLst/>
          </a:prstGeom>
          <a:solidFill>
            <a:schemeClr val="accent5">
              <a:lumMod val="60000"/>
              <a:lumOff val="40000"/>
            </a:schemeClr>
          </a:solidFill>
          <a:ln>
            <a:solidFill>
              <a:schemeClr val="accent5">
                <a:lumMod val="40000"/>
                <a:lumOff val="60000"/>
              </a:schemeClr>
            </a:solid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Blue Tooth Control</a:t>
            </a:r>
          </a:p>
        </p:txBody>
      </p:sp>
      <p:sp>
        <p:nvSpPr>
          <p:cNvPr id="36" name="TextBox 35">
            <a:extLst>
              <a:ext uri="{FF2B5EF4-FFF2-40B4-BE49-F238E27FC236}">
                <a16:creationId xmlns:a16="http://schemas.microsoft.com/office/drawing/2014/main" id="{584EC296-D486-87AE-FAA7-55CAD81BD5ED}"/>
              </a:ext>
            </a:extLst>
          </p:cNvPr>
          <p:cNvSpPr txBox="1"/>
          <p:nvPr/>
        </p:nvSpPr>
        <p:spPr>
          <a:xfrm>
            <a:off x="16056838" y="33656075"/>
            <a:ext cx="5113670" cy="6247864"/>
          </a:xfrm>
          <a:prstGeom prst="rect">
            <a:avLst/>
          </a:prstGeom>
          <a:noFill/>
        </p:spPr>
        <p:txBody>
          <a:bodyPr wrap="square" rtlCol="0">
            <a:spAutoFit/>
          </a:bodyPr>
          <a:lstStyle/>
          <a:p>
            <a:r>
              <a:rPr lang="en-US" sz="4000" kern="100" dirty="0">
                <a:effectLst/>
                <a:latin typeface="Calibri" panose="020F0502020204030204" pitchFamily="34" charset="0"/>
                <a:ea typeface="DengXian" panose="02010600030101010101" pitchFamily="2" charset="-122"/>
                <a:cs typeface="Times New Roman" panose="02020603050405020304" pitchFamily="18" charset="0"/>
              </a:rPr>
              <a:t>The chassis section is controlled via a mobile phone, while the robotic arm section is operated using a PS2 game controller. The control interface on the mobile phone is shown in the figure at the right.</a:t>
            </a:r>
            <a:endParaRPr lang="en-CN" sz="40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37" name="TextBox 36">
            <a:extLst>
              <a:ext uri="{FF2B5EF4-FFF2-40B4-BE49-F238E27FC236}">
                <a16:creationId xmlns:a16="http://schemas.microsoft.com/office/drawing/2014/main" id="{60F1109B-0370-614F-A56D-B009E2AE1B02}"/>
              </a:ext>
            </a:extLst>
          </p:cNvPr>
          <p:cNvSpPr txBox="1"/>
          <p:nvPr/>
        </p:nvSpPr>
        <p:spPr>
          <a:xfrm>
            <a:off x="11566953" y="42483965"/>
            <a:ext cx="3551550" cy="461665"/>
          </a:xfrm>
          <a:prstGeom prst="rect">
            <a:avLst/>
          </a:prstGeom>
          <a:noFill/>
        </p:spPr>
        <p:txBody>
          <a:bodyPr wrap="none" rtlCol="0">
            <a:spAutoFit/>
          </a:bodyPr>
          <a:lstStyle/>
          <a:p>
            <a:r>
              <a:rPr lang="en-US" sz="2400" dirty="0">
                <a:solidFill>
                  <a:srgbClr val="989898"/>
                </a:solidFill>
                <a:latin typeface="Helvetica" pitchFamily="2" charset="0"/>
                <a:cs typeface="Times New Roman" panose="02020603050405020304" pitchFamily="18" charset="0"/>
              </a:rPr>
              <a:t>Figure 20: Control Table</a:t>
            </a:r>
          </a:p>
        </p:txBody>
      </p:sp>
      <p:pic>
        <p:nvPicPr>
          <p:cNvPr id="39" name="Picture 38">
            <a:extLst>
              <a:ext uri="{FF2B5EF4-FFF2-40B4-BE49-F238E27FC236}">
                <a16:creationId xmlns:a16="http://schemas.microsoft.com/office/drawing/2014/main" id="{477052A0-BD8A-AFF5-A818-66EF6B326475}"/>
              </a:ext>
            </a:extLst>
          </p:cNvPr>
          <p:cNvPicPr>
            <a:picLocks noChangeAspect="1"/>
          </p:cNvPicPr>
          <p:nvPr/>
        </p:nvPicPr>
        <p:blipFill>
          <a:blip r:embed="rId21"/>
          <a:stretch>
            <a:fillRect/>
          </a:stretch>
        </p:blipFill>
        <p:spPr>
          <a:xfrm>
            <a:off x="16786842" y="39961872"/>
            <a:ext cx="3814314" cy="3079446"/>
          </a:xfrm>
          <a:prstGeom prst="rect">
            <a:avLst/>
          </a:prstGeom>
        </p:spPr>
      </p:pic>
      <p:pic>
        <p:nvPicPr>
          <p:cNvPr id="45" name="Picture 44">
            <a:extLst>
              <a:ext uri="{FF2B5EF4-FFF2-40B4-BE49-F238E27FC236}">
                <a16:creationId xmlns:a16="http://schemas.microsoft.com/office/drawing/2014/main" id="{8BC9CF95-5AFE-7B05-AD6D-2BC5F88CDF77}"/>
              </a:ext>
            </a:extLst>
          </p:cNvPr>
          <p:cNvPicPr>
            <a:picLocks noChangeAspect="1"/>
          </p:cNvPicPr>
          <p:nvPr/>
        </p:nvPicPr>
        <p:blipFill>
          <a:blip r:embed="rId22"/>
          <a:stretch>
            <a:fillRect/>
          </a:stretch>
        </p:blipFill>
        <p:spPr>
          <a:xfrm>
            <a:off x="37850656" y="1122969"/>
            <a:ext cx="4465589" cy="2895201"/>
          </a:xfrm>
          <a:prstGeom prst="rect">
            <a:avLst/>
          </a:prstGeom>
        </p:spPr>
      </p:pic>
      <p:pic>
        <p:nvPicPr>
          <p:cNvPr id="47" name="Picture 46">
            <a:extLst>
              <a:ext uri="{FF2B5EF4-FFF2-40B4-BE49-F238E27FC236}">
                <a16:creationId xmlns:a16="http://schemas.microsoft.com/office/drawing/2014/main" id="{DBF36360-2268-227F-2B4E-44DFF8FDADFF}"/>
              </a:ext>
            </a:extLst>
          </p:cNvPr>
          <p:cNvPicPr>
            <a:picLocks noChangeAspect="1"/>
          </p:cNvPicPr>
          <p:nvPr/>
        </p:nvPicPr>
        <p:blipFill>
          <a:blip r:embed="rId23"/>
          <a:stretch>
            <a:fillRect/>
          </a:stretch>
        </p:blipFill>
        <p:spPr>
          <a:xfrm>
            <a:off x="22535224" y="36864951"/>
            <a:ext cx="4209548" cy="2806891"/>
          </a:xfrm>
          <a:prstGeom prst="rect">
            <a:avLst/>
          </a:prstGeom>
        </p:spPr>
      </p:pic>
      <p:sp>
        <p:nvSpPr>
          <p:cNvPr id="48" name="TextBox 47">
            <a:extLst>
              <a:ext uri="{FF2B5EF4-FFF2-40B4-BE49-F238E27FC236}">
                <a16:creationId xmlns:a16="http://schemas.microsoft.com/office/drawing/2014/main" id="{00475B89-6077-B24D-E654-8307B6219111}"/>
              </a:ext>
            </a:extLst>
          </p:cNvPr>
          <p:cNvSpPr txBox="1"/>
          <p:nvPr/>
        </p:nvSpPr>
        <p:spPr>
          <a:xfrm>
            <a:off x="33083311" y="15025941"/>
            <a:ext cx="5974624" cy="461665"/>
          </a:xfrm>
          <a:prstGeom prst="rect">
            <a:avLst/>
          </a:prstGeom>
          <a:noFill/>
        </p:spPr>
        <p:txBody>
          <a:bodyPr wrap="square" rtlCol="0">
            <a:spAutoFit/>
          </a:bodyPr>
          <a:lstStyle/>
          <a:p>
            <a:pPr algn="ctr"/>
            <a:r>
              <a:rPr lang="en-US" sz="2400" dirty="0">
                <a:solidFill>
                  <a:srgbClr val="989898"/>
                </a:solidFill>
                <a:latin typeface="Helvetica" pitchFamily="2" charset="0"/>
                <a:cs typeface="Times New Roman" panose="02020603050405020304" pitchFamily="18" charset="0"/>
              </a:rPr>
              <a:t>Figure:</a:t>
            </a:r>
            <a:r>
              <a:rPr lang="en-US" altLang="zh-CN" sz="2400" dirty="0">
                <a:solidFill>
                  <a:srgbClr val="989898"/>
                </a:solidFill>
                <a:latin typeface="Helvetica" pitchFamily="2" charset="0"/>
                <a:cs typeface="Times New Roman" panose="02020603050405020304" pitchFamily="18" charset="0"/>
              </a:rPr>
              <a:t>25</a:t>
            </a:r>
            <a:r>
              <a:rPr lang="en-US" sz="2400" dirty="0">
                <a:solidFill>
                  <a:srgbClr val="989898"/>
                </a:solidFill>
                <a:latin typeface="Helvetica" pitchFamily="2" charset="0"/>
                <a:cs typeface="Times New Roman" panose="02020603050405020304" pitchFamily="18" charset="0"/>
              </a:rPr>
              <a:t> Vehicle during experiment</a:t>
            </a:r>
          </a:p>
        </p:txBody>
      </p:sp>
      <p:pic>
        <p:nvPicPr>
          <p:cNvPr id="50" name="Picture 49">
            <a:extLst>
              <a:ext uri="{FF2B5EF4-FFF2-40B4-BE49-F238E27FC236}">
                <a16:creationId xmlns:a16="http://schemas.microsoft.com/office/drawing/2014/main" id="{6BAF3D2A-9FDA-263A-ED67-C8A7E7926C0E}"/>
              </a:ext>
            </a:extLst>
          </p:cNvPr>
          <p:cNvPicPr>
            <a:picLocks noChangeAspect="1"/>
          </p:cNvPicPr>
          <p:nvPr/>
        </p:nvPicPr>
        <p:blipFill>
          <a:blip r:embed="rId24"/>
          <a:stretch>
            <a:fillRect/>
          </a:stretch>
        </p:blipFill>
        <p:spPr>
          <a:xfrm>
            <a:off x="34424234" y="17259423"/>
            <a:ext cx="7772400" cy="4086519"/>
          </a:xfrm>
          <a:prstGeom prst="rect">
            <a:avLst/>
          </a:prstGeom>
        </p:spPr>
      </p:pic>
      <p:sp>
        <p:nvSpPr>
          <p:cNvPr id="51" name="TextBox 50">
            <a:extLst>
              <a:ext uri="{FF2B5EF4-FFF2-40B4-BE49-F238E27FC236}">
                <a16:creationId xmlns:a16="http://schemas.microsoft.com/office/drawing/2014/main" id="{132F92DA-6B92-6C21-5C79-ED1886261242}"/>
              </a:ext>
            </a:extLst>
          </p:cNvPr>
          <p:cNvSpPr txBox="1"/>
          <p:nvPr/>
        </p:nvSpPr>
        <p:spPr>
          <a:xfrm>
            <a:off x="35112236" y="21530854"/>
            <a:ext cx="5974624" cy="1200329"/>
          </a:xfrm>
          <a:prstGeom prst="rect">
            <a:avLst/>
          </a:prstGeom>
          <a:noFill/>
        </p:spPr>
        <p:txBody>
          <a:bodyPr wrap="square" rtlCol="0">
            <a:spAutoFit/>
          </a:bodyPr>
          <a:lstStyle/>
          <a:p>
            <a:pPr algn="ctr"/>
            <a:r>
              <a:rPr lang="en-US" sz="2400" dirty="0">
                <a:solidFill>
                  <a:srgbClr val="989898"/>
                </a:solidFill>
                <a:latin typeface="Helvetica" pitchFamily="2" charset="0"/>
                <a:cs typeface="Times New Roman" panose="02020603050405020304" pitchFamily="18" charset="0"/>
              </a:rPr>
              <a:t>Figure</a:t>
            </a:r>
            <a:r>
              <a:rPr lang="zh-CN" altLang="en-US" sz="2400" dirty="0">
                <a:solidFill>
                  <a:srgbClr val="989898"/>
                </a:solidFill>
                <a:latin typeface="Helvetica" pitchFamily="2" charset="0"/>
                <a:cs typeface="Times New Roman" panose="02020603050405020304" pitchFamily="18" charset="0"/>
              </a:rPr>
              <a:t> </a:t>
            </a:r>
            <a:r>
              <a:rPr lang="en-US" altLang="zh-CN" sz="2400" dirty="0">
                <a:solidFill>
                  <a:srgbClr val="989898"/>
                </a:solidFill>
                <a:latin typeface="Helvetica" pitchFamily="2" charset="0"/>
                <a:cs typeface="Times New Roman" panose="02020603050405020304" pitchFamily="18" charset="0"/>
              </a:rPr>
              <a:t>26</a:t>
            </a:r>
            <a:r>
              <a:rPr lang="en-US" sz="2400" dirty="0">
                <a:solidFill>
                  <a:srgbClr val="989898"/>
                </a:solidFill>
                <a:latin typeface="Helvetica" pitchFamily="2" charset="0"/>
                <a:cs typeface="Times New Roman" panose="02020603050405020304" pitchFamily="18" charset="0"/>
              </a:rPr>
              <a:t>: Largest angle that the caterpillar tracker could reach to remain stability.</a:t>
            </a:r>
          </a:p>
        </p:txBody>
      </p:sp>
      <p:pic>
        <p:nvPicPr>
          <p:cNvPr id="54" name="Picture 53">
            <a:extLst>
              <a:ext uri="{FF2B5EF4-FFF2-40B4-BE49-F238E27FC236}">
                <a16:creationId xmlns:a16="http://schemas.microsoft.com/office/drawing/2014/main" id="{2B6AD18F-776A-3E82-BF37-127EC4C8C734}"/>
              </a:ext>
            </a:extLst>
          </p:cNvPr>
          <p:cNvPicPr>
            <a:picLocks noChangeAspect="1"/>
          </p:cNvPicPr>
          <p:nvPr/>
        </p:nvPicPr>
        <p:blipFill>
          <a:blip r:embed="rId25"/>
          <a:stretch>
            <a:fillRect/>
          </a:stretch>
        </p:blipFill>
        <p:spPr>
          <a:xfrm>
            <a:off x="38167326" y="22787691"/>
            <a:ext cx="4209784" cy="3053786"/>
          </a:xfrm>
          <a:prstGeom prst="rect">
            <a:avLst/>
          </a:prstGeom>
        </p:spPr>
      </p:pic>
      <p:pic>
        <p:nvPicPr>
          <p:cNvPr id="59" name="Picture 58">
            <a:extLst>
              <a:ext uri="{FF2B5EF4-FFF2-40B4-BE49-F238E27FC236}">
                <a16:creationId xmlns:a16="http://schemas.microsoft.com/office/drawing/2014/main" id="{ACC22507-239D-F73F-0603-27EE4A3CB2DB}"/>
              </a:ext>
            </a:extLst>
          </p:cNvPr>
          <p:cNvPicPr>
            <a:picLocks noChangeAspect="1"/>
          </p:cNvPicPr>
          <p:nvPr/>
        </p:nvPicPr>
        <p:blipFill>
          <a:blip r:embed="rId26"/>
          <a:stretch>
            <a:fillRect/>
          </a:stretch>
        </p:blipFill>
        <p:spPr>
          <a:xfrm>
            <a:off x="33168106" y="26358747"/>
            <a:ext cx="4345057" cy="2870748"/>
          </a:xfrm>
          <a:prstGeom prst="rect">
            <a:avLst/>
          </a:prstGeom>
        </p:spPr>
      </p:pic>
      <p:pic>
        <p:nvPicPr>
          <p:cNvPr id="62" name="Picture 61">
            <a:extLst>
              <a:ext uri="{FF2B5EF4-FFF2-40B4-BE49-F238E27FC236}">
                <a16:creationId xmlns:a16="http://schemas.microsoft.com/office/drawing/2014/main" id="{143DA4BB-6242-4CCF-0F70-8CA5D2A5A42A}"/>
              </a:ext>
            </a:extLst>
          </p:cNvPr>
          <p:cNvPicPr>
            <a:picLocks noChangeAspect="1"/>
          </p:cNvPicPr>
          <p:nvPr/>
        </p:nvPicPr>
        <p:blipFill>
          <a:blip r:embed="rId27"/>
          <a:stretch>
            <a:fillRect/>
          </a:stretch>
        </p:blipFill>
        <p:spPr>
          <a:xfrm>
            <a:off x="38062394" y="26311172"/>
            <a:ext cx="4370900" cy="2918324"/>
          </a:xfrm>
          <a:prstGeom prst="rect">
            <a:avLst/>
          </a:prstGeom>
        </p:spPr>
      </p:pic>
      <p:sp>
        <p:nvSpPr>
          <p:cNvPr id="478" name="TextBox 477">
            <a:extLst>
              <a:ext uri="{FF2B5EF4-FFF2-40B4-BE49-F238E27FC236}">
                <a16:creationId xmlns:a16="http://schemas.microsoft.com/office/drawing/2014/main" id="{B13C25BB-9C4D-1854-AC3B-AB54E8F2FFD1}"/>
              </a:ext>
            </a:extLst>
          </p:cNvPr>
          <p:cNvSpPr txBox="1"/>
          <p:nvPr/>
        </p:nvSpPr>
        <p:spPr>
          <a:xfrm>
            <a:off x="22482729" y="35709977"/>
            <a:ext cx="9760185" cy="954107"/>
          </a:xfrm>
          <a:prstGeom prst="rect">
            <a:avLst/>
          </a:prstGeom>
          <a:noFill/>
        </p:spPr>
        <p:txBody>
          <a:bodyPr wrap="square" rtlCol="0">
            <a:spAutoFit/>
          </a:bodyPr>
          <a:lstStyle/>
          <a:p>
            <a:r>
              <a:rPr lang="en-US" sz="2800" dirty="0"/>
              <a:t>I</a:t>
            </a:r>
            <a:r>
              <a:rPr lang="en-CN" sz="2800" dirty="0"/>
              <a:t> did two experiments to test the stability of the vehicle in different scenerios. </a:t>
            </a:r>
          </a:p>
        </p:txBody>
      </p:sp>
      <p:sp>
        <p:nvSpPr>
          <p:cNvPr id="501" name="TextBox 500">
            <a:extLst>
              <a:ext uri="{FF2B5EF4-FFF2-40B4-BE49-F238E27FC236}">
                <a16:creationId xmlns:a16="http://schemas.microsoft.com/office/drawing/2014/main" id="{070CDE83-C0D9-FA0F-7743-F12F59E1D043}"/>
              </a:ext>
            </a:extLst>
          </p:cNvPr>
          <p:cNvSpPr txBox="1"/>
          <p:nvPr/>
        </p:nvSpPr>
        <p:spPr>
          <a:xfrm>
            <a:off x="23493845" y="42657023"/>
            <a:ext cx="7611638" cy="461665"/>
          </a:xfrm>
          <a:prstGeom prst="rect">
            <a:avLst/>
          </a:prstGeom>
          <a:noFill/>
        </p:spPr>
        <p:txBody>
          <a:bodyPr wrap="square" rtlCol="0">
            <a:spAutoFit/>
          </a:bodyPr>
          <a:lstStyle/>
          <a:p>
            <a:pPr algn="ctr"/>
            <a:r>
              <a:rPr lang="en-US" sz="2400" dirty="0">
                <a:solidFill>
                  <a:srgbClr val="989898"/>
                </a:solidFill>
                <a:latin typeface="Times New Roman" panose="02020603050405020304" pitchFamily="18" charset="0"/>
                <a:cs typeface="Times New Roman" panose="02020603050405020304" pitchFamily="18" charset="0"/>
              </a:rPr>
              <a:t>Figure </a:t>
            </a:r>
            <a:r>
              <a:rPr lang="en-US" altLang="zh-CN" sz="2400" dirty="0">
                <a:solidFill>
                  <a:srgbClr val="989898"/>
                </a:solidFill>
                <a:latin typeface="Times New Roman" panose="02020603050405020304" pitchFamily="18" charset="0"/>
                <a:cs typeface="Times New Roman" panose="02020603050405020304" pitchFamily="18" charset="0"/>
              </a:rPr>
              <a:t>22</a:t>
            </a:r>
            <a:r>
              <a:rPr lang="en-US" sz="2400" dirty="0">
                <a:solidFill>
                  <a:srgbClr val="989898"/>
                </a:solidFill>
                <a:latin typeface="Times New Roman" panose="02020603050405020304" pitchFamily="18" charset="0"/>
                <a:cs typeface="Times New Roman" panose="02020603050405020304" pitchFamily="18" charset="0"/>
              </a:rPr>
              <a:t>: Stability of the vehicle on normal road</a:t>
            </a:r>
          </a:p>
        </p:txBody>
      </p:sp>
      <p:pic>
        <p:nvPicPr>
          <p:cNvPr id="502" name="Picture 501">
            <a:extLst>
              <a:ext uri="{FF2B5EF4-FFF2-40B4-BE49-F238E27FC236}">
                <a16:creationId xmlns:a16="http://schemas.microsoft.com/office/drawing/2014/main" id="{355530A8-5126-0FB2-1872-A6666C104EBB}"/>
              </a:ext>
            </a:extLst>
          </p:cNvPr>
          <p:cNvPicPr>
            <a:picLocks noChangeAspect="1"/>
          </p:cNvPicPr>
          <p:nvPr/>
        </p:nvPicPr>
        <p:blipFill>
          <a:blip r:embed="rId28"/>
          <a:stretch>
            <a:fillRect/>
          </a:stretch>
        </p:blipFill>
        <p:spPr>
          <a:xfrm>
            <a:off x="33419080" y="22787691"/>
            <a:ext cx="4144712" cy="3175033"/>
          </a:xfrm>
          <a:prstGeom prst="rect">
            <a:avLst/>
          </a:prstGeom>
        </p:spPr>
      </p:pic>
      <p:sp>
        <p:nvSpPr>
          <p:cNvPr id="504" name="TextBox 503">
            <a:extLst>
              <a:ext uri="{FF2B5EF4-FFF2-40B4-BE49-F238E27FC236}">
                <a16:creationId xmlns:a16="http://schemas.microsoft.com/office/drawing/2014/main" id="{C71EB231-F4C4-640E-6542-09E9233F7D7E}"/>
              </a:ext>
            </a:extLst>
          </p:cNvPr>
          <p:cNvSpPr txBox="1"/>
          <p:nvPr/>
        </p:nvSpPr>
        <p:spPr>
          <a:xfrm>
            <a:off x="33589059" y="29505825"/>
            <a:ext cx="8844235" cy="2308324"/>
          </a:xfrm>
          <a:prstGeom prst="rect">
            <a:avLst/>
          </a:prstGeom>
          <a:noFill/>
        </p:spPr>
        <p:txBody>
          <a:bodyPr wrap="square" rtlCol="0">
            <a:spAutoFit/>
          </a:bodyPr>
          <a:lstStyle/>
          <a:p>
            <a:r>
              <a:rPr lang="en-CN" sz="3600" dirty="0"/>
              <a:t>I chose an obstacle that has a height of 10 centimeters. The vehicle could easily pass the obstacle by lifting one side of the caterpillar tracker to a degree of 30 degrees. </a:t>
            </a:r>
          </a:p>
        </p:txBody>
      </p:sp>
      <p:sp>
        <p:nvSpPr>
          <p:cNvPr id="530" name="TextBox 529">
            <a:extLst>
              <a:ext uri="{FF2B5EF4-FFF2-40B4-BE49-F238E27FC236}">
                <a16:creationId xmlns:a16="http://schemas.microsoft.com/office/drawing/2014/main" id="{A1334CDF-FC13-6AF7-CA6B-9A6E69FE0205}"/>
              </a:ext>
            </a:extLst>
          </p:cNvPr>
          <p:cNvSpPr txBox="1"/>
          <p:nvPr/>
        </p:nvSpPr>
        <p:spPr>
          <a:xfrm>
            <a:off x="34447588" y="33922928"/>
            <a:ext cx="9580580" cy="707886"/>
          </a:xfrm>
          <a:prstGeom prst="rect">
            <a:avLst/>
          </a:prstGeom>
          <a:noFill/>
        </p:spPr>
        <p:txBody>
          <a:bodyPr wrap="square" rtlCol="0">
            <a:spAutoFit/>
          </a:bodyPr>
          <a:lstStyle/>
          <a:p>
            <a:r>
              <a:rPr lang="en-CN" sz="4000" dirty="0"/>
              <a:t>Overall Characteristic of My Vehicle:</a:t>
            </a:r>
          </a:p>
        </p:txBody>
      </p:sp>
      <p:sp>
        <p:nvSpPr>
          <p:cNvPr id="531" name="TextBox 530">
            <a:extLst>
              <a:ext uri="{FF2B5EF4-FFF2-40B4-BE49-F238E27FC236}">
                <a16:creationId xmlns:a16="http://schemas.microsoft.com/office/drawing/2014/main" id="{D9513456-C3D8-9B8D-349B-32DF4A1D4BCB}"/>
              </a:ext>
            </a:extLst>
          </p:cNvPr>
          <p:cNvSpPr txBox="1"/>
          <p:nvPr/>
        </p:nvSpPr>
        <p:spPr>
          <a:xfrm>
            <a:off x="33589059" y="35008757"/>
            <a:ext cx="9456321" cy="3539430"/>
          </a:xfrm>
          <a:prstGeom prst="rect">
            <a:avLst/>
          </a:prstGeom>
          <a:noFill/>
        </p:spPr>
        <p:txBody>
          <a:bodyPr wrap="square" rtlCol="0">
            <a:spAutoFit/>
          </a:bodyPr>
          <a:lstStyle/>
          <a:p>
            <a:pPr marL="285750" indent="-285750">
              <a:buFontTx/>
              <a:buChar char="-"/>
            </a:pPr>
            <a:r>
              <a:rPr lang="en-CN" sz="3200" dirty="0"/>
              <a:t>Light-weighted and Stable</a:t>
            </a:r>
          </a:p>
          <a:p>
            <a:pPr marL="285750" indent="-285750">
              <a:buFontTx/>
              <a:buChar char="-"/>
            </a:pPr>
            <a:r>
              <a:rPr lang="en-CN" sz="3200" dirty="0"/>
              <a:t>-Cheap In Cost</a:t>
            </a:r>
          </a:p>
          <a:p>
            <a:pPr marL="285750" indent="-285750">
              <a:buFontTx/>
              <a:buChar char="-"/>
            </a:pPr>
            <a:r>
              <a:rPr lang="en-CN" sz="3200" dirty="0"/>
              <a:t>-A</a:t>
            </a:r>
            <a:r>
              <a:rPr lang="en-US" sz="3200" dirty="0"/>
              <a:t>b</a:t>
            </a:r>
            <a:r>
              <a:rPr lang="en-CN" sz="3200" dirty="0"/>
              <a:t>le to perform complicated motions. Theoratically, the caterpillar tracker could reach 180 degrees, but 30 to 80 degrees would be enough in most cases. </a:t>
            </a:r>
          </a:p>
          <a:p>
            <a:pPr marL="285750" indent="-285750">
              <a:buFontTx/>
              <a:buChar char="-"/>
            </a:pPr>
            <a:r>
              <a:rPr lang="en-CN" sz="3200" dirty="0"/>
              <a:t>Speedy</a:t>
            </a:r>
          </a:p>
          <a:p>
            <a:pPr marL="285750" indent="-285750">
              <a:buFontTx/>
              <a:buChar char="-"/>
            </a:pPr>
            <a:r>
              <a:rPr lang="en-CN" sz="3200" dirty="0"/>
              <a:t>Able to pick up heavy objects. </a:t>
            </a:r>
          </a:p>
        </p:txBody>
      </p:sp>
      <p:pic>
        <p:nvPicPr>
          <p:cNvPr id="18" name="图片 17"/>
          <p:cNvPicPr>
            <a:picLocks noChangeAspect="1"/>
          </p:cNvPicPr>
          <p:nvPr/>
        </p:nvPicPr>
        <p:blipFill rotWithShape="1">
          <a:blip r:embed="rId29"/>
          <a:srcRect l="6007" t="301" r="433" b="-301"/>
          <a:stretch/>
        </p:blipFill>
        <p:spPr>
          <a:xfrm>
            <a:off x="22908994" y="5543952"/>
            <a:ext cx="8313822" cy="6396029"/>
          </a:xfrm>
          <a:prstGeom prst="rect">
            <a:avLst/>
          </a:prstGeom>
        </p:spPr>
      </p:pic>
      <p:sp>
        <p:nvSpPr>
          <p:cNvPr id="183" name="Text Placeholder 19">
            <a:extLst>
              <a:ext uri="{FF2B5EF4-FFF2-40B4-BE49-F238E27FC236}">
                <a16:creationId xmlns:a16="http://schemas.microsoft.com/office/drawing/2014/main" id="{BD70CE56-F1F8-E4AB-97E7-2AD81EFBC782}"/>
              </a:ext>
            </a:extLst>
          </p:cNvPr>
          <p:cNvSpPr txBox="1">
            <a:spLocks/>
          </p:cNvSpPr>
          <p:nvPr/>
        </p:nvSpPr>
        <p:spPr>
          <a:xfrm>
            <a:off x="22514602" y="12119570"/>
            <a:ext cx="10048874" cy="892530"/>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altLang="zh-CN"/>
              <a:t>HARDWARE</a:t>
            </a:r>
            <a:r>
              <a:rPr lang="en-US"/>
              <a:t> </a:t>
            </a:r>
            <a:r>
              <a:rPr lang="en-US" dirty="0"/>
              <a:t>SYSTEM</a:t>
            </a:r>
          </a:p>
        </p:txBody>
      </p:sp>
      <p:sp>
        <p:nvSpPr>
          <p:cNvPr id="185" name="Rectangle 414">
            <a:extLst>
              <a:ext uri="{FF2B5EF4-FFF2-40B4-BE49-F238E27FC236}">
                <a16:creationId xmlns:a16="http://schemas.microsoft.com/office/drawing/2014/main" id="{6797838B-1785-6599-31D7-A6444CA60517}"/>
              </a:ext>
            </a:extLst>
          </p:cNvPr>
          <p:cNvSpPr/>
          <p:nvPr/>
        </p:nvSpPr>
        <p:spPr>
          <a:xfrm>
            <a:off x="11418120" y="4827607"/>
            <a:ext cx="10031814" cy="4551871"/>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9" name="Rectangle 436">
            <a:extLst>
              <a:ext uri="{FF2B5EF4-FFF2-40B4-BE49-F238E27FC236}">
                <a16:creationId xmlns:a16="http://schemas.microsoft.com/office/drawing/2014/main" id="{90117571-BE60-B464-64B6-8CD91252E6F7}"/>
              </a:ext>
            </a:extLst>
          </p:cNvPr>
          <p:cNvSpPr/>
          <p:nvPr/>
        </p:nvSpPr>
        <p:spPr>
          <a:xfrm>
            <a:off x="11328323" y="19073830"/>
            <a:ext cx="10108021" cy="4854371"/>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nvGrpSpPr>
          <p:cNvPr id="190" name="Group 437">
            <a:extLst>
              <a:ext uri="{FF2B5EF4-FFF2-40B4-BE49-F238E27FC236}">
                <a16:creationId xmlns:a16="http://schemas.microsoft.com/office/drawing/2014/main" id="{4D7DEF72-27B2-875C-9126-BC7E1691251E}"/>
              </a:ext>
            </a:extLst>
          </p:cNvPr>
          <p:cNvGrpSpPr/>
          <p:nvPr/>
        </p:nvGrpSpPr>
        <p:grpSpPr>
          <a:xfrm>
            <a:off x="11328322" y="24379610"/>
            <a:ext cx="4532789" cy="7339003"/>
            <a:chOff x="11335853" y="15931105"/>
            <a:chExt cx="4532789" cy="8412094"/>
          </a:xfrm>
        </p:grpSpPr>
        <p:sp>
          <p:nvSpPr>
            <p:cNvPr id="191" name="Rectangle 440">
              <a:extLst>
                <a:ext uri="{FF2B5EF4-FFF2-40B4-BE49-F238E27FC236}">
                  <a16:creationId xmlns:a16="http://schemas.microsoft.com/office/drawing/2014/main" id="{2E8C778D-0413-657D-8D81-BFAEAB1C0920}"/>
                </a:ext>
              </a:extLst>
            </p:cNvPr>
            <p:cNvSpPr/>
            <p:nvPr/>
          </p:nvSpPr>
          <p:spPr>
            <a:xfrm>
              <a:off x="11335853" y="15931105"/>
              <a:ext cx="4532789" cy="8412094"/>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2" name="TextBox 441">
              <a:extLst>
                <a:ext uri="{FF2B5EF4-FFF2-40B4-BE49-F238E27FC236}">
                  <a16:creationId xmlns:a16="http://schemas.microsoft.com/office/drawing/2014/main" id="{B68235A6-1D6F-D819-56EC-84F2201C29A5}"/>
                </a:ext>
              </a:extLst>
            </p:cNvPr>
            <p:cNvSpPr txBox="1"/>
            <p:nvPr/>
          </p:nvSpPr>
          <p:spPr>
            <a:xfrm>
              <a:off x="11344069" y="23811419"/>
              <a:ext cx="4410182" cy="461665"/>
            </a:xfrm>
            <a:prstGeom prst="rect">
              <a:avLst/>
            </a:prstGeom>
            <a:noFill/>
            <a:ln>
              <a:solidFill>
                <a:schemeClr val="accent5">
                  <a:lumMod val="75000"/>
                </a:schemeClr>
              </a:solidFill>
            </a:ln>
          </p:spPr>
          <p:txBody>
            <a:bodyPr wrap="none" rtlCol="0">
              <a:spAutoFit/>
            </a:bodyPr>
            <a:lstStyle/>
            <a:p>
              <a:r>
                <a:rPr lang="en-US" sz="2400" dirty="0">
                  <a:solidFill>
                    <a:srgbClr val="989898"/>
                  </a:solidFill>
                  <a:latin typeface="Helvetica" pitchFamily="2" charset="0"/>
                  <a:cs typeface="Times New Roman" panose="02020603050405020304" pitchFamily="18" charset="0"/>
                </a:rPr>
                <a:t>Figure 19: First robot prototype</a:t>
              </a:r>
            </a:p>
          </p:txBody>
        </p:sp>
      </p:grpSp>
      <p:sp>
        <p:nvSpPr>
          <p:cNvPr id="197" name="Rectangle 506">
            <a:extLst>
              <a:ext uri="{FF2B5EF4-FFF2-40B4-BE49-F238E27FC236}">
                <a16:creationId xmlns:a16="http://schemas.microsoft.com/office/drawing/2014/main" id="{1E4F43C3-BC1A-0C5A-A7EA-AC6E45397417}"/>
              </a:ext>
            </a:extLst>
          </p:cNvPr>
          <p:cNvSpPr/>
          <p:nvPr/>
        </p:nvSpPr>
        <p:spPr>
          <a:xfrm>
            <a:off x="33077172" y="33708673"/>
            <a:ext cx="10266605" cy="9489929"/>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32" name="图片 31"/>
          <p:cNvPicPr>
            <a:picLocks noChangeAspect="1"/>
          </p:cNvPicPr>
          <p:nvPr/>
        </p:nvPicPr>
        <p:blipFill>
          <a:blip r:embed="rId30"/>
          <a:stretch>
            <a:fillRect/>
          </a:stretch>
        </p:blipFill>
        <p:spPr>
          <a:xfrm rot="5400000">
            <a:off x="22528926" y="29986114"/>
            <a:ext cx="4263263" cy="2430157"/>
          </a:xfrm>
          <a:prstGeom prst="rect">
            <a:avLst/>
          </a:prstGeom>
        </p:spPr>
      </p:pic>
      <p:pic>
        <p:nvPicPr>
          <p:cNvPr id="38" name="图片 37"/>
          <p:cNvPicPr>
            <a:picLocks noChangeAspect="1"/>
          </p:cNvPicPr>
          <p:nvPr/>
        </p:nvPicPr>
        <p:blipFill>
          <a:blip r:embed="rId31"/>
          <a:stretch>
            <a:fillRect/>
          </a:stretch>
        </p:blipFill>
        <p:spPr>
          <a:xfrm>
            <a:off x="23654754" y="24259841"/>
            <a:ext cx="2450415" cy="2951715"/>
          </a:xfrm>
          <a:prstGeom prst="rect">
            <a:avLst/>
          </a:prstGeom>
        </p:spPr>
      </p:pic>
      <p:pic>
        <p:nvPicPr>
          <p:cNvPr id="40" name="图片 39"/>
          <p:cNvPicPr>
            <a:picLocks noChangeAspect="1"/>
          </p:cNvPicPr>
          <p:nvPr/>
        </p:nvPicPr>
        <p:blipFill>
          <a:blip r:embed="rId32"/>
          <a:stretch>
            <a:fillRect/>
          </a:stretch>
        </p:blipFill>
        <p:spPr>
          <a:xfrm>
            <a:off x="25380184" y="13526795"/>
            <a:ext cx="3965273" cy="1474586"/>
          </a:xfrm>
          <a:prstGeom prst="rect">
            <a:avLst/>
          </a:prstGeom>
        </p:spPr>
      </p:pic>
      <p:pic>
        <p:nvPicPr>
          <p:cNvPr id="41" name="图片 40"/>
          <p:cNvPicPr>
            <a:picLocks noChangeAspect="1"/>
          </p:cNvPicPr>
          <p:nvPr/>
        </p:nvPicPr>
        <p:blipFill>
          <a:blip r:embed="rId33"/>
          <a:stretch>
            <a:fillRect/>
          </a:stretch>
        </p:blipFill>
        <p:spPr>
          <a:xfrm>
            <a:off x="22890795" y="16063648"/>
            <a:ext cx="3846472" cy="2655377"/>
          </a:xfrm>
          <a:prstGeom prst="rect">
            <a:avLst/>
          </a:prstGeom>
        </p:spPr>
      </p:pic>
      <p:pic>
        <p:nvPicPr>
          <p:cNvPr id="42" name="图片 41"/>
          <p:cNvPicPr>
            <a:picLocks noChangeAspect="1"/>
          </p:cNvPicPr>
          <p:nvPr/>
        </p:nvPicPr>
        <p:blipFill>
          <a:blip r:embed="rId34"/>
          <a:stretch>
            <a:fillRect/>
          </a:stretch>
        </p:blipFill>
        <p:spPr>
          <a:xfrm>
            <a:off x="28797860" y="20431337"/>
            <a:ext cx="2011183" cy="1663358"/>
          </a:xfrm>
          <a:prstGeom prst="rect">
            <a:avLst/>
          </a:prstGeom>
        </p:spPr>
      </p:pic>
      <p:pic>
        <p:nvPicPr>
          <p:cNvPr id="44" name="图片 43"/>
          <p:cNvPicPr>
            <a:picLocks noChangeAspect="1"/>
          </p:cNvPicPr>
          <p:nvPr/>
        </p:nvPicPr>
        <p:blipFill>
          <a:blip r:embed="rId35"/>
          <a:stretch>
            <a:fillRect/>
          </a:stretch>
        </p:blipFill>
        <p:spPr>
          <a:xfrm>
            <a:off x="23808439" y="20328384"/>
            <a:ext cx="2011183" cy="2013953"/>
          </a:xfrm>
          <a:prstGeom prst="rect">
            <a:avLst/>
          </a:prstGeom>
        </p:spPr>
      </p:pic>
      <p:pic>
        <p:nvPicPr>
          <p:cNvPr id="46" name="图片 45"/>
          <p:cNvPicPr>
            <a:picLocks noChangeAspect="1"/>
          </p:cNvPicPr>
          <p:nvPr/>
        </p:nvPicPr>
        <p:blipFill>
          <a:blip r:embed="rId36"/>
          <a:stretch>
            <a:fillRect/>
          </a:stretch>
        </p:blipFill>
        <p:spPr>
          <a:xfrm>
            <a:off x="28388598" y="16205313"/>
            <a:ext cx="2867651" cy="2291502"/>
          </a:xfrm>
          <a:prstGeom prst="rect">
            <a:avLst/>
          </a:prstGeom>
        </p:spPr>
      </p:pic>
      <p:pic>
        <p:nvPicPr>
          <p:cNvPr id="49" name="图片 48"/>
          <p:cNvPicPr>
            <a:picLocks noChangeAspect="1"/>
          </p:cNvPicPr>
          <p:nvPr/>
        </p:nvPicPr>
        <p:blipFill>
          <a:blip r:embed="rId37"/>
          <a:stretch>
            <a:fillRect/>
          </a:stretch>
        </p:blipFill>
        <p:spPr>
          <a:xfrm rot="5400000">
            <a:off x="27260705" y="30221245"/>
            <a:ext cx="4450490" cy="2066851"/>
          </a:xfrm>
          <a:prstGeom prst="rect">
            <a:avLst/>
          </a:prstGeom>
        </p:spPr>
      </p:pic>
      <p:pic>
        <p:nvPicPr>
          <p:cNvPr id="52" name="图片 51"/>
          <p:cNvPicPr>
            <a:picLocks noChangeAspect="1"/>
          </p:cNvPicPr>
          <p:nvPr/>
        </p:nvPicPr>
        <p:blipFill>
          <a:blip r:embed="rId38"/>
          <a:stretch>
            <a:fillRect/>
          </a:stretch>
        </p:blipFill>
        <p:spPr>
          <a:xfrm>
            <a:off x="27719061" y="24286578"/>
            <a:ext cx="4351287" cy="2872316"/>
          </a:xfrm>
          <a:prstGeom prst="rect">
            <a:avLst/>
          </a:prstGeom>
        </p:spPr>
      </p:pic>
      <p:sp>
        <p:nvSpPr>
          <p:cNvPr id="19" name="Text Placeholder 29">
            <a:extLst>
              <a:ext uri="{FF2B5EF4-FFF2-40B4-BE49-F238E27FC236}">
                <a16:creationId xmlns:a16="http://schemas.microsoft.com/office/drawing/2014/main" id="{ACEAE9B7-F589-7F8F-C54F-1C46DFDA781E}"/>
              </a:ext>
            </a:extLst>
          </p:cNvPr>
          <p:cNvSpPr txBox="1">
            <a:spLocks/>
          </p:cNvSpPr>
          <p:nvPr/>
        </p:nvSpPr>
        <p:spPr>
          <a:xfrm>
            <a:off x="565823" y="31229461"/>
            <a:ext cx="9715202" cy="2185191"/>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dirty="0"/>
              <a:t>Cars have wheels while tanks have extra caterpillar bands. Rescue Navigation Bots could utilize the same design to</a:t>
            </a:r>
            <a:r>
              <a:rPr lang="zh-CN" altLang="en-US" dirty="0"/>
              <a:t> </a:t>
            </a:r>
            <a:r>
              <a:rPr lang="en-US" altLang="zh-CN" dirty="0"/>
              <a:t>adapt to different harsh environments, but I can make it even more multi-terrain adaptable.</a:t>
            </a:r>
            <a:endParaRPr lang="en-US" dirty="0"/>
          </a:p>
        </p:txBody>
      </p:sp>
      <p:sp>
        <p:nvSpPr>
          <p:cNvPr id="43" name="Text Placeholder 29">
            <a:extLst>
              <a:ext uri="{FF2B5EF4-FFF2-40B4-BE49-F238E27FC236}">
                <a16:creationId xmlns:a16="http://schemas.microsoft.com/office/drawing/2014/main" id="{E5A81A34-4EA0-A1D9-94D3-0F7B61C3BC3C}"/>
              </a:ext>
            </a:extLst>
          </p:cNvPr>
          <p:cNvSpPr txBox="1">
            <a:spLocks/>
          </p:cNvSpPr>
          <p:nvPr/>
        </p:nvSpPr>
        <p:spPr>
          <a:xfrm>
            <a:off x="6589670" y="38434379"/>
            <a:ext cx="3863491" cy="3736385"/>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dirty="0"/>
              <a:t>NEW STRUCTURE</a:t>
            </a:r>
          </a:p>
          <a:p>
            <a:pPr marL="457200" indent="-457200">
              <a:buFont typeface="Courier New" panose="02070309020205020404" pitchFamily="49" charset="0"/>
              <a:buChar char="o"/>
            </a:pPr>
            <a:r>
              <a:rPr lang="en-US" dirty="0"/>
              <a:t>Protector Added</a:t>
            </a:r>
          </a:p>
          <a:p>
            <a:pPr marL="457200" indent="-457200">
              <a:buFont typeface="Courier New" panose="02070309020205020404" pitchFamily="49" charset="0"/>
              <a:buChar char="o"/>
            </a:pPr>
            <a:r>
              <a:rPr lang="en-US" altLang="zh-CN" dirty="0"/>
              <a:t>Increased the radius of the transmission torque shaft</a:t>
            </a:r>
          </a:p>
          <a:p>
            <a:pPr marL="457200" indent="-457200">
              <a:buFont typeface="Courier New" panose="02070309020205020404" pitchFamily="49" charset="0"/>
              <a:buChar char="o"/>
            </a:pPr>
            <a:endParaRPr lang="en-US" altLang="zh-CN" dirty="0"/>
          </a:p>
        </p:txBody>
      </p:sp>
      <p:pic>
        <p:nvPicPr>
          <p:cNvPr id="53" name="Picture 52">
            <a:extLst>
              <a:ext uri="{FF2B5EF4-FFF2-40B4-BE49-F238E27FC236}">
                <a16:creationId xmlns:a16="http://schemas.microsoft.com/office/drawing/2014/main" id="{55BA921F-A079-BFCA-403E-7AE99614474E}"/>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761957" y="8691938"/>
            <a:ext cx="4357149" cy="374537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EC0FF337-2A66-B21E-26E9-A21BC1210949}"/>
              </a:ext>
            </a:extLst>
          </p:cNvPr>
          <p:cNvSpPr txBox="1"/>
          <p:nvPr/>
        </p:nvSpPr>
        <p:spPr>
          <a:xfrm>
            <a:off x="25875636" y="15108891"/>
            <a:ext cx="3326806" cy="523220"/>
          </a:xfrm>
          <a:prstGeom prst="rect">
            <a:avLst/>
          </a:prstGeom>
          <a:noFill/>
        </p:spPr>
        <p:txBody>
          <a:bodyPr wrap="square" rtlCol="0">
            <a:spAutoFit/>
          </a:bodyPr>
          <a:lstStyle/>
          <a:p>
            <a:r>
              <a:rPr lang="en-CN" sz="2800" dirty="0"/>
              <a:t>Main C</a:t>
            </a:r>
            <a:r>
              <a:rPr lang="en-US" sz="2800" dirty="0"/>
              <a:t>o</a:t>
            </a:r>
            <a:r>
              <a:rPr lang="en-CN" sz="2800" dirty="0"/>
              <a:t>ntrol Panel</a:t>
            </a:r>
          </a:p>
        </p:txBody>
      </p:sp>
      <p:sp>
        <p:nvSpPr>
          <p:cNvPr id="56" name="TextBox 55">
            <a:extLst>
              <a:ext uri="{FF2B5EF4-FFF2-40B4-BE49-F238E27FC236}">
                <a16:creationId xmlns:a16="http://schemas.microsoft.com/office/drawing/2014/main" id="{307D6D71-30DF-2255-2F6A-49D372CAA3AC}"/>
              </a:ext>
            </a:extLst>
          </p:cNvPr>
          <p:cNvSpPr txBox="1"/>
          <p:nvPr/>
        </p:nvSpPr>
        <p:spPr>
          <a:xfrm>
            <a:off x="22732538" y="18502219"/>
            <a:ext cx="5074125" cy="523220"/>
          </a:xfrm>
          <a:prstGeom prst="rect">
            <a:avLst/>
          </a:prstGeom>
          <a:noFill/>
        </p:spPr>
        <p:txBody>
          <a:bodyPr wrap="square" rtlCol="0">
            <a:spAutoFit/>
          </a:bodyPr>
          <a:lstStyle/>
          <a:p>
            <a:r>
              <a:rPr lang="en-CN" sz="2800" dirty="0"/>
              <a:t>Steering</a:t>
            </a:r>
            <a:r>
              <a:rPr lang="zh-CN" altLang="en-US" sz="2800" dirty="0"/>
              <a:t> </a:t>
            </a:r>
            <a:r>
              <a:rPr lang="en-US" altLang="zh-CN" sz="2800" dirty="0"/>
              <a:t>Gear</a:t>
            </a:r>
            <a:r>
              <a:rPr lang="zh-CN" altLang="en-US" sz="2800" dirty="0"/>
              <a:t> </a:t>
            </a:r>
            <a:r>
              <a:rPr lang="en-US" altLang="zh-CN" sz="2800" dirty="0"/>
              <a:t>Control</a:t>
            </a:r>
            <a:r>
              <a:rPr lang="zh-CN" altLang="en-US" sz="2800" dirty="0"/>
              <a:t> </a:t>
            </a:r>
            <a:r>
              <a:rPr lang="en-US" altLang="zh-CN" sz="2800" dirty="0"/>
              <a:t>Panel</a:t>
            </a:r>
            <a:endParaRPr lang="en-CN" sz="2800" dirty="0"/>
          </a:p>
        </p:txBody>
      </p:sp>
      <p:sp>
        <p:nvSpPr>
          <p:cNvPr id="60" name="TextBox 59">
            <a:extLst>
              <a:ext uri="{FF2B5EF4-FFF2-40B4-BE49-F238E27FC236}">
                <a16:creationId xmlns:a16="http://schemas.microsoft.com/office/drawing/2014/main" id="{69C04254-9EC1-A032-499F-AB19606CF71D}"/>
              </a:ext>
            </a:extLst>
          </p:cNvPr>
          <p:cNvSpPr txBox="1"/>
          <p:nvPr/>
        </p:nvSpPr>
        <p:spPr>
          <a:xfrm>
            <a:off x="28401202" y="18485497"/>
            <a:ext cx="5074125" cy="523220"/>
          </a:xfrm>
          <a:prstGeom prst="rect">
            <a:avLst/>
          </a:prstGeom>
          <a:noFill/>
        </p:spPr>
        <p:txBody>
          <a:bodyPr wrap="square" rtlCol="0">
            <a:spAutoFit/>
          </a:bodyPr>
          <a:lstStyle/>
          <a:p>
            <a:r>
              <a:rPr lang="en-US" altLang="zh-CN" sz="2800" dirty="0"/>
              <a:t>12</a:t>
            </a:r>
            <a:r>
              <a:rPr lang="en-CN" altLang="zh-CN" sz="2800" dirty="0"/>
              <a:t>V lithium Battery</a:t>
            </a:r>
            <a:endParaRPr lang="en-CN" sz="2800" dirty="0"/>
          </a:p>
        </p:txBody>
      </p:sp>
      <p:sp>
        <p:nvSpPr>
          <p:cNvPr id="61" name="TextBox 60">
            <a:extLst>
              <a:ext uri="{FF2B5EF4-FFF2-40B4-BE49-F238E27FC236}">
                <a16:creationId xmlns:a16="http://schemas.microsoft.com/office/drawing/2014/main" id="{D83AA339-572C-DFB9-23D7-57E793E7D728}"/>
              </a:ext>
            </a:extLst>
          </p:cNvPr>
          <p:cNvSpPr txBox="1"/>
          <p:nvPr/>
        </p:nvSpPr>
        <p:spPr>
          <a:xfrm>
            <a:off x="22720955" y="22231925"/>
            <a:ext cx="5074125" cy="523220"/>
          </a:xfrm>
          <a:prstGeom prst="rect">
            <a:avLst/>
          </a:prstGeom>
          <a:noFill/>
        </p:spPr>
        <p:txBody>
          <a:bodyPr wrap="square" rtlCol="0">
            <a:spAutoFit/>
          </a:bodyPr>
          <a:lstStyle/>
          <a:p>
            <a:r>
              <a:rPr lang="en-CN" sz="2800" dirty="0"/>
              <a:t>Single</a:t>
            </a:r>
            <a:r>
              <a:rPr lang="zh-CN" altLang="en-US" sz="2800" dirty="0"/>
              <a:t> </a:t>
            </a:r>
            <a:r>
              <a:rPr lang="en-US" altLang="zh-CN" sz="2800" dirty="0"/>
              <a:t>Shaft Steering Gear</a:t>
            </a:r>
            <a:endParaRPr lang="en-CN" sz="2800" dirty="0"/>
          </a:p>
        </p:txBody>
      </p:sp>
      <p:sp>
        <p:nvSpPr>
          <p:cNvPr id="448" name="TextBox 447">
            <a:extLst>
              <a:ext uri="{FF2B5EF4-FFF2-40B4-BE49-F238E27FC236}">
                <a16:creationId xmlns:a16="http://schemas.microsoft.com/office/drawing/2014/main" id="{D6687B6F-03ED-5F85-D47B-DDE39DFA03B0}"/>
              </a:ext>
            </a:extLst>
          </p:cNvPr>
          <p:cNvSpPr txBox="1"/>
          <p:nvPr/>
        </p:nvSpPr>
        <p:spPr>
          <a:xfrm>
            <a:off x="28401202" y="22126912"/>
            <a:ext cx="5074125" cy="523220"/>
          </a:xfrm>
          <a:prstGeom prst="rect">
            <a:avLst/>
          </a:prstGeom>
          <a:noFill/>
        </p:spPr>
        <p:txBody>
          <a:bodyPr wrap="square" rtlCol="0">
            <a:spAutoFit/>
          </a:bodyPr>
          <a:lstStyle/>
          <a:p>
            <a:r>
              <a:rPr lang="en-CN" sz="2800" dirty="0"/>
              <a:t>Buck</a:t>
            </a:r>
            <a:r>
              <a:rPr lang="zh-CN" altLang="en-US" sz="2800" dirty="0"/>
              <a:t> </a:t>
            </a:r>
            <a:r>
              <a:rPr lang="en-US" altLang="zh-CN" sz="2800" dirty="0"/>
              <a:t>Power</a:t>
            </a:r>
            <a:r>
              <a:rPr lang="zh-CN" altLang="en-US" sz="2800" dirty="0"/>
              <a:t> </a:t>
            </a:r>
            <a:r>
              <a:rPr lang="en-US" altLang="zh-CN" sz="2800" dirty="0"/>
              <a:t>Module</a:t>
            </a:r>
            <a:endParaRPr lang="en-CN" sz="2800" dirty="0"/>
          </a:p>
        </p:txBody>
      </p:sp>
      <p:sp>
        <p:nvSpPr>
          <p:cNvPr id="449" name="TextBox 448">
            <a:extLst>
              <a:ext uri="{FF2B5EF4-FFF2-40B4-BE49-F238E27FC236}">
                <a16:creationId xmlns:a16="http://schemas.microsoft.com/office/drawing/2014/main" id="{5C828F3F-B9D8-F276-5B12-B50D901E7EB4}"/>
              </a:ext>
            </a:extLst>
          </p:cNvPr>
          <p:cNvSpPr txBox="1"/>
          <p:nvPr/>
        </p:nvSpPr>
        <p:spPr>
          <a:xfrm>
            <a:off x="23103432" y="27269679"/>
            <a:ext cx="5074125" cy="523220"/>
          </a:xfrm>
          <a:prstGeom prst="rect">
            <a:avLst/>
          </a:prstGeom>
          <a:noFill/>
        </p:spPr>
        <p:txBody>
          <a:bodyPr wrap="square" rtlCol="0">
            <a:spAutoFit/>
          </a:bodyPr>
          <a:lstStyle/>
          <a:p>
            <a:r>
              <a:rPr lang="en-CN" sz="2800" dirty="0"/>
              <a:t>Mechanic Arm Panel</a:t>
            </a:r>
          </a:p>
        </p:txBody>
      </p:sp>
      <p:sp>
        <p:nvSpPr>
          <p:cNvPr id="450" name="TextBox 449">
            <a:extLst>
              <a:ext uri="{FF2B5EF4-FFF2-40B4-BE49-F238E27FC236}">
                <a16:creationId xmlns:a16="http://schemas.microsoft.com/office/drawing/2014/main" id="{285D10CD-0116-AB1D-ACCE-4A858452B579}"/>
              </a:ext>
            </a:extLst>
          </p:cNvPr>
          <p:cNvSpPr txBox="1"/>
          <p:nvPr/>
        </p:nvSpPr>
        <p:spPr>
          <a:xfrm>
            <a:off x="28034270" y="27130576"/>
            <a:ext cx="5074125" cy="954107"/>
          </a:xfrm>
          <a:prstGeom prst="rect">
            <a:avLst/>
          </a:prstGeom>
          <a:noFill/>
        </p:spPr>
        <p:txBody>
          <a:bodyPr wrap="square" rtlCol="0">
            <a:spAutoFit/>
          </a:bodyPr>
          <a:lstStyle/>
          <a:p>
            <a:r>
              <a:rPr lang="en-CN" sz="2800" dirty="0"/>
              <a:t>Mechanic</a:t>
            </a:r>
            <a:r>
              <a:rPr lang="zh-CN" altLang="en-US" sz="2800" dirty="0"/>
              <a:t> </a:t>
            </a:r>
            <a:r>
              <a:rPr lang="en-US" altLang="zh-CN" sz="2800" dirty="0"/>
              <a:t>Claw &amp; Arm</a:t>
            </a:r>
          </a:p>
          <a:p>
            <a:endParaRPr lang="en-CN" sz="2800" dirty="0"/>
          </a:p>
        </p:txBody>
      </p:sp>
      <p:sp>
        <p:nvSpPr>
          <p:cNvPr id="452" name="TextBox 451">
            <a:extLst>
              <a:ext uri="{FF2B5EF4-FFF2-40B4-BE49-F238E27FC236}">
                <a16:creationId xmlns:a16="http://schemas.microsoft.com/office/drawing/2014/main" id="{8D0FBB0E-4F11-2F5F-DD0B-D173348A3B48}"/>
              </a:ext>
            </a:extLst>
          </p:cNvPr>
          <p:cNvSpPr txBox="1"/>
          <p:nvPr/>
        </p:nvSpPr>
        <p:spPr>
          <a:xfrm>
            <a:off x="23060698" y="33339047"/>
            <a:ext cx="10058400" cy="523220"/>
          </a:xfrm>
          <a:prstGeom prst="rect">
            <a:avLst/>
          </a:prstGeom>
          <a:noFill/>
        </p:spPr>
        <p:txBody>
          <a:bodyPr wrap="square" rtlCol="0">
            <a:spAutoFit/>
          </a:bodyPr>
          <a:lstStyle/>
          <a:p>
            <a:r>
              <a:rPr lang="en-CN" sz="2800" dirty="0"/>
              <a:t>Base Control Panel                      Base and Catepillar tracker</a:t>
            </a:r>
          </a:p>
        </p:txBody>
      </p:sp>
      <p:pic>
        <p:nvPicPr>
          <p:cNvPr id="453" name="Picture 452">
            <a:extLst>
              <a:ext uri="{FF2B5EF4-FFF2-40B4-BE49-F238E27FC236}">
                <a16:creationId xmlns:a16="http://schemas.microsoft.com/office/drawing/2014/main" id="{5F56B9C7-ACD2-0975-86A5-A4C8D39ED559}"/>
              </a:ext>
            </a:extLst>
          </p:cNvPr>
          <p:cNvPicPr>
            <a:picLocks noChangeAspect="1"/>
          </p:cNvPicPr>
          <p:nvPr/>
        </p:nvPicPr>
        <p:blipFill>
          <a:blip r:embed="rId40"/>
          <a:stretch>
            <a:fillRect/>
          </a:stretch>
        </p:blipFill>
        <p:spPr>
          <a:xfrm>
            <a:off x="22452975" y="40569127"/>
            <a:ext cx="9591266" cy="1936698"/>
          </a:xfrm>
          <a:prstGeom prst="rect">
            <a:avLst/>
          </a:prstGeom>
        </p:spPr>
      </p:pic>
      <p:sp>
        <p:nvSpPr>
          <p:cNvPr id="456" name="TextBox 455">
            <a:extLst>
              <a:ext uri="{FF2B5EF4-FFF2-40B4-BE49-F238E27FC236}">
                <a16:creationId xmlns:a16="http://schemas.microsoft.com/office/drawing/2014/main" id="{56823235-8F86-8147-9ACF-AD59888459DF}"/>
              </a:ext>
            </a:extLst>
          </p:cNvPr>
          <p:cNvSpPr txBox="1"/>
          <p:nvPr/>
        </p:nvSpPr>
        <p:spPr>
          <a:xfrm>
            <a:off x="27392038" y="36640056"/>
            <a:ext cx="4744577" cy="3970318"/>
          </a:xfrm>
          <a:prstGeom prst="rect">
            <a:avLst/>
          </a:prstGeom>
          <a:noFill/>
        </p:spPr>
        <p:txBody>
          <a:bodyPr wrap="square" rtlCol="0">
            <a:spAutoFit/>
          </a:bodyPr>
          <a:lstStyle/>
          <a:p>
            <a:r>
              <a:rPr lang="en-CN" sz="2800" dirty="0"/>
              <a:t>For experiment 1, I tested the stability of the vehicle on a plain road without any obstacles.The Graph below exhibits the stability of the vehicle whe moving, and there is barely any vertical shift. This also shows how solid the vehicle is as well. </a:t>
            </a:r>
          </a:p>
        </p:txBody>
      </p:sp>
      <p:pic>
        <p:nvPicPr>
          <p:cNvPr id="457" name="Picture 456">
            <a:extLst>
              <a:ext uri="{FF2B5EF4-FFF2-40B4-BE49-F238E27FC236}">
                <a16:creationId xmlns:a16="http://schemas.microsoft.com/office/drawing/2014/main" id="{B0019E16-B3B8-4779-8DB1-DB88ED2D12D2}"/>
              </a:ext>
            </a:extLst>
          </p:cNvPr>
          <p:cNvPicPr>
            <a:picLocks noChangeAspect="1"/>
          </p:cNvPicPr>
          <p:nvPr/>
        </p:nvPicPr>
        <p:blipFill>
          <a:blip r:embed="rId41"/>
          <a:stretch>
            <a:fillRect/>
          </a:stretch>
        </p:blipFill>
        <p:spPr>
          <a:xfrm>
            <a:off x="33783580" y="9104936"/>
            <a:ext cx="4345663" cy="3263007"/>
          </a:xfrm>
          <a:prstGeom prst="rect">
            <a:avLst/>
          </a:prstGeom>
        </p:spPr>
      </p:pic>
      <p:sp>
        <p:nvSpPr>
          <p:cNvPr id="462" name="TextBox 461">
            <a:extLst>
              <a:ext uri="{FF2B5EF4-FFF2-40B4-BE49-F238E27FC236}">
                <a16:creationId xmlns:a16="http://schemas.microsoft.com/office/drawing/2014/main" id="{B7DF1BB2-5F9D-EC3D-FAA5-242D644DBE4D}"/>
              </a:ext>
            </a:extLst>
          </p:cNvPr>
          <p:cNvSpPr txBox="1"/>
          <p:nvPr/>
        </p:nvSpPr>
        <p:spPr>
          <a:xfrm>
            <a:off x="34002921" y="5375348"/>
            <a:ext cx="9042459" cy="3539430"/>
          </a:xfrm>
          <a:prstGeom prst="rect">
            <a:avLst/>
          </a:prstGeom>
          <a:noFill/>
        </p:spPr>
        <p:txBody>
          <a:bodyPr wrap="square" rtlCol="0">
            <a:spAutoFit/>
          </a:bodyPr>
          <a:lstStyle/>
          <a:p>
            <a:r>
              <a:rPr lang="en-CN" sz="3200" dirty="0"/>
              <a:t>In experiment 2, I took the vehicle outside to a place where there are rocks, leaves and some other obstacles. The road is relatively bumpy. However, the robot remained stable overall because there is not a lot of big vertical shifts in the graph. The reason why there are some sudden up and downs is ineivitable when going over a rock.  </a:t>
            </a:r>
          </a:p>
        </p:txBody>
      </p:sp>
      <p:pic>
        <p:nvPicPr>
          <p:cNvPr id="463" name="Picture 462">
            <a:extLst>
              <a:ext uri="{FF2B5EF4-FFF2-40B4-BE49-F238E27FC236}">
                <a16:creationId xmlns:a16="http://schemas.microsoft.com/office/drawing/2014/main" id="{9A10C8D7-49AA-A98C-2A2B-965BC5E3EBE3}"/>
              </a:ext>
            </a:extLst>
          </p:cNvPr>
          <p:cNvPicPr>
            <a:picLocks noChangeAspect="1"/>
          </p:cNvPicPr>
          <p:nvPr/>
        </p:nvPicPr>
        <p:blipFill>
          <a:blip r:embed="rId42"/>
          <a:stretch>
            <a:fillRect/>
          </a:stretch>
        </p:blipFill>
        <p:spPr>
          <a:xfrm>
            <a:off x="33889392" y="12788025"/>
            <a:ext cx="9389100" cy="2016249"/>
          </a:xfrm>
          <a:prstGeom prst="rect">
            <a:avLst/>
          </a:prstGeom>
        </p:spPr>
      </p:pic>
      <p:pic>
        <p:nvPicPr>
          <p:cNvPr id="464" name="Picture 463">
            <a:extLst>
              <a:ext uri="{FF2B5EF4-FFF2-40B4-BE49-F238E27FC236}">
                <a16:creationId xmlns:a16="http://schemas.microsoft.com/office/drawing/2014/main" id="{EB21FB79-5207-EDEF-19A1-53B42E13F92A}"/>
              </a:ext>
            </a:extLst>
          </p:cNvPr>
          <p:cNvPicPr>
            <a:picLocks noChangeAspect="1"/>
          </p:cNvPicPr>
          <p:nvPr/>
        </p:nvPicPr>
        <p:blipFill>
          <a:blip r:embed="rId43"/>
          <a:stretch>
            <a:fillRect/>
          </a:stretch>
        </p:blipFill>
        <p:spPr>
          <a:xfrm>
            <a:off x="38474567" y="9099690"/>
            <a:ext cx="4751223" cy="3151917"/>
          </a:xfrm>
          <a:prstGeom prst="rect">
            <a:avLst/>
          </a:prstGeom>
        </p:spPr>
      </p:pic>
      <p:sp>
        <p:nvSpPr>
          <p:cNvPr id="467" name="TextBox 466">
            <a:extLst>
              <a:ext uri="{FF2B5EF4-FFF2-40B4-BE49-F238E27FC236}">
                <a16:creationId xmlns:a16="http://schemas.microsoft.com/office/drawing/2014/main" id="{9C7745B9-EDD0-55C3-80FD-469EC37F771F}"/>
              </a:ext>
            </a:extLst>
          </p:cNvPr>
          <p:cNvSpPr txBox="1"/>
          <p:nvPr/>
        </p:nvSpPr>
        <p:spPr>
          <a:xfrm>
            <a:off x="34577198" y="38604180"/>
            <a:ext cx="9580580" cy="707886"/>
          </a:xfrm>
          <a:prstGeom prst="rect">
            <a:avLst/>
          </a:prstGeom>
          <a:noFill/>
        </p:spPr>
        <p:txBody>
          <a:bodyPr wrap="square" rtlCol="0">
            <a:spAutoFit/>
          </a:bodyPr>
          <a:lstStyle/>
          <a:p>
            <a:r>
              <a:rPr lang="en-CN" sz="4000" dirty="0"/>
              <a:t>Future:</a:t>
            </a:r>
          </a:p>
        </p:txBody>
      </p:sp>
      <p:sp>
        <p:nvSpPr>
          <p:cNvPr id="470" name="TextBox 469">
            <a:extLst>
              <a:ext uri="{FF2B5EF4-FFF2-40B4-BE49-F238E27FC236}">
                <a16:creationId xmlns:a16="http://schemas.microsoft.com/office/drawing/2014/main" id="{6B427BFF-9BF7-2C25-CD39-FADDF9F8AC68}"/>
              </a:ext>
            </a:extLst>
          </p:cNvPr>
          <p:cNvSpPr txBox="1"/>
          <p:nvPr/>
        </p:nvSpPr>
        <p:spPr>
          <a:xfrm>
            <a:off x="34002921" y="39671842"/>
            <a:ext cx="8430373" cy="3970318"/>
          </a:xfrm>
          <a:prstGeom prst="rect">
            <a:avLst/>
          </a:prstGeom>
          <a:noFill/>
        </p:spPr>
        <p:txBody>
          <a:bodyPr wrap="square" rtlCol="0">
            <a:spAutoFit/>
          </a:bodyPr>
          <a:lstStyle/>
          <a:p>
            <a:r>
              <a:rPr lang="en-CN" sz="3600" dirty="0"/>
              <a:t>-Add other sensors at the top of the arm</a:t>
            </a:r>
          </a:p>
          <a:p>
            <a:r>
              <a:rPr lang="en-CN" sz="3600" dirty="0"/>
              <a:t>-Solidify the Bluetooth connection</a:t>
            </a:r>
          </a:p>
          <a:p>
            <a:r>
              <a:rPr lang="en-CN" sz="3600" dirty="0"/>
              <a:t>-This is just a prototype, and it has a lot of potential. A lot of things could be added, and a lot of bugs will be fixed to make it more cost efficient, solid, and helpful. </a:t>
            </a:r>
          </a:p>
          <a:p>
            <a:pPr marL="571500" indent="-571500">
              <a:buFontTx/>
              <a:buChar char="-"/>
            </a:pPr>
            <a:endParaRPr lang="en-CN" sz="3600" dirty="0"/>
          </a:p>
        </p:txBody>
      </p:sp>
      <p:sp>
        <p:nvSpPr>
          <p:cNvPr id="471" name="TextBox 470">
            <a:extLst>
              <a:ext uri="{FF2B5EF4-FFF2-40B4-BE49-F238E27FC236}">
                <a16:creationId xmlns:a16="http://schemas.microsoft.com/office/drawing/2014/main" id="{643CD626-2546-6458-D01B-BFA583CAF6C6}"/>
              </a:ext>
            </a:extLst>
          </p:cNvPr>
          <p:cNvSpPr txBox="1"/>
          <p:nvPr/>
        </p:nvSpPr>
        <p:spPr>
          <a:xfrm>
            <a:off x="585021" y="25747792"/>
            <a:ext cx="6125395" cy="461665"/>
          </a:xfrm>
          <a:prstGeom prst="rect">
            <a:avLst/>
          </a:prstGeom>
          <a:noFill/>
        </p:spPr>
        <p:txBody>
          <a:bodyPr wrap="none" rtlCol="0">
            <a:spAutoFit/>
          </a:bodyPr>
          <a:lstStyle/>
          <a:p>
            <a:r>
              <a:rPr lang="en-US" sz="2400" dirty="0">
                <a:solidFill>
                  <a:srgbClr val="989898"/>
                </a:solidFill>
                <a:latin typeface="Helvetica" pitchFamily="2" charset="0"/>
                <a:cs typeface="Times New Roman" panose="02020603050405020304" pitchFamily="18" charset="0"/>
              </a:rPr>
              <a:t>Figure </a:t>
            </a:r>
            <a:r>
              <a:rPr lang="en-US" altLang="zh-CN" sz="2400" dirty="0">
                <a:solidFill>
                  <a:srgbClr val="989898"/>
                </a:solidFill>
                <a:latin typeface="Helvetica" pitchFamily="2" charset="0"/>
                <a:cs typeface="Times New Roman" panose="02020603050405020304" pitchFamily="18" charset="0"/>
              </a:rPr>
              <a:t>6:TRADR</a:t>
            </a:r>
            <a:r>
              <a:rPr lang="zh-CN" altLang="en-US" sz="2400" dirty="0">
                <a:solidFill>
                  <a:srgbClr val="989898"/>
                </a:solidFill>
                <a:latin typeface="Helvetica" pitchFamily="2" charset="0"/>
                <a:cs typeface="Times New Roman" panose="02020603050405020304" pitchFamily="18" charset="0"/>
              </a:rPr>
              <a:t> </a:t>
            </a:r>
            <a:r>
              <a:rPr lang="en-US" altLang="zh-CN" sz="2400" dirty="0">
                <a:solidFill>
                  <a:srgbClr val="989898"/>
                </a:solidFill>
                <a:latin typeface="Helvetica" pitchFamily="2" charset="0"/>
                <a:cs typeface="Times New Roman" panose="02020603050405020304" pitchFamily="18" charset="0"/>
              </a:rPr>
              <a:t>Rescue</a:t>
            </a:r>
            <a:r>
              <a:rPr lang="zh-CN" altLang="en-US" sz="2400" dirty="0">
                <a:solidFill>
                  <a:srgbClr val="989898"/>
                </a:solidFill>
                <a:latin typeface="Helvetica" pitchFamily="2" charset="0"/>
                <a:cs typeface="Times New Roman" panose="02020603050405020304" pitchFamily="18" charset="0"/>
              </a:rPr>
              <a:t> </a:t>
            </a:r>
            <a:r>
              <a:rPr lang="en-US" altLang="zh-CN" sz="2400" dirty="0">
                <a:solidFill>
                  <a:srgbClr val="989898"/>
                </a:solidFill>
                <a:latin typeface="Helvetica" pitchFamily="2" charset="0"/>
                <a:cs typeface="Times New Roman" panose="02020603050405020304" pitchFamily="18" charset="0"/>
              </a:rPr>
              <a:t>Navigation</a:t>
            </a:r>
            <a:r>
              <a:rPr lang="zh-CN" altLang="en-US" sz="2400" dirty="0">
                <a:solidFill>
                  <a:srgbClr val="989898"/>
                </a:solidFill>
                <a:latin typeface="Helvetica" pitchFamily="2" charset="0"/>
                <a:cs typeface="Times New Roman" panose="02020603050405020304" pitchFamily="18" charset="0"/>
              </a:rPr>
              <a:t> </a:t>
            </a:r>
            <a:r>
              <a:rPr lang="en-US" altLang="zh-CN" sz="2400" dirty="0">
                <a:solidFill>
                  <a:srgbClr val="989898"/>
                </a:solidFill>
                <a:latin typeface="Helvetica" pitchFamily="2" charset="0"/>
                <a:cs typeface="Times New Roman" panose="02020603050405020304" pitchFamily="18" charset="0"/>
              </a:rPr>
              <a:t>Robot</a:t>
            </a:r>
            <a:r>
              <a:rPr lang="en-US" sz="2400" dirty="0">
                <a:solidFill>
                  <a:srgbClr val="989898"/>
                </a:solidFill>
                <a:latin typeface="Helvetica" pitchFamily="2" charset="0"/>
                <a:cs typeface="Times New Roman" panose="02020603050405020304" pitchFamily="18" charset="0"/>
              </a:rPr>
              <a:t> </a:t>
            </a:r>
          </a:p>
        </p:txBody>
      </p:sp>
      <p:sp>
        <p:nvSpPr>
          <p:cNvPr id="472" name="TextBox 471">
            <a:extLst>
              <a:ext uri="{FF2B5EF4-FFF2-40B4-BE49-F238E27FC236}">
                <a16:creationId xmlns:a16="http://schemas.microsoft.com/office/drawing/2014/main" id="{B7CB6FFE-3992-7844-FB95-0CE626D7C5A6}"/>
              </a:ext>
            </a:extLst>
          </p:cNvPr>
          <p:cNvSpPr txBox="1"/>
          <p:nvPr/>
        </p:nvSpPr>
        <p:spPr>
          <a:xfrm>
            <a:off x="22762233" y="39744855"/>
            <a:ext cx="3300904" cy="461665"/>
          </a:xfrm>
          <a:prstGeom prst="rect">
            <a:avLst/>
          </a:prstGeom>
          <a:noFill/>
        </p:spPr>
        <p:txBody>
          <a:bodyPr wrap="none" rtlCol="0">
            <a:spAutoFit/>
          </a:bodyPr>
          <a:lstStyle/>
          <a:p>
            <a:r>
              <a:rPr lang="en-US" sz="2400" dirty="0">
                <a:solidFill>
                  <a:srgbClr val="989898"/>
                </a:solidFill>
                <a:latin typeface="Helvetica" pitchFamily="2" charset="0"/>
                <a:cs typeface="Times New Roman" panose="02020603050405020304" pitchFamily="18" charset="0"/>
              </a:rPr>
              <a:t>Figure 2</a:t>
            </a:r>
            <a:r>
              <a:rPr lang="en-US" altLang="zh-CN" sz="2400" dirty="0">
                <a:solidFill>
                  <a:srgbClr val="989898"/>
                </a:solidFill>
                <a:latin typeface="Helvetica" pitchFamily="2" charset="0"/>
                <a:cs typeface="Times New Roman" panose="02020603050405020304" pitchFamily="18" charset="0"/>
              </a:rPr>
              <a:t>1:</a:t>
            </a:r>
            <a:r>
              <a:rPr lang="zh-CN" altLang="en-US" sz="2400" dirty="0">
                <a:solidFill>
                  <a:srgbClr val="989898"/>
                </a:solidFill>
                <a:latin typeface="Helvetica" pitchFamily="2" charset="0"/>
                <a:cs typeface="Times New Roman" panose="02020603050405020304" pitchFamily="18" charset="0"/>
              </a:rPr>
              <a:t> </a:t>
            </a:r>
            <a:r>
              <a:rPr lang="en-US" altLang="zh-CN" sz="2400" dirty="0">
                <a:solidFill>
                  <a:srgbClr val="989898"/>
                </a:solidFill>
                <a:latin typeface="Helvetica" pitchFamily="2" charset="0"/>
                <a:cs typeface="Times New Roman" panose="02020603050405020304" pitchFamily="18" charset="0"/>
              </a:rPr>
              <a:t>normal</a:t>
            </a:r>
            <a:r>
              <a:rPr lang="zh-CN" altLang="en-US" sz="2400" dirty="0">
                <a:solidFill>
                  <a:srgbClr val="989898"/>
                </a:solidFill>
                <a:latin typeface="Helvetica" pitchFamily="2" charset="0"/>
                <a:cs typeface="Times New Roman" panose="02020603050405020304" pitchFamily="18" charset="0"/>
              </a:rPr>
              <a:t> </a:t>
            </a:r>
            <a:r>
              <a:rPr lang="en-US" altLang="zh-CN" sz="2400" dirty="0">
                <a:solidFill>
                  <a:srgbClr val="989898"/>
                </a:solidFill>
                <a:latin typeface="Helvetica" pitchFamily="2" charset="0"/>
                <a:cs typeface="Times New Roman" panose="02020603050405020304" pitchFamily="18" charset="0"/>
              </a:rPr>
              <a:t>road</a:t>
            </a:r>
            <a:endParaRPr lang="en-US" sz="2400" dirty="0">
              <a:solidFill>
                <a:srgbClr val="989898"/>
              </a:solidFill>
              <a:latin typeface="Helvetica" pitchFamily="2" charset="0"/>
              <a:cs typeface="Times New Roman" panose="02020603050405020304" pitchFamily="18" charset="0"/>
            </a:endParaRPr>
          </a:p>
        </p:txBody>
      </p:sp>
      <p:sp>
        <p:nvSpPr>
          <p:cNvPr id="473" name="TextBox 472">
            <a:extLst>
              <a:ext uri="{FF2B5EF4-FFF2-40B4-BE49-F238E27FC236}">
                <a16:creationId xmlns:a16="http://schemas.microsoft.com/office/drawing/2014/main" id="{836957FA-4F40-6F52-DD0E-40E63670E43F}"/>
              </a:ext>
            </a:extLst>
          </p:cNvPr>
          <p:cNvSpPr txBox="1"/>
          <p:nvPr/>
        </p:nvSpPr>
        <p:spPr>
          <a:xfrm>
            <a:off x="34765472" y="12300462"/>
            <a:ext cx="7611638" cy="461665"/>
          </a:xfrm>
          <a:prstGeom prst="rect">
            <a:avLst/>
          </a:prstGeom>
          <a:noFill/>
        </p:spPr>
        <p:txBody>
          <a:bodyPr wrap="square" rtlCol="0">
            <a:spAutoFit/>
          </a:bodyPr>
          <a:lstStyle/>
          <a:p>
            <a:pPr algn="ctr"/>
            <a:r>
              <a:rPr lang="en-US" sz="2400" dirty="0">
                <a:solidFill>
                  <a:srgbClr val="989898"/>
                </a:solidFill>
                <a:latin typeface="Times New Roman" panose="02020603050405020304" pitchFamily="18" charset="0"/>
                <a:cs typeface="Times New Roman" panose="02020603050405020304" pitchFamily="18" charset="0"/>
              </a:rPr>
              <a:t>Figure </a:t>
            </a:r>
            <a:r>
              <a:rPr lang="en-US" altLang="zh-CN" sz="2400" dirty="0">
                <a:solidFill>
                  <a:srgbClr val="989898"/>
                </a:solidFill>
                <a:latin typeface="Times New Roman" panose="02020603050405020304" pitchFamily="18" charset="0"/>
                <a:cs typeface="Times New Roman" panose="02020603050405020304" pitchFamily="18" charset="0"/>
              </a:rPr>
              <a:t>23&amp;24</a:t>
            </a:r>
            <a:r>
              <a:rPr lang="en-US" sz="2400" dirty="0">
                <a:solidFill>
                  <a:srgbClr val="989898"/>
                </a:solidFill>
                <a:latin typeface="Times New Roman" panose="02020603050405020304" pitchFamily="18" charset="0"/>
                <a:cs typeface="Times New Roman" panose="02020603050405020304" pitchFamily="18" charset="0"/>
              </a:rPr>
              <a:t>: Stability of the vehicle on normal road</a:t>
            </a:r>
          </a:p>
        </p:txBody>
      </p:sp>
      <p:sp>
        <p:nvSpPr>
          <p:cNvPr id="480" name="Left-Up Arrow 479">
            <a:extLst>
              <a:ext uri="{FF2B5EF4-FFF2-40B4-BE49-F238E27FC236}">
                <a16:creationId xmlns:a16="http://schemas.microsoft.com/office/drawing/2014/main" id="{EC7D489F-9A8F-F74E-4595-33DBE1DAE5D4}"/>
              </a:ext>
            </a:extLst>
          </p:cNvPr>
          <p:cNvSpPr/>
          <p:nvPr/>
        </p:nvSpPr>
        <p:spPr>
          <a:xfrm rot="10800000">
            <a:off x="24351251" y="14931684"/>
            <a:ext cx="850392" cy="850392"/>
          </a:xfrm>
          <a:prstGeom prst="leftUpArrow">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86" name="Down Arrow 485">
            <a:extLst>
              <a:ext uri="{FF2B5EF4-FFF2-40B4-BE49-F238E27FC236}">
                <a16:creationId xmlns:a16="http://schemas.microsoft.com/office/drawing/2014/main" id="{037EF76D-9131-7850-7681-95DC06EED538}"/>
              </a:ext>
            </a:extLst>
          </p:cNvPr>
          <p:cNvSpPr/>
          <p:nvPr/>
        </p:nvSpPr>
        <p:spPr>
          <a:xfrm>
            <a:off x="29693288" y="19107916"/>
            <a:ext cx="486649" cy="1258829"/>
          </a:xfrm>
          <a:prstGeom prst="downArrow">
            <a:avLst/>
          </a:prstGeom>
          <a:solidFill>
            <a:schemeClr val="accent1">
              <a:lumMod val="40000"/>
              <a:lumOff val="60000"/>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492" name="Down Arrow 491">
            <a:extLst>
              <a:ext uri="{FF2B5EF4-FFF2-40B4-BE49-F238E27FC236}">
                <a16:creationId xmlns:a16="http://schemas.microsoft.com/office/drawing/2014/main" id="{A95AEFFE-ABA3-03DF-2E2E-570BC036CC5C}"/>
              </a:ext>
            </a:extLst>
          </p:cNvPr>
          <p:cNvSpPr/>
          <p:nvPr/>
        </p:nvSpPr>
        <p:spPr>
          <a:xfrm>
            <a:off x="24465197" y="27792899"/>
            <a:ext cx="486649" cy="1258829"/>
          </a:xfrm>
          <a:prstGeom prst="downArrow">
            <a:avLst/>
          </a:prstGeom>
          <a:solidFill>
            <a:schemeClr val="accent1">
              <a:lumMod val="40000"/>
              <a:lumOff val="60000"/>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493" name="Down Arrow 492">
            <a:extLst>
              <a:ext uri="{FF2B5EF4-FFF2-40B4-BE49-F238E27FC236}">
                <a16:creationId xmlns:a16="http://schemas.microsoft.com/office/drawing/2014/main" id="{B5578CC5-4A1B-0740-6C75-25BE8C51CF98}"/>
              </a:ext>
            </a:extLst>
          </p:cNvPr>
          <p:cNvSpPr/>
          <p:nvPr/>
        </p:nvSpPr>
        <p:spPr>
          <a:xfrm>
            <a:off x="24557525" y="19142354"/>
            <a:ext cx="486649" cy="1258829"/>
          </a:xfrm>
          <a:prstGeom prst="downArrow">
            <a:avLst/>
          </a:prstGeom>
          <a:solidFill>
            <a:schemeClr val="accent1">
              <a:lumMod val="40000"/>
              <a:lumOff val="60000"/>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494" name="Down Arrow 493">
            <a:extLst>
              <a:ext uri="{FF2B5EF4-FFF2-40B4-BE49-F238E27FC236}">
                <a16:creationId xmlns:a16="http://schemas.microsoft.com/office/drawing/2014/main" id="{03A555FB-C5E6-CC60-72C1-B853C493E07A}"/>
              </a:ext>
            </a:extLst>
          </p:cNvPr>
          <p:cNvSpPr/>
          <p:nvPr/>
        </p:nvSpPr>
        <p:spPr>
          <a:xfrm>
            <a:off x="24533120" y="22885429"/>
            <a:ext cx="486649" cy="1258829"/>
          </a:xfrm>
          <a:prstGeom prst="downArrow">
            <a:avLst/>
          </a:prstGeom>
          <a:solidFill>
            <a:schemeClr val="accent1">
              <a:lumMod val="40000"/>
              <a:lumOff val="60000"/>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495" name="Down Arrow 494">
            <a:extLst>
              <a:ext uri="{FF2B5EF4-FFF2-40B4-BE49-F238E27FC236}">
                <a16:creationId xmlns:a16="http://schemas.microsoft.com/office/drawing/2014/main" id="{6A32292B-2B15-8A1B-0CF0-22148488337B}"/>
              </a:ext>
            </a:extLst>
          </p:cNvPr>
          <p:cNvSpPr/>
          <p:nvPr/>
        </p:nvSpPr>
        <p:spPr>
          <a:xfrm>
            <a:off x="29693288" y="22843370"/>
            <a:ext cx="486649" cy="1258829"/>
          </a:xfrm>
          <a:prstGeom prst="downArrow">
            <a:avLst/>
          </a:prstGeom>
          <a:solidFill>
            <a:schemeClr val="accent1">
              <a:lumMod val="40000"/>
              <a:lumOff val="60000"/>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498" name="Left-Up Arrow 497">
            <a:extLst>
              <a:ext uri="{FF2B5EF4-FFF2-40B4-BE49-F238E27FC236}">
                <a16:creationId xmlns:a16="http://schemas.microsoft.com/office/drawing/2014/main" id="{6601FBE7-8B0F-8E4B-B25D-F26699669CD7}"/>
              </a:ext>
            </a:extLst>
          </p:cNvPr>
          <p:cNvSpPr/>
          <p:nvPr/>
        </p:nvSpPr>
        <p:spPr>
          <a:xfrm rot="16200000">
            <a:off x="29595350" y="14889882"/>
            <a:ext cx="850392" cy="850392"/>
          </a:xfrm>
          <a:prstGeom prst="leftUpArrow">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99" name="Down Arrow 498">
            <a:extLst>
              <a:ext uri="{FF2B5EF4-FFF2-40B4-BE49-F238E27FC236}">
                <a16:creationId xmlns:a16="http://schemas.microsoft.com/office/drawing/2014/main" id="{44BFC9BC-BA5C-C86B-8461-C742098E1D43}"/>
              </a:ext>
            </a:extLst>
          </p:cNvPr>
          <p:cNvSpPr/>
          <p:nvPr/>
        </p:nvSpPr>
        <p:spPr>
          <a:xfrm>
            <a:off x="29620009" y="27722754"/>
            <a:ext cx="486649" cy="1258829"/>
          </a:xfrm>
          <a:prstGeom prst="downArrow">
            <a:avLst/>
          </a:prstGeom>
          <a:solidFill>
            <a:schemeClr val="accent1">
              <a:lumMod val="40000"/>
              <a:lumOff val="60000"/>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Tree>
    <p:extLst>
      <p:ext uri="{BB962C8B-B14F-4D97-AF65-F5344CB8AC3E}">
        <p14:creationId xmlns:p14="http://schemas.microsoft.com/office/powerpoint/2010/main" val="5508164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8901</TotalTime>
  <Words>1030</Words>
  <Application>Microsoft Macintosh PowerPoint</Application>
  <PresentationFormat>Custom</PresentationFormat>
  <Paragraphs>96</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Calibri Light</vt:lpstr>
      <vt:lpstr>Courier New</vt:lpstr>
      <vt:lpstr>Helvetica</vt:lpstr>
      <vt:lpstr>Helvetica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Yuanxi Li</dc:creator>
  <cp:lastModifiedBy>jadelin</cp:lastModifiedBy>
  <cp:revision>19</cp:revision>
  <dcterms:created xsi:type="dcterms:W3CDTF">2023-05-02T12:53:11Z</dcterms:created>
  <dcterms:modified xsi:type="dcterms:W3CDTF">2024-03-06T08:32:10Z</dcterms:modified>
</cp:coreProperties>
</file>