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2" r:id="rId5"/>
    <p:sldId id="258" r:id="rId6"/>
    <p:sldId id="259" r:id="rId7"/>
    <p:sldId id="260" r:id="rId8"/>
    <p:sldId id="261" r:id="rId9"/>
    <p:sldId id="264" r:id="rId10"/>
    <p:sldId id="266" r:id="rId11"/>
    <p:sldId id="270" r:id="rId12"/>
    <p:sldId id="271"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21" d="100"/>
          <a:sy n="121" d="100"/>
        </p:scale>
        <p:origin x="461"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4BD90-D6A0-4FF7-80F0-6F6A901740D0}" type="doc">
      <dgm:prSet loTypeId="urn:microsoft.com/office/officeart/2005/8/layout/chevron2" loCatId="process" qsTypeId="urn:microsoft.com/office/officeart/2005/8/quickstyle/simple5" qsCatId="simple" csTypeId="urn:microsoft.com/office/officeart/2005/8/colors/colorful5" csCatId="colorful" phldr="1"/>
      <dgm:spPr/>
      <dgm:t>
        <a:bodyPr/>
        <a:lstStyle/>
        <a:p>
          <a:endParaRPr lang="en-US"/>
        </a:p>
      </dgm:t>
    </dgm:pt>
    <dgm:pt modelId="{D62C706D-CF35-4A4A-9681-819CCD34FACC}">
      <dgm:prSet custT="1"/>
      <dgm:spPr/>
      <dgm:t>
        <a:bodyPr/>
        <a:lstStyle/>
        <a:p>
          <a:r>
            <a:rPr lang="en-US" sz="800" dirty="0"/>
            <a:t>Research</a:t>
          </a:r>
        </a:p>
      </dgm:t>
    </dgm:pt>
    <dgm:pt modelId="{4FA568B0-B6C3-4C76-BB72-03CE52475910}" type="parTrans" cxnId="{D8DDED4B-70F4-4A77-B814-683DE0F1DF14}">
      <dgm:prSet/>
      <dgm:spPr/>
      <dgm:t>
        <a:bodyPr/>
        <a:lstStyle/>
        <a:p>
          <a:endParaRPr lang="en-US"/>
        </a:p>
      </dgm:t>
    </dgm:pt>
    <dgm:pt modelId="{27C8D03F-CCBF-4627-9C85-A8AC81B400A4}" type="sibTrans" cxnId="{D8DDED4B-70F4-4A77-B814-683DE0F1DF14}">
      <dgm:prSet/>
      <dgm:spPr/>
      <dgm:t>
        <a:bodyPr/>
        <a:lstStyle/>
        <a:p>
          <a:endParaRPr lang="en-US"/>
        </a:p>
      </dgm:t>
    </dgm:pt>
    <dgm:pt modelId="{D929C198-65DD-4E11-BE60-B777B081FF10}">
      <dgm:prSet custT="1"/>
      <dgm:spPr/>
      <dgm:t>
        <a:bodyPr/>
        <a:lstStyle/>
        <a:p>
          <a:r>
            <a:rPr lang="en-US" sz="1400" dirty="0"/>
            <a:t>Do research on every component.</a:t>
          </a:r>
        </a:p>
      </dgm:t>
    </dgm:pt>
    <dgm:pt modelId="{49E717A9-0620-4E93-851A-F3781093034E}" type="parTrans" cxnId="{8B08D885-FAE1-44D5-8244-B65E5E109573}">
      <dgm:prSet/>
      <dgm:spPr/>
      <dgm:t>
        <a:bodyPr/>
        <a:lstStyle/>
        <a:p>
          <a:endParaRPr lang="en-US"/>
        </a:p>
      </dgm:t>
    </dgm:pt>
    <dgm:pt modelId="{B797C830-0977-4CC7-81F0-DED1FA0F9889}" type="sibTrans" cxnId="{8B08D885-FAE1-44D5-8244-B65E5E109573}">
      <dgm:prSet/>
      <dgm:spPr/>
      <dgm:t>
        <a:bodyPr/>
        <a:lstStyle/>
        <a:p>
          <a:endParaRPr lang="en-US"/>
        </a:p>
      </dgm:t>
    </dgm:pt>
    <dgm:pt modelId="{1E2BB74F-4F63-48B9-9B94-052BC3D9572E}">
      <dgm:prSet custT="1"/>
      <dgm:spPr/>
      <dgm:t>
        <a:bodyPr/>
        <a:lstStyle/>
        <a:p>
          <a:r>
            <a:rPr lang="en-US" sz="800" dirty="0"/>
            <a:t>Purchase</a:t>
          </a:r>
        </a:p>
      </dgm:t>
    </dgm:pt>
    <dgm:pt modelId="{31429493-6D91-4C07-A210-E0B32CFF3CF5}" type="parTrans" cxnId="{A4286ACC-28E8-4CC1-BE11-8EB9CDCACAEF}">
      <dgm:prSet/>
      <dgm:spPr/>
      <dgm:t>
        <a:bodyPr/>
        <a:lstStyle/>
        <a:p>
          <a:endParaRPr lang="en-US"/>
        </a:p>
      </dgm:t>
    </dgm:pt>
    <dgm:pt modelId="{59E8B08D-F38C-4220-894A-B20D02C5149F}" type="sibTrans" cxnId="{A4286ACC-28E8-4CC1-BE11-8EB9CDCACAEF}">
      <dgm:prSet/>
      <dgm:spPr/>
      <dgm:t>
        <a:bodyPr/>
        <a:lstStyle/>
        <a:p>
          <a:endParaRPr lang="en-US"/>
        </a:p>
      </dgm:t>
    </dgm:pt>
    <dgm:pt modelId="{D088C062-3AFB-4871-A239-5624C2AE0C75}">
      <dgm:prSet custT="1"/>
      <dgm:spPr/>
      <dgm:t>
        <a:bodyPr/>
        <a:lstStyle/>
        <a:p>
          <a:r>
            <a:rPr lang="en-US" sz="1400" dirty="0"/>
            <a:t>Buy all of the necessary materials.</a:t>
          </a:r>
        </a:p>
      </dgm:t>
    </dgm:pt>
    <dgm:pt modelId="{D0BF73BA-0A13-4FC0-A53B-5D8AA122791C}" type="parTrans" cxnId="{9EF26500-74D2-49B4-8D6B-F9E00834DEAC}">
      <dgm:prSet/>
      <dgm:spPr/>
      <dgm:t>
        <a:bodyPr/>
        <a:lstStyle/>
        <a:p>
          <a:endParaRPr lang="en-US"/>
        </a:p>
      </dgm:t>
    </dgm:pt>
    <dgm:pt modelId="{ED9356CB-3E3E-4012-95AA-F5C6C72C5E4E}" type="sibTrans" cxnId="{9EF26500-74D2-49B4-8D6B-F9E00834DEAC}">
      <dgm:prSet/>
      <dgm:spPr/>
      <dgm:t>
        <a:bodyPr/>
        <a:lstStyle/>
        <a:p>
          <a:endParaRPr lang="en-US"/>
        </a:p>
      </dgm:t>
    </dgm:pt>
    <dgm:pt modelId="{20A834C1-0ED3-4D58-9555-83D9DBE5126F}">
      <dgm:prSet custT="1"/>
      <dgm:spPr/>
      <dgm:t>
        <a:bodyPr/>
        <a:lstStyle/>
        <a:p>
          <a:r>
            <a:rPr lang="en-US" sz="1400" dirty="0"/>
            <a:t>Create chassis design and assemble the robot.</a:t>
          </a:r>
        </a:p>
      </dgm:t>
    </dgm:pt>
    <dgm:pt modelId="{9C61413A-B076-4317-8E2F-8B65FFE8728E}" type="parTrans" cxnId="{E51A5476-104E-4202-A248-182A465F8095}">
      <dgm:prSet/>
      <dgm:spPr/>
      <dgm:t>
        <a:bodyPr/>
        <a:lstStyle/>
        <a:p>
          <a:endParaRPr lang="en-US"/>
        </a:p>
      </dgm:t>
    </dgm:pt>
    <dgm:pt modelId="{B233596D-27E0-4E87-92D6-F7DA5B329F63}" type="sibTrans" cxnId="{E51A5476-104E-4202-A248-182A465F8095}">
      <dgm:prSet/>
      <dgm:spPr/>
      <dgm:t>
        <a:bodyPr/>
        <a:lstStyle/>
        <a:p>
          <a:endParaRPr lang="en-US"/>
        </a:p>
      </dgm:t>
    </dgm:pt>
    <dgm:pt modelId="{5FC2C664-C106-457A-B54E-62ECF5A25AC8}">
      <dgm:prSet custT="1"/>
      <dgm:spPr/>
      <dgm:t>
        <a:bodyPr/>
        <a:lstStyle/>
        <a:p>
          <a:r>
            <a:rPr lang="en-US" sz="800" dirty="0"/>
            <a:t>Program</a:t>
          </a:r>
        </a:p>
      </dgm:t>
    </dgm:pt>
    <dgm:pt modelId="{0B2FC6A8-40A4-49B2-BC21-7498750667DC}" type="parTrans" cxnId="{7D2D1C3C-1E8A-4AF2-92B4-403D3715E11B}">
      <dgm:prSet/>
      <dgm:spPr/>
      <dgm:t>
        <a:bodyPr/>
        <a:lstStyle/>
        <a:p>
          <a:endParaRPr lang="en-US"/>
        </a:p>
      </dgm:t>
    </dgm:pt>
    <dgm:pt modelId="{3D04528C-7CEF-490B-962C-A81D67981CF3}" type="sibTrans" cxnId="{7D2D1C3C-1E8A-4AF2-92B4-403D3715E11B}">
      <dgm:prSet/>
      <dgm:spPr/>
      <dgm:t>
        <a:bodyPr/>
        <a:lstStyle/>
        <a:p>
          <a:endParaRPr lang="en-US"/>
        </a:p>
      </dgm:t>
    </dgm:pt>
    <dgm:pt modelId="{C7BED144-B116-47A4-BA23-D1B8AE91ACB0}">
      <dgm:prSet custT="1"/>
      <dgm:spPr/>
      <dgm:t>
        <a:bodyPr/>
        <a:lstStyle/>
        <a:p>
          <a:r>
            <a:rPr lang="en-US" sz="1400" dirty="0"/>
            <a:t>Program the robot to receive Bluetooth and ESP_Now signals.</a:t>
          </a:r>
        </a:p>
      </dgm:t>
    </dgm:pt>
    <dgm:pt modelId="{EA19C1AE-810A-4EC5-AA98-02E808364E19}" type="parTrans" cxnId="{7D04935F-E410-449D-9855-4D89AA593EDC}">
      <dgm:prSet/>
      <dgm:spPr/>
      <dgm:t>
        <a:bodyPr/>
        <a:lstStyle/>
        <a:p>
          <a:endParaRPr lang="en-US"/>
        </a:p>
      </dgm:t>
    </dgm:pt>
    <dgm:pt modelId="{8A8244E2-5D43-470B-8CC7-CD218B731DAB}" type="sibTrans" cxnId="{7D04935F-E410-449D-9855-4D89AA593EDC}">
      <dgm:prSet/>
      <dgm:spPr/>
      <dgm:t>
        <a:bodyPr/>
        <a:lstStyle/>
        <a:p>
          <a:endParaRPr lang="en-US"/>
        </a:p>
      </dgm:t>
    </dgm:pt>
    <dgm:pt modelId="{3F04341F-A4CA-4175-AA4E-6080280AA4E4}">
      <dgm:prSet custT="1"/>
      <dgm:spPr/>
      <dgm:t>
        <a:bodyPr/>
        <a:lstStyle/>
        <a:p>
          <a:r>
            <a:rPr lang="en-US" sz="800" dirty="0"/>
            <a:t>Calibrate</a:t>
          </a:r>
        </a:p>
      </dgm:t>
    </dgm:pt>
    <dgm:pt modelId="{9690FA65-3A96-4963-9769-DB394450EDD5}" type="parTrans" cxnId="{1F38C63B-A2AE-4CA7-A464-452A1829BEFE}">
      <dgm:prSet/>
      <dgm:spPr/>
      <dgm:t>
        <a:bodyPr/>
        <a:lstStyle/>
        <a:p>
          <a:endParaRPr lang="en-US"/>
        </a:p>
      </dgm:t>
    </dgm:pt>
    <dgm:pt modelId="{D0F2A6F4-D174-451E-B0D1-DD6A7E69A884}" type="sibTrans" cxnId="{1F38C63B-A2AE-4CA7-A464-452A1829BEFE}">
      <dgm:prSet/>
      <dgm:spPr/>
      <dgm:t>
        <a:bodyPr/>
        <a:lstStyle/>
        <a:p>
          <a:endParaRPr lang="en-US"/>
        </a:p>
      </dgm:t>
    </dgm:pt>
    <dgm:pt modelId="{F07BBA5B-0152-4505-9C45-D8FAFC2B7D24}">
      <dgm:prSet custT="1"/>
      <dgm:spPr/>
      <dgm:t>
        <a:bodyPr/>
        <a:lstStyle/>
        <a:p>
          <a:r>
            <a:rPr lang="en-US" sz="1400" dirty="0"/>
            <a:t>Calibrate the servo and motors to move fast and accurately.</a:t>
          </a:r>
        </a:p>
      </dgm:t>
    </dgm:pt>
    <dgm:pt modelId="{B6D3374D-4640-4FFB-99CA-AFB07E1FF042}" type="parTrans" cxnId="{8A958ECA-509B-40B6-80E2-6B03229D2DCF}">
      <dgm:prSet/>
      <dgm:spPr/>
      <dgm:t>
        <a:bodyPr/>
        <a:lstStyle/>
        <a:p>
          <a:endParaRPr lang="en-US"/>
        </a:p>
      </dgm:t>
    </dgm:pt>
    <dgm:pt modelId="{585E2BD8-25B6-490C-BFB2-89536CFED44D}" type="sibTrans" cxnId="{8A958ECA-509B-40B6-80E2-6B03229D2DCF}">
      <dgm:prSet/>
      <dgm:spPr/>
      <dgm:t>
        <a:bodyPr/>
        <a:lstStyle/>
        <a:p>
          <a:endParaRPr lang="en-US"/>
        </a:p>
      </dgm:t>
    </dgm:pt>
    <dgm:pt modelId="{34062C6C-D7BC-473C-9113-B7333DC81059}">
      <dgm:prSet custT="1"/>
      <dgm:spPr/>
      <dgm:t>
        <a:bodyPr/>
        <a:lstStyle/>
        <a:p>
          <a:r>
            <a:rPr lang="en-US" sz="800" dirty="0"/>
            <a:t>Experiment</a:t>
          </a:r>
        </a:p>
      </dgm:t>
    </dgm:pt>
    <dgm:pt modelId="{7FFD1026-72CF-4C1B-814F-360F15EB1A1A}" type="parTrans" cxnId="{94F5EDF9-6674-4EDD-A07B-34A91D52356E}">
      <dgm:prSet/>
      <dgm:spPr/>
      <dgm:t>
        <a:bodyPr/>
        <a:lstStyle/>
        <a:p>
          <a:endParaRPr lang="en-US"/>
        </a:p>
      </dgm:t>
    </dgm:pt>
    <dgm:pt modelId="{D1A58979-ABAF-42E7-AF74-AC986E75AC79}" type="sibTrans" cxnId="{94F5EDF9-6674-4EDD-A07B-34A91D52356E}">
      <dgm:prSet/>
      <dgm:spPr/>
      <dgm:t>
        <a:bodyPr/>
        <a:lstStyle/>
        <a:p>
          <a:endParaRPr lang="en-US"/>
        </a:p>
      </dgm:t>
    </dgm:pt>
    <dgm:pt modelId="{C433A3B6-BD76-4AE3-8E21-1B8E25A2C065}">
      <dgm:prSet custT="1"/>
      <dgm:spPr/>
      <dgm:t>
        <a:bodyPr/>
        <a:lstStyle/>
        <a:p>
          <a:r>
            <a:rPr lang="en-US" sz="1400" dirty="0"/>
            <a:t>Experiment with the robot to check its abilities.</a:t>
          </a:r>
        </a:p>
      </dgm:t>
    </dgm:pt>
    <dgm:pt modelId="{D47DF217-8407-42D9-9633-078B1FCB99B3}" type="parTrans" cxnId="{33CA11D1-2297-4FC9-997E-B791862F04CD}">
      <dgm:prSet/>
      <dgm:spPr/>
      <dgm:t>
        <a:bodyPr/>
        <a:lstStyle/>
        <a:p>
          <a:endParaRPr lang="en-US"/>
        </a:p>
      </dgm:t>
    </dgm:pt>
    <dgm:pt modelId="{17D8135B-B5B1-4DEC-AB5E-852B80E994D9}" type="sibTrans" cxnId="{33CA11D1-2297-4FC9-997E-B791862F04CD}">
      <dgm:prSet/>
      <dgm:spPr/>
      <dgm:t>
        <a:bodyPr/>
        <a:lstStyle/>
        <a:p>
          <a:endParaRPr lang="en-US"/>
        </a:p>
      </dgm:t>
    </dgm:pt>
    <dgm:pt modelId="{88CF68B8-1793-4D5D-9E0D-0DAEDF65BCF4}">
      <dgm:prSet custT="1"/>
      <dgm:spPr/>
      <dgm:t>
        <a:bodyPr/>
        <a:lstStyle/>
        <a:p>
          <a:r>
            <a:rPr lang="en-US" sz="800" dirty="0"/>
            <a:t>Rinse &amp; Repeat</a:t>
          </a:r>
        </a:p>
      </dgm:t>
    </dgm:pt>
    <dgm:pt modelId="{A2B8D3C4-B795-4342-86B9-571B122030F8}" type="parTrans" cxnId="{89BAD4F5-14FA-4B90-8595-84639F39573B}">
      <dgm:prSet/>
      <dgm:spPr/>
      <dgm:t>
        <a:bodyPr/>
        <a:lstStyle/>
        <a:p>
          <a:endParaRPr lang="en-US"/>
        </a:p>
      </dgm:t>
    </dgm:pt>
    <dgm:pt modelId="{0C6D7913-3125-47E3-9D68-F924298270F7}" type="sibTrans" cxnId="{89BAD4F5-14FA-4B90-8595-84639F39573B}">
      <dgm:prSet/>
      <dgm:spPr/>
      <dgm:t>
        <a:bodyPr/>
        <a:lstStyle/>
        <a:p>
          <a:endParaRPr lang="en-US"/>
        </a:p>
      </dgm:t>
    </dgm:pt>
    <dgm:pt modelId="{54BE2E44-A4A8-4614-91C5-59F2F591CFD9}">
      <dgm:prSet custT="1"/>
      <dgm:spPr/>
      <dgm:t>
        <a:bodyPr/>
        <a:lstStyle/>
        <a:p>
          <a:r>
            <a:rPr lang="en-US" sz="800" dirty="0"/>
            <a:t>Design &amp; Build</a:t>
          </a:r>
        </a:p>
      </dgm:t>
    </dgm:pt>
    <dgm:pt modelId="{7C54540E-720E-494B-96F0-B94B5F8170A9}" type="sibTrans" cxnId="{4EF9FC36-C994-45DE-8312-9F46E8B6770A}">
      <dgm:prSet/>
      <dgm:spPr/>
      <dgm:t>
        <a:bodyPr/>
        <a:lstStyle/>
        <a:p>
          <a:endParaRPr lang="en-US"/>
        </a:p>
      </dgm:t>
    </dgm:pt>
    <dgm:pt modelId="{FF051D1C-454A-486B-840C-C0D28106D47F}" type="parTrans" cxnId="{4EF9FC36-C994-45DE-8312-9F46E8B6770A}">
      <dgm:prSet/>
      <dgm:spPr/>
      <dgm:t>
        <a:bodyPr/>
        <a:lstStyle/>
        <a:p>
          <a:endParaRPr lang="en-US"/>
        </a:p>
      </dgm:t>
    </dgm:pt>
    <dgm:pt modelId="{1D5F232D-6FA1-4268-85DD-7A330063D4C2}">
      <dgm:prSet custT="1"/>
      <dgm:spPr/>
      <dgm:t>
        <a:bodyPr/>
        <a:lstStyle/>
        <a:p>
          <a:r>
            <a:rPr lang="en-US" sz="1400" dirty="0"/>
            <a:t>Improve on where it can improve (might be programming, might be hardware).</a:t>
          </a:r>
        </a:p>
      </dgm:t>
    </dgm:pt>
    <dgm:pt modelId="{0C1FC2DA-8E63-4F6E-8C9C-DFCEE1EF23C9}" type="parTrans" cxnId="{A7BC8FDD-E843-412E-B3EF-C3577FA84CF6}">
      <dgm:prSet/>
      <dgm:spPr/>
      <dgm:t>
        <a:bodyPr/>
        <a:lstStyle/>
        <a:p>
          <a:endParaRPr lang="en-US"/>
        </a:p>
      </dgm:t>
    </dgm:pt>
    <dgm:pt modelId="{AC4E470F-E378-417F-AF11-2A20E1BF5E23}" type="sibTrans" cxnId="{A7BC8FDD-E843-412E-B3EF-C3577FA84CF6}">
      <dgm:prSet/>
      <dgm:spPr/>
      <dgm:t>
        <a:bodyPr/>
        <a:lstStyle/>
        <a:p>
          <a:endParaRPr lang="en-US"/>
        </a:p>
      </dgm:t>
    </dgm:pt>
    <dgm:pt modelId="{06595FCA-6F1D-4D2A-B5D7-2D205A55187F}" type="pres">
      <dgm:prSet presAssocID="{A024BD90-D6A0-4FF7-80F0-6F6A901740D0}" presName="linearFlow" presStyleCnt="0">
        <dgm:presLayoutVars>
          <dgm:dir/>
          <dgm:animLvl val="lvl"/>
          <dgm:resizeHandles val="exact"/>
        </dgm:presLayoutVars>
      </dgm:prSet>
      <dgm:spPr/>
    </dgm:pt>
    <dgm:pt modelId="{F089F972-5AF8-423D-A18C-0307CE3CA24D}" type="pres">
      <dgm:prSet presAssocID="{D62C706D-CF35-4A4A-9681-819CCD34FACC}" presName="composite" presStyleCnt="0"/>
      <dgm:spPr/>
    </dgm:pt>
    <dgm:pt modelId="{C80E5A17-0E3C-46E5-8A2E-0C708ECD1042}" type="pres">
      <dgm:prSet presAssocID="{D62C706D-CF35-4A4A-9681-819CCD34FACC}" presName="parentText" presStyleLbl="alignNode1" presStyleIdx="0" presStyleCnt="7">
        <dgm:presLayoutVars>
          <dgm:chMax val="1"/>
          <dgm:bulletEnabled val="1"/>
        </dgm:presLayoutVars>
      </dgm:prSet>
      <dgm:spPr/>
    </dgm:pt>
    <dgm:pt modelId="{AAE4F82B-2E8E-47C2-85AE-141A920A3D86}" type="pres">
      <dgm:prSet presAssocID="{D62C706D-CF35-4A4A-9681-819CCD34FACC}" presName="descendantText" presStyleLbl="alignAcc1" presStyleIdx="0" presStyleCnt="7" custScaleX="97752" custLinFactNeighborX="-1311">
        <dgm:presLayoutVars>
          <dgm:bulletEnabled val="1"/>
        </dgm:presLayoutVars>
      </dgm:prSet>
      <dgm:spPr/>
    </dgm:pt>
    <dgm:pt modelId="{B2EA221B-5448-46C8-BD78-F804971BBBC6}" type="pres">
      <dgm:prSet presAssocID="{27C8D03F-CCBF-4627-9C85-A8AC81B400A4}" presName="sp" presStyleCnt="0"/>
      <dgm:spPr/>
    </dgm:pt>
    <dgm:pt modelId="{A8001D09-DBCB-4004-9B1B-78CC6627A0F4}" type="pres">
      <dgm:prSet presAssocID="{1E2BB74F-4F63-48B9-9B94-052BC3D9572E}" presName="composite" presStyleCnt="0"/>
      <dgm:spPr/>
    </dgm:pt>
    <dgm:pt modelId="{49AED4AF-BEE4-4788-B67B-F32ECB59502C}" type="pres">
      <dgm:prSet presAssocID="{1E2BB74F-4F63-48B9-9B94-052BC3D9572E}" presName="parentText" presStyleLbl="alignNode1" presStyleIdx="1" presStyleCnt="7">
        <dgm:presLayoutVars>
          <dgm:chMax val="1"/>
          <dgm:bulletEnabled val="1"/>
        </dgm:presLayoutVars>
      </dgm:prSet>
      <dgm:spPr/>
    </dgm:pt>
    <dgm:pt modelId="{7AFCC626-2F9D-4D99-A7F3-969B14FB03F0}" type="pres">
      <dgm:prSet presAssocID="{1E2BB74F-4F63-48B9-9B94-052BC3D9572E}" presName="descendantText" presStyleLbl="alignAcc1" presStyleIdx="1" presStyleCnt="7">
        <dgm:presLayoutVars>
          <dgm:bulletEnabled val="1"/>
        </dgm:presLayoutVars>
      </dgm:prSet>
      <dgm:spPr/>
    </dgm:pt>
    <dgm:pt modelId="{C4DB2427-DE84-4F4E-AF15-2D9A42BA4ADB}" type="pres">
      <dgm:prSet presAssocID="{59E8B08D-F38C-4220-894A-B20D02C5149F}" presName="sp" presStyleCnt="0"/>
      <dgm:spPr/>
    </dgm:pt>
    <dgm:pt modelId="{26BC1817-3C75-4D41-8813-29E89CFF96CE}" type="pres">
      <dgm:prSet presAssocID="{54BE2E44-A4A8-4614-91C5-59F2F591CFD9}" presName="composite" presStyleCnt="0"/>
      <dgm:spPr/>
    </dgm:pt>
    <dgm:pt modelId="{EC3D23E4-36DF-4381-914D-7D410E5357BE}" type="pres">
      <dgm:prSet presAssocID="{54BE2E44-A4A8-4614-91C5-59F2F591CFD9}" presName="parentText" presStyleLbl="alignNode1" presStyleIdx="2" presStyleCnt="7">
        <dgm:presLayoutVars>
          <dgm:chMax val="1"/>
          <dgm:bulletEnabled val="1"/>
        </dgm:presLayoutVars>
      </dgm:prSet>
      <dgm:spPr/>
    </dgm:pt>
    <dgm:pt modelId="{2EFB70DA-C3B3-41BF-90C9-0EC246CF5D1E}" type="pres">
      <dgm:prSet presAssocID="{54BE2E44-A4A8-4614-91C5-59F2F591CFD9}" presName="descendantText" presStyleLbl="alignAcc1" presStyleIdx="2" presStyleCnt="7">
        <dgm:presLayoutVars>
          <dgm:bulletEnabled val="1"/>
        </dgm:presLayoutVars>
      </dgm:prSet>
      <dgm:spPr/>
    </dgm:pt>
    <dgm:pt modelId="{804F3620-5198-4B8E-AD49-9DC94E1BAB2B}" type="pres">
      <dgm:prSet presAssocID="{7C54540E-720E-494B-96F0-B94B5F8170A9}" presName="sp" presStyleCnt="0"/>
      <dgm:spPr/>
    </dgm:pt>
    <dgm:pt modelId="{54E14618-09E6-4E3D-A3A8-8C09F2DBA34B}" type="pres">
      <dgm:prSet presAssocID="{5FC2C664-C106-457A-B54E-62ECF5A25AC8}" presName="composite" presStyleCnt="0"/>
      <dgm:spPr/>
    </dgm:pt>
    <dgm:pt modelId="{83010255-ABA5-46B5-8502-C54DBD7E846F}" type="pres">
      <dgm:prSet presAssocID="{5FC2C664-C106-457A-B54E-62ECF5A25AC8}" presName="parentText" presStyleLbl="alignNode1" presStyleIdx="3" presStyleCnt="7">
        <dgm:presLayoutVars>
          <dgm:chMax val="1"/>
          <dgm:bulletEnabled val="1"/>
        </dgm:presLayoutVars>
      </dgm:prSet>
      <dgm:spPr/>
    </dgm:pt>
    <dgm:pt modelId="{947C478D-5F8B-4E20-85F4-92ADD88872B8}" type="pres">
      <dgm:prSet presAssocID="{5FC2C664-C106-457A-B54E-62ECF5A25AC8}" presName="descendantText" presStyleLbl="alignAcc1" presStyleIdx="3" presStyleCnt="7">
        <dgm:presLayoutVars>
          <dgm:bulletEnabled val="1"/>
        </dgm:presLayoutVars>
      </dgm:prSet>
      <dgm:spPr/>
    </dgm:pt>
    <dgm:pt modelId="{E321B11A-85A8-454B-9A27-18A5F28DE0E1}" type="pres">
      <dgm:prSet presAssocID="{3D04528C-7CEF-490B-962C-A81D67981CF3}" presName="sp" presStyleCnt="0"/>
      <dgm:spPr/>
    </dgm:pt>
    <dgm:pt modelId="{7D5F5FBC-3527-4566-BAA2-2D8ABDCD9B1A}" type="pres">
      <dgm:prSet presAssocID="{3F04341F-A4CA-4175-AA4E-6080280AA4E4}" presName="composite" presStyleCnt="0"/>
      <dgm:spPr/>
    </dgm:pt>
    <dgm:pt modelId="{35495BE7-DB09-4F5D-B672-F3F6159C061E}" type="pres">
      <dgm:prSet presAssocID="{3F04341F-A4CA-4175-AA4E-6080280AA4E4}" presName="parentText" presStyleLbl="alignNode1" presStyleIdx="4" presStyleCnt="7">
        <dgm:presLayoutVars>
          <dgm:chMax val="1"/>
          <dgm:bulletEnabled val="1"/>
        </dgm:presLayoutVars>
      </dgm:prSet>
      <dgm:spPr/>
    </dgm:pt>
    <dgm:pt modelId="{B60BF389-4A40-498F-B5EE-453B3B123B26}" type="pres">
      <dgm:prSet presAssocID="{3F04341F-A4CA-4175-AA4E-6080280AA4E4}" presName="descendantText" presStyleLbl="alignAcc1" presStyleIdx="4" presStyleCnt="7">
        <dgm:presLayoutVars>
          <dgm:bulletEnabled val="1"/>
        </dgm:presLayoutVars>
      </dgm:prSet>
      <dgm:spPr/>
    </dgm:pt>
    <dgm:pt modelId="{DDB21A8A-CD30-4283-BF33-C0BED415E295}" type="pres">
      <dgm:prSet presAssocID="{D0F2A6F4-D174-451E-B0D1-DD6A7E69A884}" presName="sp" presStyleCnt="0"/>
      <dgm:spPr/>
    </dgm:pt>
    <dgm:pt modelId="{EEC7D9B0-783A-4DC1-B121-C52143E78A25}" type="pres">
      <dgm:prSet presAssocID="{34062C6C-D7BC-473C-9113-B7333DC81059}" presName="composite" presStyleCnt="0"/>
      <dgm:spPr/>
    </dgm:pt>
    <dgm:pt modelId="{88878AED-031A-434E-8D5C-EEBC699C9343}" type="pres">
      <dgm:prSet presAssocID="{34062C6C-D7BC-473C-9113-B7333DC81059}" presName="parentText" presStyleLbl="alignNode1" presStyleIdx="5" presStyleCnt="7">
        <dgm:presLayoutVars>
          <dgm:chMax val="1"/>
          <dgm:bulletEnabled val="1"/>
        </dgm:presLayoutVars>
      </dgm:prSet>
      <dgm:spPr/>
    </dgm:pt>
    <dgm:pt modelId="{00155EE9-EB1C-429D-9D1A-BFED116B4D7E}" type="pres">
      <dgm:prSet presAssocID="{34062C6C-D7BC-473C-9113-B7333DC81059}" presName="descendantText" presStyleLbl="alignAcc1" presStyleIdx="5" presStyleCnt="7">
        <dgm:presLayoutVars>
          <dgm:bulletEnabled val="1"/>
        </dgm:presLayoutVars>
      </dgm:prSet>
      <dgm:spPr/>
    </dgm:pt>
    <dgm:pt modelId="{FE57B14F-1450-48DE-87EB-5228DB8D4B0C}" type="pres">
      <dgm:prSet presAssocID="{D1A58979-ABAF-42E7-AF74-AC986E75AC79}" presName="sp" presStyleCnt="0"/>
      <dgm:spPr/>
    </dgm:pt>
    <dgm:pt modelId="{338F86CC-C354-4575-A091-5E96339CA2CC}" type="pres">
      <dgm:prSet presAssocID="{88CF68B8-1793-4D5D-9E0D-0DAEDF65BCF4}" presName="composite" presStyleCnt="0"/>
      <dgm:spPr/>
    </dgm:pt>
    <dgm:pt modelId="{13CF2819-6919-47EA-AF6D-277E63E249A6}" type="pres">
      <dgm:prSet presAssocID="{88CF68B8-1793-4D5D-9E0D-0DAEDF65BCF4}" presName="parentText" presStyleLbl="alignNode1" presStyleIdx="6" presStyleCnt="7">
        <dgm:presLayoutVars>
          <dgm:chMax val="1"/>
          <dgm:bulletEnabled val="1"/>
        </dgm:presLayoutVars>
      </dgm:prSet>
      <dgm:spPr/>
    </dgm:pt>
    <dgm:pt modelId="{F872A534-1891-478B-8930-200A5B6789E3}" type="pres">
      <dgm:prSet presAssocID="{88CF68B8-1793-4D5D-9E0D-0DAEDF65BCF4}" presName="descendantText" presStyleLbl="alignAcc1" presStyleIdx="6" presStyleCnt="7">
        <dgm:presLayoutVars>
          <dgm:bulletEnabled val="1"/>
        </dgm:presLayoutVars>
      </dgm:prSet>
      <dgm:spPr/>
    </dgm:pt>
  </dgm:ptLst>
  <dgm:cxnLst>
    <dgm:cxn modelId="{9EF26500-74D2-49B4-8D6B-F9E00834DEAC}" srcId="{1E2BB74F-4F63-48B9-9B94-052BC3D9572E}" destId="{D088C062-3AFB-4871-A239-5624C2AE0C75}" srcOrd="0" destOrd="0" parTransId="{D0BF73BA-0A13-4FC0-A53B-5D8AA122791C}" sibTransId="{ED9356CB-3E3E-4012-95AA-F5C6C72C5E4E}"/>
    <dgm:cxn modelId="{D8ACE51C-E631-4194-8F5C-EB171087959D}" type="presOf" srcId="{C7BED144-B116-47A4-BA23-D1B8AE91ACB0}" destId="{947C478D-5F8B-4E20-85F4-92ADD88872B8}" srcOrd="0" destOrd="0" presId="urn:microsoft.com/office/officeart/2005/8/layout/chevron2"/>
    <dgm:cxn modelId="{D732722F-AAA3-4501-95EB-0FC7CB7C0275}" type="presOf" srcId="{88CF68B8-1793-4D5D-9E0D-0DAEDF65BCF4}" destId="{13CF2819-6919-47EA-AF6D-277E63E249A6}" srcOrd="0" destOrd="0" presId="urn:microsoft.com/office/officeart/2005/8/layout/chevron2"/>
    <dgm:cxn modelId="{3160BA2F-B95B-44E1-A34D-6D8258030BC9}" type="presOf" srcId="{D929C198-65DD-4E11-BE60-B777B081FF10}" destId="{AAE4F82B-2E8E-47C2-85AE-141A920A3D86}" srcOrd="0" destOrd="0" presId="urn:microsoft.com/office/officeart/2005/8/layout/chevron2"/>
    <dgm:cxn modelId="{4EF9FC36-C994-45DE-8312-9F46E8B6770A}" srcId="{A024BD90-D6A0-4FF7-80F0-6F6A901740D0}" destId="{54BE2E44-A4A8-4614-91C5-59F2F591CFD9}" srcOrd="2" destOrd="0" parTransId="{FF051D1C-454A-486B-840C-C0D28106D47F}" sibTransId="{7C54540E-720E-494B-96F0-B94B5F8170A9}"/>
    <dgm:cxn modelId="{1F38C63B-A2AE-4CA7-A464-452A1829BEFE}" srcId="{A024BD90-D6A0-4FF7-80F0-6F6A901740D0}" destId="{3F04341F-A4CA-4175-AA4E-6080280AA4E4}" srcOrd="4" destOrd="0" parTransId="{9690FA65-3A96-4963-9769-DB394450EDD5}" sibTransId="{D0F2A6F4-D174-451E-B0D1-DD6A7E69A884}"/>
    <dgm:cxn modelId="{7D2D1C3C-1E8A-4AF2-92B4-403D3715E11B}" srcId="{A024BD90-D6A0-4FF7-80F0-6F6A901740D0}" destId="{5FC2C664-C106-457A-B54E-62ECF5A25AC8}" srcOrd="3" destOrd="0" parTransId="{0B2FC6A8-40A4-49B2-BC21-7498750667DC}" sibTransId="{3D04528C-7CEF-490B-962C-A81D67981CF3}"/>
    <dgm:cxn modelId="{7D04935F-E410-449D-9855-4D89AA593EDC}" srcId="{5FC2C664-C106-457A-B54E-62ECF5A25AC8}" destId="{C7BED144-B116-47A4-BA23-D1B8AE91ACB0}" srcOrd="0" destOrd="0" parTransId="{EA19C1AE-810A-4EC5-AA98-02E808364E19}" sibTransId="{8A8244E2-5D43-470B-8CC7-CD218B731DAB}"/>
    <dgm:cxn modelId="{E4830144-6435-4D43-837A-1CFFC97A5185}" type="presOf" srcId="{1D5F232D-6FA1-4268-85DD-7A330063D4C2}" destId="{F872A534-1891-478B-8930-200A5B6789E3}" srcOrd="0" destOrd="0" presId="urn:microsoft.com/office/officeart/2005/8/layout/chevron2"/>
    <dgm:cxn modelId="{023B1366-DFC2-45EC-8357-BA2603082C55}" type="presOf" srcId="{C433A3B6-BD76-4AE3-8E21-1B8E25A2C065}" destId="{00155EE9-EB1C-429D-9D1A-BFED116B4D7E}" srcOrd="0" destOrd="0" presId="urn:microsoft.com/office/officeart/2005/8/layout/chevron2"/>
    <dgm:cxn modelId="{D8DDED4B-70F4-4A77-B814-683DE0F1DF14}" srcId="{A024BD90-D6A0-4FF7-80F0-6F6A901740D0}" destId="{D62C706D-CF35-4A4A-9681-819CCD34FACC}" srcOrd="0" destOrd="0" parTransId="{4FA568B0-B6C3-4C76-BB72-03CE52475910}" sibTransId="{27C8D03F-CCBF-4627-9C85-A8AC81B400A4}"/>
    <dgm:cxn modelId="{50188655-7BEA-4691-B723-207AB137E89A}" type="presOf" srcId="{54BE2E44-A4A8-4614-91C5-59F2F591CFD9}" destId="{EC3D23E4-36DF-4381-914D-7D410E5357BE}" srcOrd="0" destOrd="0" presId="urn:microsoft.com/office/officeart/2005/8/layout/chevron2"/>
    <dgm:cxn modelId="{E51A5476-104E-4202-A248-182A465F8095}" srcId="{54BE2E44-A4A8-4614-91C5-59F2F591CFD9}" destId="{20A834C1-0ED3-4D58-9555-83D9DBE5126F}" srcOrd="0" destOrd="0" parTransId="{9C61413A-B076-4317-8E2F-8B65FFE8728E}" sibTransId="{B233596D-27E0-4E87-92D6-F7DA5B329F63}"/>
    <dgm:cxn modelId="{EB6AF57B-C6EA-45BD-8DC7-9080B43507F9}" type="presOf" srcId="{1E2BB74F-4F63-48B9-9B94-052BC3D9572E}" destId="{49AED4AF-BEE4-4788-B67B-F32ECB59502C}" srcOrd="0" destOrd="0" presId="urn:microsoft.com/office/officeart/2005/8/layout/chevron2"/>
    <dgm:cxn modelId="{D556B183-6E95-4B54-9BBC-328E2C6D2632}" type="presOf" srcId="{34062C6C-D7BC-473C-9113-B7333DC81059}" destId="{88878AED-031A-434E-8D5C-EEBC699C9343}" srcOrd="0" destOrd="0" presId="urn:microsoft.com/office/officeart/2005/8/layout/chevron2"/>
    <dgm:cxn modelId="{8B08D885-FAE1-44D5-8244-B65E5E109573}" srcId="{D62C706D-CF35-4A4A-9681-819CCD34FACC}" destId="{D929C198-65DD-4E11-BE60-B777B081FF10}" srcOrd="0" destOrd="0" parTransId="{49E717A9-0620-4E93-851A-F3781093034E}" sibTransId="{B797C830-0977-4CC7-81F0-DED1FA0F9889}"/>
    <dgm:cxn modelId="{4B5AB198-294B-4C24-8103-1AE0DF5F72C2}" type="presOf" srcId="{5FC2C664-C106-457A-B54E-62ECF5A25AC8}" destId="{83010255-ABA5-46B5-8502-C54DBD7E846F}" srcOrd="0" destOrd="0" presId="urn:microsoft.com/office/officeart/2005/8/layout/chevron2"/>
    <dgm:cxn modelId="{4B6780B5-6BAE-4F8F-80BA-41A85493DA79}" type="presOf" srcId="{A024BD90-D6A0-4FF7-80F0-6F6A901740D0}" destId="{06595FCA-6F1D-4D2A-B5D7-2D205A55187F}" srcOrd="0" destOrd="0" presId="urn:microsoft.com/office/officeart/2005/8/layout/chevron2"/>
    <dgm:cxn modelId="{3598BDB6-ABAF-4792-806C-7845455EFF98}" type="presOf" srcId="{D088C062-3AFB-4871-A239-5624C2AE0C75}" destId="{7AFCC626-2F9D-4D99-A7F3-969B14FB03F0}" srcOrd="0" destOrd="0" presId="urn:microsoft.com/office/officeart/2005/8/layout/chevron2"/>
    <dgm:cxn modelId="{8A958ECA-509B-40B6-80E2-6B03229D2DCF}" srcId="{3F04341F-A4CA-4175-AA4E-6080280AA4E4}" destId="{F07BBA5B-0152-4505-9C45-D8FAFC2B7D24}" srcOrd="0" destOrd="0" parTransId="{B6D3374D-4640-4FFB-99CA-AFB07E1FF042}" sibTransId="{585E2BD8-25B6-490C-BFB2-89536CFED44D}"/>
    <dgm:cxn modelId="{A4286ACC-28E8-4CC1-BE11-8EB9CDCACAEF}" srcId="{A024BD90-D6A0-4FF7-80F0-6F6A901740D0}" destId="{1E2BB74F-4F63-48B9-9B94-052BC3D9572E}" srcOrd="1" destOrd="0" parTransId="{31429493-6D91-4C07-A210-E0B32CFF3CF5}" sibTransId="{59E8B08D-F38C-4220-894A-B20D02C5149F}"/>
    <dgm:cxn modelId="{33CA11D1-2297-4FC9-997E-B791862F04CD}" srcId="{34062C6C-D7BC-473C-9113-B7333DC81059}" destId="{C433A3B6-BD76-4AE3-8E21-1B8E25A2C065}" srcOrd="0" destOrd="0" parTransId="{D47DF217-8407-42D9-9633-078B1FCB99B3}" sibTransId="{17D8135B-B5B1-4DEC-AB5E-852B80E994D9}"/>
    <dgm:cxn modelId="{4FB713D4-CB24-4C73-8005-9B54D731A92E}" type="presOf" srcId="{F07BBA5B-0152-4505-9C45-D8FAFC2B7D24}" destId="{B60BF389-4A40-498F-B5EE-453B3B123B26}" srcOrd="0" destOrd="0" presId="urn:microsoft.com/office/officeart/2005/8/layout/chevron2"/>
    <dgm:cxn modelId="{3FDEF7D4-EBC6-429C-AD29-3307C8FFC59B}" type="presOf" srcId="{D62C706D-CF35-4A4A-9681-819CCD34FACC}" destId="{C80E5A17-0E3C-46E5-8A2E-0C708ECD1042}" srcOrd="0" destOrd="0" presId="urn:microsoft.com/office/officeart/2005/8/layout/chevron2"/>
    <dgm:cxn modelId="{A7BC8FDD-E843-412E-B3EF-C3577FA84CF6}" srcId="{88CF68B8-1793-4D5D-9E0D-0DAEDF65BCF4}" destId="{1D5F232D-6FA1-4268-85DD-7A330063D4C2}" srcOrd="0" destOrd="0" parTransId="{0C1FC2DA-8E63-4F6E-8C9C-DFCEE1EF23C9}" sibTransId="{AC4E470F-E378-417F-AF11-2A20E1BF5E23}"/>
    <dgm:cxn modelId="{E953AAE6-930D-4E42-B7B8-E979C86272E5}" type="presOf" srcId="{20A834C1-0ED3-4D58-9555-83D9DBE5126F}" destId="{2EFB70DA-C3B3-41BF-90C9-0EC246CF5D1E}" srcOrd="0" destOrd="0" presId="urn:microsoft.com/office/officeart/2005/8/layout/chevron2"/>
    <dgm:cxn modelId="{1F3B6EF3-110D-47BA-8E78-3EABA07E3324}" type="presOf" srcId="{3F04341F-A4CA-4175-AA4E-6080280AA4E4}" destId="{35495BE7-DB09-4F5D-B672-F3F6159C061E}" srcOrd="0" destOrd="0" presId="urn:microsoft.com/office/officeart/2005/8/layout/chevron2"/>
    <dgm:cxn modelId="{89BAD4F5-14FA-4B90-8595-84639F39573B}" srcId="{A024BD90-D6A0-4FF7-80F0-6F6A901740D0}" destId="{88CF68B8-1793-4D5D-9E0D-0DAEDF65BCF4}" srcOrd="6" destOrd="0" parTransId="{A2B8D3C4-B795-4342-86B9-571B122030F8}" sibTransId="{0C6D7913-3125-47E3-9D68-F924298270F7}"/>
    <dgm:cxn modelId="{94F5EDF9-6674-4EDD-A07B-34A91D52356E}" srcId="{A024BD90-D6A0-4FF7-80F0-6F6A901740D0}" destId="{34062C6C-D7BC-473C-9113-B7333DC81059}" srcOrd="5" destOrd="0" parTransId="{7FFD1026-72CF-4C1B-814F-360F15EB1A1A}" sibTransId="{D1A58979-ABAF-42E7-AF74-AC986E75AC79}"/>
    <dgm:cxn modelId="{2A3A0AA3-FA0A-467A-B89D-AF7CD753EBCB}" type="presParOf" srcId="{06595FCA-6F1D-4D2A-B5D7-2D205A55187F}" destId="{F089F972-5AF8-423D-A18C-0307CE3CA24D}" srcOrd="0" destOrd="0" presId="urn:microsoft.com/office/officeart/2005/8/layout/chevron2"/>
    <dgm:cxn modelId="{6FFA63A0-CCB7-47A7-92A0-4C84CC2463D3}" type="presParOf" srcId="{F089F972-5AF8-423D-A18C-0307CE3CA24D}" destId="{C80E5A17-0E3C-46E5-8A2E-0C708ECD1042}" srcOrd="0" destOrd="0" presId="urn:microsoft.com/office/officeart/2005/8/layout/chevron2"/>
    <dgm:cxn modelId="{78363DB2-BABE-4E1A-80EF-BF349EE4E0E2}" type="presParOf" srcId="{F089F972-5AF8-423D-A18C-0307CE3CA24D}" destId="{AAE4F82B-2E8E-47C2-85AE-141A920A3D86}" srcOrd="1" destOrd="0" presId="urn:microsoft.com/office/officeart/2005/8/layout/chevron2"/>
    <dgm:cxn modelId="{E20EA7F7-8C0F-42DD-BDFA-8F53B299E8C7}" type="presParOf" srcId="{06595FCA-6F1D-4D2A-B5D7-2D205A55187F}" destId="{B2EA221B-5448-46C8-BD78-F804971BBBC6}" srcOrd="1" destOrd="0" presId="urn:microsoft.com/office/officeart/2005/8/layout/chevron2"/>
    <dgm:cxn modelId="{D6E2A836-2A49-4F05-A14D-10DBC0AF4F96}" type="presParOf" srcId="{06595FCA-6F1D-4D2A-B5D7-2D205A55187F}" destId="{A8001D09-DBCB-4004-9B1B-78CC6627A0F4}" srcOrd="2" destOrd="0" presId="urn:microsoft.com/office/officeart/2005/8/layout/chevron2"/>
    <dgm:cxn modelId="{D6D527C9-9C60-438F-82D7-CFB248504E12}" type="presParOf" srcId="{A8001D09-DBCB-4004-9B1B-78CC6627A0F4}" destId="{49AED4AF-BEE4-4788-B67B-F32ECB59502C}" srcOrd="0" destOrd="0" presId="urn:microsoft.com/office/officeart/2005/8/layout/chevron2"/>
    <dgm:cxn modelId="{85DB4494-7655-45A6-B874-BC8C898C0C05}" type="presParOf" srcId="{A8001D09-DBCB-4004-9B1B-78CC6627A0F4}" destId="{7AFCC626-2F9D-4D99-A7F3-969B14FB03F0}" srcOrd="1" destOrd="0" presId="urn:microsoft.com/office/officeart/2005/8/layout/chevron2"/>
    <dgm:cxn modelId="{E3645B03-C80A-45D7-B425-EF289422D50C}" type="presParOf" srcId="{06595FCA-6F1D-4D2A-B5D7-2D205A55187F}" destId="{C4DB2427-DE84-4F4E-AF15-2D9A42BA4ADB}" srcOrd="3" destOrd="0" presId="urn:microsoft.com/office/officeart/2005/8/layout/chevron2"/>
    <dgm:cxn modelId="{1FD47182-700B-40A6-9672-01C4033F9FDF}" type="presParOf" srcId="{06595FCA-6F1D-4D2A-B5D7-2D205A55187F}" destId="{26BC1817-3C75-4D41-8813-29E89CFF96CE}" srcOrd="4" destOrd="0" presId="urn:microsoft.com/office/officeart/2005/8/layout/chevron2"/>
    <dgm:cxn modelId="{3E40270F-E315-4253-A73A-2FDDA9BAE7C1}" type="presParOf" srcId="{26BC1817-3C75-4D41-8813-29E89CFF96CE}" destId="{EC3D23E4-36DF-4381-914D-7D410E5357BE}" srcOrd="0" destOrd="0" presId="urn:microsoft.com/office/officeart/2005/8/layout/chevron2"/>
    <dgm:cxn modelId="{0B6A9823-2B05-4823-B8F4-EC8F2334E4B0}" type="presParOf" srcId="{26BC1817-3C75-4D41-8813-29E89CFF96CE}" destId="{2EFB70DA-C3B3-41BF-90C9-0EC246CF5D1E}" srcOrd="1" destOrd="0" presId="urn:microsoft.com/office/officeart/2005/8/layout/chevron2"/>
    <dgm:cxn modelId="{1544EF50-7A1E-4BE1-AFD0-21F7CDFE0021}" type="presParOf" srcId="{06595FCA-6F1D-4D2A-B5D7-2D205A55187F}" destId="{804F3620-5198-4B8E-AD49-9DC94E1BAB2B}" srcOrd="5" destOrd="0" presId="urn:microsoft.com/office/officeart/2005/8/layout/chevron2"/>
    <dgm:cxn modelId="{97B69E37-4857-49AC-BD3F-88DED97DF52F}" type="presParOf" srcId="{06595FCA-6F1D-4D2A-B5D7-2D205A55187F}" destId="{54E14618-09E6-4E3D-A3A8-8C09F2DBA34B}" srcOrd="6" destOrd="0" presId="urn:microsoft.com/office/officeart/2005/8/layout/chevron2"/>
    <dgm:cxn modelId="{A21AC6E1-3E2E-4281-A0D0-CF3369680CB9}" type="presParOf" srcId="{54E14618-09E6-4E3D-A3A8-8C09F2DBA34B}" destId="{83010255-ABA5-46B5-8502-C54DBD7E846F}" srcOrd="0" destOrd="0" presId="urn:microsoft.com/office/officeart/2005/8/layout/chevron2"/>
    <dgm:cxn modelId="{F0A8B212-C295-4F0A-A931-6AB257FAEAE1}" type="presParOf" srcId="{54E14618-09E6-4E3D-A3A8-8C09F2DBA34B}" destId="{947C478D-5F8B-4E20-85F4-92ADD88872B8}" srcOrd="1" destOrd="0" presId="urn:microsoft.com/office/officeart/2005/8/layout/chevron2"/>
    <dgm:cxn modelId="{B120F2E5-9879-4304-9D73-E9F200533F08}" type="presParOf" srcId="{06595FCA-6F1D-4D2A-B5D7-2D205A55187F}" destId="{E321B11A-85A8-454B-9A27-18A5F28DE0E1}" srcOrd="7" destOrd="0" presId="urn:microsoft.com/office/officeart/2005/8/layout/chevron2"/>
    <dgm:cxn modelId="{24F0E367-887B-4350-AB8C-83E015E91D25}" type="presParOf" srcId="{06595FCA-6F1D-4D2A-B5D7-2D205A55187F}" destId="{7D5F5FBC-3527-4566-BAA2-2D8ABDCD9B1A}" srcOrd="8" destOrd="0" presId="urn:microsoft.com/office/officeart/2005/8/layout/chevron2"/>
    <dgm:cxn modelId="{5FB2DBE0-B1AC-4B8D-980B-B6FC5F46063E}" type="presParOf" srcId="{7D5F5FBC-3527-4566-BAA2-2D8ABDCD9B1A}" destId="{35495BE7-DB09-4F5D-B672-F3F6159C061E}" srcOrd="0" destOrd="0" presId="urn:microsoft.com/office/officeart/2005/8/layout/chevron2"/>
    <dgm:cxn modelId="{9F9AD369-457D-4434-B578-55F736B8F5ED}" type="presParOf" srcId="{7D5F5FBC-3527-4566-BAA2-2D8ABDCD9B1A}" destId="{B60BF389-4A40-498F-B5EE-453B3B123B26}" srcOrd="1" destOrd="0" presId="urn:microsoft.com/office/officeart/2005/8/layout/chevron2"/>
    <dgm:cxn modelId="{26371602-9FF1-4D5A-9435-DD81E8F392CE}" type="presParOf" srcId="{06595FCA-6F1D-4D2A-B5D7-2D205A55187F}" destId="{DDB21A8A-CD30-4283-BF33-C0BED415E295}" srcOrd="9" destOrd="0" presId="urn:microsoft.com/office/officeart/2005/8/layout/chevron2"/>
    <dgm:cxn modelId="{C9084BCB-C609-4D09-B2D4-87C256417F9F}" type="presParOf" srcId="{06595FCA-6F1D-4D2A-B5D7-2D205A55187F}" destId="{EEC7D9B0-783A-4DC1-B121-C52143E78A25}" srcOrd="10" destOrd="0" presId="urn:microsoft.com/office/officeart/2005/8/layout/chevron2"/>
    <dgm:cxn modelId="{0C587523-3A41-4A4B-8382-465FDED55DA4}" type="presParOf" srcId="{EEC7D9B0-783A-4DC1-B121-C52143E78A25}" destId="{88878AED-031A-434E-8D5C-EEBC699C9343}" srcOrd="0" destOrd="0" presId="urn:microsoft.com/office/officeart/2005/8/layout/chevron2"/>
    <dgm:cxn modelId="{429BFE03-7DD1-4C5B-BB0D-BDA9DB524E21}" type="presParOf" srcId="{EEC7D9B0-783A-4DC1-B121-C52143E78A25}" destId="{00155EE9-EB1C-429D-9D1A-BFED116B4D7E}" srcOrd="1" destOrd="0" presId="urn:microsoft.com/office/officeart/2005/8/layout/chevron2"/>
    <dgm:cxn modelId="{89D94A14-C0AA-427E-A1D3-B82577B62D72}" type="presParOf" srcId="{06595FCA-6F1D-4D2A-B5D7-2D205A55187F}" destId="{FE57B14F-1450-48DE-87EB-5228DB8D4B0C}" srcOrd="11" destOrd="0" presId="urn:microsoft.com/office/officeart/2005/8/layout/chevron2"/>
    <dgm:cxn modelId="{BFF13B5C-7F42-41D9-A047-9399B0431A56}" type="presParOf" srcId="{06595FCA-6F1D-4D2A-B5D7-2D205A55187F}" destId="{338F86CC-C354-4575-A091-5E96339CA2CC}" srcOrd="12" destOrd="0" presId="urn:microsoft.com/office/officeart/2005/8/layout/chevron2"/>
    <dgm:cxn modelId="{D349FE07-FB6D-4399-A766-8F7AABE6CDB4}" type="presParOf" srcId="{338F86CC-C354-4575-A091-5E96339CA2CC}" destId="{13CF2819-6919-47EA-AF6D-277E63E249A6}" srcOrd="0" destOrd="0" presId="urn:microsoft.com/office/officeart/2005/8/layout/chevron2"/>
    <dgm:cxn modelId="{986692B3-33AB-4CCB-A7A6-067053FC9D74}" type="presParOf" srcId="{338F86CC-C354-4575-A091-5E96339CA2CC}" destId="{F872A534-1891-478B-8930-200A5B6789E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E5A17-0E3C-46E5-8A2E-0C708ECD1042}">
      <dsp:nvSpPr>
        <dsp:cNvPr id="0" name=""/>
        <dsp:cNvSpPr/>
      </dsp:nvSpPr>
      <dsp:spPr>
        <a:xfrm rot="5400000">
          <a:off x="-99161" y="102890"/>
          <a:ext cx="661076" cy="462753"/>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Research</a:t>
          </a:r>
        </a:p>
      </dsp:txBody>
      <dsp:txXfrm rot="-5400000">
        <a:off x="1" y="235106"/>
        <a:ext cx="462753" cy="198323"/>
      </dsp:txXfrm>
    </dsp:sp>
    <dsp:sp modelId="{AAE4F82B-2E8E-47C2-85AE-141A920A3D86}">
      <dsp:nvSpPr>
        <dsp:cNvPr id="0" name=""/>
        <dsp:cNvSpPr/>
      </dsp:nvSpPr>
      <dsp:spPr>
        <a:xfrm rot="5400000">
          <a:off x="3291354" y="-2836561"/>
          <a:ext cx="429699" cy="6110280"/>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Do research on every component.</a:t>
          </a:r>
        </a:p>
      </dsp:txBody>
      <dsp:txXfrm rot="-5400000">
        <a:off x="451064" y="24705"/>
        <a:ext cx="6089304" cy="387747"/>
      </dsp:txXfrm>
    </dsp:sp>
    <dsp:sp modelId="{49AED4AF-BEE4-4788-B67B-F32ECB59502C}">
      <dsp:nvSpPr>
        <dsp:cNvPr id="0" name=""/>
        <dsp:cNvSpPr/>
      </dsp:nvSpPr>
      <dsp:spPr>
        <a:xfrm rot="5400000">
          <a:off x="-99161" y="677996"/>
          <a:ext cx="661076" cy="462753"/>
        </a:xfrm>
        <a:prstGeom prst="chevron">
          <a:avLst/>
        </a:prstGeom>
        <a:gradFill rotWithShape="0">
          <a:gsLst>
            <a:gs pos="0">
              <a:schemeClr val="accent5">
                <a:hueOff val="-248546"/>
                <a:satOff val="830"/>
                <a:lumOff val="-752"/>
                <a:alphaOff val="0"/>
                <a:satMod val="103000"/>
                <a:lumMod val="102000"/>
                <a:tint val="94000"/>
              </a:schemeClr>
            </a:gs>
            <a:gs pos="50000">
              <a:schemeClr val="accent5">
                <a:hueOff val="-248546"/>
                <a:satOff val="830"/>
                <a:lumOff val="-752"/>
                <a:alphaOff val="0"/>
                <a:satMod val="110000"/>
                <a:lumMod val="100000"/>
                <a:shade val="100000"/>
              </a:schemeClr>
            </a:gs>
            <a:gs pos="100000">
              <a:schemeClr val="accent5">
                <a:hueOff val="-248546"/>
                <a:satOff val="830"/>
                <a:lumOff val="-752"/>
                <a:alphaOff val="0"/>
                <a:lumMod val="99000"/>
                <a:satMod val="120000"/>
                <a:shade val="78000"/>
              </a:schemeClr>
            </a:gs>
          </a:gsLst>
          <a:lin ang="5400000" scaled="0"/>
        </a:gradFill>
        <a:ln w="6350" cap="flat" cmpd="sng" algn="ctr">
          <a:solidFill>
            <a:schemeClr val="accent5">
              <a:hueOff val="-248546"/>
              <a:satOff val="830"/>
              <a:lumOff val="-75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Purchase</a:t>
          </a:r>
        </a:p>
      </dsp:txBody>
      <dsp:txXfrm rot="-5400000">
        <a:off x="1" y="810212"/>
        <a:ext cx="462753" cy="198323"/>
      </dsp:txXfrm>
    </dsp:sp>
    <dsp:sp modelId="{7AFCC626-2F9D-4D99-A7F3-969B14FB03F0}">
      <dsp:nvSpPr>
        <dsp:cNvPr id="0" name=""/>
        <dsp:cNvSpPr/>
      </dsp:nvSpPr>
      <dsp:spPr>
        <a:xfrm rot="5400000">
          <a:off x="3373302" y="-2331714"/>
          <a:ext cx="429699" cy="6250798"/>
        </a:xfrm>
        <a:prstGeom prst="round2SameRect">
          <a:avLst/>
        </a:prstGeom>
        <a:solidFill>
          <a:schemeClr val="lt1">
            <a:alpha val="90000"/>
            <a:hueOff val="0"/>
            <a:satOff val="0"/>
            <a:lumOff val="0"/>
            <a:alphaOff val="0"/>
          </a:schemeClr>
        </a:solidFill>
        <a:ln w="6350" cap="flat" cmpd="sng" algn="ctr">
          <a:solidFill>
            <a:schemeClr val="accent5">
              <a:hueOff val="-248546"/>
              <a:satOff val="830"/>
              <a:lumOff val="-75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Buy all of the necessary materials.</a:t>
          </a:r>
        </a:p>
      </dsp:txBody>
      <dsp:txXfrm rot="-5400000">
        <a:off x="462753" y="599811"/>
        <a:ext cx="6229822" cy="387747"/>
      </dsp:txXfrm>
    </dsp:sp>
    <dsp:sp modelId="{EC3D23E4-36DF-4381-914D-7D410E5357BE}">
      <dsp:nvSpPr>
        <dsp:cNvPr id="0" name=""/>
        <dsp:cNvSpPr/>
      </dsp:nvSpPr>
      <dsp:spPr>
        <a:xfrm rot="5400000">
          <a:off x="-99161" y="1253103"/>
          <a:ext cx="661076" cy="462753"/>
        </a:xfrm>
        <a:prstGeom prst="chevron">
          <a:avLst/>
        </a:prstGeom>
        <a:gradFill rotWithShape="0">
          <a:gsLst>
            <a:gs pos="0">
              <a:schemeClr val="accent5">
                <a:hueOff val="-497092"/>
                <a:satOff val="1660"/>
                <a:lumOff val="-1503"/>
                <a:alphaOff val="0"/>
                <a:satMod val="103000"/>
                <a:lumMod val="102000"/>
                <a:tint val="94000"/>
              </a:schemeClr>
            </a:gs>
            <a:gs pos="50000">
              <a:schemeClr val="accent5">
                <a:hueOff val="-497092"/>
                <a:satOff val="1660"/>
                <a:lumOff val="-1503"/>
                <a:alphaOff val="0"/>
                <a:satMod val="110000"/>
                <a:lumMod val="100000"/>
                <a:shade val="100000"/>
              </a:schemeClr>
            </a:gs>
            <a:gs pos="100000">
              <a:schemeClr val="accent5">
                <a:hueOff val="-497092"/>
                <a:satOff val="1660"/>
                <a:lumOff val="-1503"/>
                <a:alphaOff val="0"/>
                <a:lumMod val="99000"/>
                <a:satMod val="120000"/>
                <a:shade val="78000"/>
              </a:schemeClr>
            </a:gs>
          </a:gsLst>
          <a:lin ang="5400000" scaled="0"/>
        </a:gradFill>
        <a:ln w="6350" cap="flat" cmpd="sng" algn="ctr">
          <a:solidFill>
            <a:schemeClr val="accent5">
              <a:hueOff val="-497092"/>
              <a:satOff val="1660"/>
              <a:lumOff val="-150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Design &amp; Build</a:t>
          </a:r>
        </a:p>
      </dsp:txBody>
      <dsp:txXfrm rot="-5400000">
        <a:off x="1" y="1385319"/>
        <a:ext cx="462753" cy="198323"/>
      </dsp:txXfrm>
    </dsp:sp>
    <dsp:sp modelId="{2EFB70DA-C3B3-41BF-90C9-0EC246CF5D1E}">
      <dsp:nvSpPr>
        <dsp:cNvPr id="0" name=""/>
        <dsp:cNvSpPr/>
      </dsp:nvSpPr>
      <dsp:spPr>
        <a:xfrm rot="5400000">
          <a:off x="3373189" y="-1756494"/>
          <a:ext cx="429925" cy="6250798"/>
        </a:xfrm>
        <a:prstGeom prst="round2SameRect">
          <a:avLst/>
        </a:prstGeom>
        <a:solidFill>
          <a:schemeClr val="lt1">
            <a:alpha val="90000"/>
            <a:hueOff val="0"/>
            <a:satOff val="0"/>
            <a:lumOff val="0"/>
            <a:alphaOff val="0"/>
          </a:schemeClr>
        </a:solidFill>
        <a:ln w="6350" cap="flat" cmpd="sng" algn="ctr">
          <a:solidFill>
            <a:schemeClr val="accent5">
              <a:hueOff val="-497092"/>
              <a:satOff val="1660"/>
              <a:lumOff val="-150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Create chassis design and assemble the robot.</a:t>
          </a:r>
        </a:p>
      </dsp:txBody>
      <dsp:txXfrm rot="-5400000">
        <a:off x="462753" y="1174929"/>
        <a:ext cx="6229811" cy="387951"/>
      </dsp:txXfrm>
    </dsp:sp>
    <dsp:sp modelId="{83010255-ABA5-46B5-8502-C54DBD7E846F}">
      <dsp:nvSpPr>
        <dsp:cNvPr id="0" name=""/>
        <dsp:cNvSpPr/>
      </dsp:nvSpPr>
      <dsp:spPr>
        <a:xfrm rot="5400000">
          <a:off x="-99161" y="1828209"/>
          <a:ext cx="661076" cy="462753"/>
        </a:xfrm>
        <a:prstGeom prst="chevron">
          <a:avLst/>
        </a:prstGeom>
        <a:gradFill rotWithShape="0">
          <a:gsLst>
            <a:gs pos="0">
              <a:schemeClr val="accent5">
                <a:hueOff val="-745638"/>
                <a:satOff val="2489"/>
                <a:lumOff val="-2255"/>
                <a:alphaOff val="0"/>
                <a:satMod val="103000"/>
                <a:lumMod val="102000"/>
                <a:tint val="94000"/>
              </a:schemeClr>
            </a:gs>
            <a:gs pos="50000">
              <a:schemeClr val="accent5">
                <a:hueOff val="-745638"/>
                <a:satOff val="2489"/>
                <a:lumOff val="-2255"/>
                <a:alphaOff val="0"/>
                <a:satMod val="110000"/>
                <a:lumMod val="100000"/>
                <a:shade val="100000"/>
              </a:schemeClr>
            </a:gs>
            <a:gs pos="100000">
              <a:schemeClr val="accent5">
                <a:hueOff val="-745638"/>
                <a:satOff val="2489"/>
                <a:lumOff val="-2255"/>
                <a:alphaOff val="0"/>
                <a:lumMod val="99000"/>
                <a:satMod val="120000"/>
                <a:shade val="78000"/>
              </a:schemeClr>
            </a:gs>
          </a:gsLst>
          <a:lin ang="5400000" scaled="0"/>
        </a:gradFill>
        <a:ln w="6350" cap="flat" cmpd="sng" algn="ctr">
          <a:solidFill>
            <a:schemeClr val="accent5">
              <a:hueOff val="-745638"/>
              <a:satOff val="2489"/>
              <a:lumOff val="-225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Program</a:t>
          </a:r>
        </a:p>
      </dsp:txBody>
      <dsp:txXfrm rot="-5400000">
        <a:off x="1" y="1960425"/>
        <a:ext cx="462753" cy="198323"/>
      </dsp:txXfrm>
    </dsp:sp>
    <dsp:sp modelId="{947C478D-5F8B-4E20-85F4-92ADD88872B8}">
      <dsp:nvSpPr>
        <dsp:cNvPr id="0" name=""/>
        <dsp:cNvSpPr/>
      </dsp:nvSpPr>
      <dsp:spPr>
        <a:xfrm rot="5400000">
          <a:off x="3373302" y="-1181501"/>
          <a:ext cx="429699" cy="6250798"/>
        </a:xfrm>
        <a:prstGeom prst="round2SameRect">
          <a:avLst/>
        </a:prstGeom>
        <a:solidFill>
          <a:schemeClr val="lt1">
            <a:alpha val="90000"/>
            <a:hueOff val="0"/>
            <a:satOff val="0"/>
            <a:lumOff val="0"/>
            <a:alphaOff val="0"/>
          </a:schemeClr>
        </a:solidFill>
        <a:ln w="6350" cap="flat" cmpd="sng" algn="ctr">
          <a:solidFill>
            <a:schemeClr val="accent5">
              <a:hueOff val="-745638"/>
              <a:satOff val="2489"/>
              <a:lumOff val="-225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Program the robot to receive Bluetooth and ESP_Now signals.</a:t>
          </a:r>
        </a:p>
      </dsp:txBody>
      <dsp:txXfrm rot="-5400000">
        <a:off x="462753" y="1750024"/>
        <a:ext cx="6229822" cy="387747"/>
      </dsp:txXfrm>
    </dsp:sp>
    <dsp:sp modelId="{35495BE7-DB09-4F5D-B672-F3F6159C061E}">
      <dsp:nvSpPr>
        <dsp:cNvPr id="0" name=""/>
        <dsp:cNvSpPr/>
      </dsp:nvSpPr>
      <dsp:spPr>
        <a:xfrm rot="5400000">
          <a:off x="-99161" y="2403315"/>
          <a:ext cx="661076" cy="462753"/>
        </a:xfrm>
        <a:prstGeom prst="chevron">
          <a:avLst/>
        </a:prstGeom>
        <a:gradFill rotWithShape="0">
          <a:gsLst>
            <a:gs pos="0">
              <a:schemeClr val="accent5">
                <a:hueOff val="-994185"/>
                <a:satOff val="3319"/>
                <a:lumOff val="-3007"/>
                <a:alphaOff val="0"/>
                <a:satMod val="103000"/>
                <a:lumMod val="102000"/>
                <a:tint val="94000"/>
              </a:schemeClr>
            </a:gs>
            <a:gs pos="50000">
              <a:schemeClr val="accent5">
                <a:hueOff val="-994185"/>
                <a:satOff val="3319"/>
                <a:lumOff val="-3007"/>
                <a:alphaOff val="0"/>
                <a:satMod val="110000"/>
                <a:lumMod val="100000"/>
                <a:shade val="100000"/>
              </a:schemeClr>
            </a:gs>
            <a:gs pos="100000">
              <a:schemeClr val="accent5">
                <a:hueOff val="-994185"/>
                <a:satOff val="3319"/>
                <a:lumOff val="-3007"/>
                <a:alphaOff val="0"/>
                <a:lumMod val="99000"/>
                <a:satMod val="120000"/>
                <a:shade val="78000"/>
              </a:schemeClr>
            </a:gs>
          </a:gsLst>
          <a:lin ang="5400000" scaled="0"/>
        </a:gradFill>
        <a:ln w="6350" cap="flat" cmpd="sng" algn="ctr">
          <a:solidFill>
            <a:schemeClr val="accent5">
              <a:hueOff val="-994185"/>
              <a:satOff val="3319"/>
              <a:lumOff val="-300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Calibrate</a:t>
          </a:r>
        </a:p>
      </dsp:txBody>
      <dsp:txXfrm rot="-5400000">
        <a:off x="1" y="2535531"/>
        <a:ext cx="462753" cy="198323"/>
      </dsp:txXfrm>
    </dsp:sp>
    <dsp:sp modelId="{B60BF389-4A40-498F-B5EE-453B3B123B26}">
      <dsp:nvSpPr>
        <dsp:cNvPr id="0" name=""/>
        <dsp:cNvSpPr/>
      </dsp:nvSpPr>
      <dsp:spPr>
        <a:xfrm rot="5400000">
          <a:off x="3373302" y="-606395"/>
          <a:ext cx="429699" cy="6250798"/>
        </a:xfrm>
        <a:prstGeom prst="round2SameRect">
          <a:avLst/>
        </a:prstGeom>
        <a:solidFill>
          <a:schemeClr val="lt1">
            <a:alpha val="90000"/>
            <a:hueOff val="0"/>
            <a:satOff val="0"/>
            <a:lumOff val="0"/>
            <a:alphaOff val="0"/>
          </a:schemeClr>
        </a:solidFill>
        <a:ln w="6350" cap="flat" cmpd="sng" algn="ctr">
          <a:solidFill>
            <a:schemeClr val="accent5">
              <a:hueOff val="-994185"/>
              <a:satOff val="3319"/>
              <a:lumOff val="-300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Calibrate the servo and motors to move fast and accurately.</a:t>
          </a:r>
        </a:p>
      </dsp:txBody>
      <dsp:txXfrm rot="-5400000">
        <a:off x="462753" y="2325130"/>
        <a:ext cx="6229822" cy="387747"/>
      </dsp:txXfrm>
    </dsp:sp>
    <dsp:sp modelId="{88878AED-031A-434E-8D5C-EEBC699C9343}">
      <dsp:nvSpPr>
        <dsp:cNvPr id="0" name=""/>
        <dsp:cNvSpPr/>
      </dsp:nvSpPr>
      <dsp:spPr>
        <a:xfrm rot="5400000">
          <a:off x="-99161" y="2978421"/>
          <a:ext cx="661076" cy="462753"/>
        </a:xfrm>
        <a:prstGeom prst="chevron">
          <a:avLst/>
        </a:prstGeom>
        <a:gradFill rotWithShape="0">
          <a:gsLst>
            <a:gs pos="0">
              <a:schemeClr val="accent5">
                <a:hueOff val="-1242731"/>
                <a:satOff val="4149"/>
                <a:lumOff val="-3758"/>
                <a:alphaOff val="0"/>
                <a:satMod val="103000"/>
                <a:lumMod val="102000"/>
                <a:tint val="94000"/>
              </a:schemeClr>
            </a:gs>
            <a:gs pos="50000">
              <a:schemeClr val="accent5">
                <a:hueOff val="-1242731"/>
                <a:satOff val="4149"/>
                <a:lumOff val="-3758"/>
                <a:alphaOff val="0"/>
                <a:satMod val="110000"/>
                <a:lumMod val="100000"/>
                <a:shade val="100000"/>
              </a:schemeClr>
            </a:gs>
            <a:gs pos="100000">
              <a:schemeClr val="accent5">
                <a:hueOff val="-1242731"/>
                <a:satOff val="4149"/>
                <a:lumOff val="-3758"/>
                <a:alphaOff val="0"/>
                <a:lumMod val="99000"/>
                <a:satMod val="120000"/>
                <a:shade val="78000"/>
              </a:schemeClr>
            </a:gs>
          </a:gsLst>
          <a:lin ang="5400000" scaled="0"/>
        </a:gradFill>
        <a:ln w="6350" cap="flat" cmpd="sng" algn="ctr">
          <a:solidFill>
            <a:schemeClr val="accent5">
              <a:hueOff val="-1242731"/>
              <a:satOff val="4149"/>
              <a:lumOff val="-375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Experiment</a:t>
          </a:r>
        </a:p>
      </dsp:txBody>
      <dsp:txXfrm rot="-5400000">
        <a:off x="1" y="3110637"/>
        <a:ext cx="462753" cy="198323"/>
      </dsp:txXfrm>
    </dsp:sp>
    <dsp:sp modelId="{00155EE9-EB1C-429D-9D1A-BFED116B4D7E}">
      <dsp:nvSpPr>
        <dsp:cNvPr id="0" name=""/>
        <dsp:cNvSpPr/>
      </dsp:nvSpPr>
      <dsp:spPr>
        <a:xfrm rot="5400000">
          <a:off x="3373302" y="-31289"/>
          <a:ext cx="429699" cy="6250798"/>
        </a:xfrm>
        <a:prstGeom prst="round2SameRect">
          <a:avLst/>
        </a:prstGeom>
        <a:solidFill>
          <a:schemeClr val="lt1">
            <a:alpha val="90000"/>
            <a:hueOff val="0"/>
            <a:satOff val="0"/>
            <a:lumOff val="0"/>
            <a:alphaOff val="0"/>
          </a:schemeClr>
        </a:solidFill>
        <a:ln w="6350" cap="flat" cmpd="sng" algn="ctr">
          <a:solidFill>
            <a:schemeClr val="accent5">
              <a:hueOff val="-1242731"/>
              <a:satOff val="4149"/>
              <a:lumOff val="-375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Experiment with the robot to check its abilities.</a:t>
          </a:r>
        </a:p>
      </dsp:txBody>
      <dsp:txXfrm rot="-5400000">
        <a:off x="462753" y="2900236"/>
        <a:ext cx="6229822" cy="387747"/>
      </dsp:txXfrm>
    </dsp:sp>
    <dsp:sp modelId="{13CF2819-6919-47EA-AF6D-277E63E249A6}">
      <dsp:nvSpPr>
        <dsp:cNvPr id="0" name=""/>
        <dsp:cNvSpPr/>
      </dsp:nvSpPr>
      <dsp:spPr>
        <a:xfrm rot="5400000">
          <a:off x="-99161" y="3553527"/>
          <a:ext cx="661076" cy="462753"/>
        </a:xfrm>
        <a:prstGeom prst="chevron">
          <a:avLst/>
        </a:prstGeom>
        <a:gradFill rotWithShape="0">
          <a:gsLst>
            <a:gs pos="0">
              <a:schemeClr val="accent5">
                <a:hueOff val="-1491277"/>
                <a:satOff val="4979"/>
                <a:lumOff val="-4510"/>
                <a:alphaOff val="0"/>
                <a:satMod val="103000"/>
                <a:lumMod val="102000"/>
                <a:tint val="94000"/>
              </a:schemeClr>
            </a:gs>
            <a:gs pos="50000">
              <a:schemeClr val="accent5">
                <a:hueOff val="-1491277"/>
                <a:satOff val="4979"/>
                <a:lumOff val="-4510"/>
                <a:alphaOff val="0"/>
                <a:satMod val="110000"/>
                <a:lumMod val="100000"/>
                <a:shade val="100000"/>
              </a:schemeClr>
            </a:gs>
            <a:gs pos="100000">
              <a:schemeClr val="accent5">
                <a:hueOff val="-1491277"/>
                <a:satOff val="4979"/>
                <a:lumOff val="-4510"/>
                <a:alphaOff val="0"/>
                <a:lumMod val="99000"/>
                <a:satMod val="120000"/>
                <a:shade val="78000"/>
              </a:schemeClr>
            </a:gs>
          </a:gsLst>
          <a:lin ang="5400000" scaled="0"/>
        </a:gradFill>
        <a:ln w="6350" cap="flat" cmpd="sng" algn="ctr">
          <a:solidFill>
            <a:schemeClr val="accent5">
              <a:hueOff val="-1491277"/>
              <a:satOff val="4979"/>
              <a:lumOff val="-451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Rinse &amp; Repeat</a:t>
          </a:r>
        </a:p>
      </dsp:txBody>
      <dsp:txXfrm rot="-5400000">
        <a:off x="1" y="3685743"/>
        <a:ext cx="462753" cy="198323"/>
      </dsp:txXfrm>
    </dsp:sp>
    <dsp:sp modelId="{F872A534-1891-478B-8930-200A5B6789E3}">
      <dsp:nvSpPr>
        <dsp:cNvPr id="0" name=""/>
        <dsp:cNvSpPr/>
      </dsp:nvSpPr>
      <dsp:spPr>
        <a:xfrm rot="5400000">
          <a:off x="3373302" y="543816"/>
          <a:ext cx="429699" cy="6250798"/>
        </a:xfrm>
        <a:prstGeom prst="round2SameRect">
          <a:avLst/>
        </a:prstGeom>
        <a:solidFill>
          <a:schemeClr val="lt1">
            <a:alpha val="90000"/>
            <a:hueOff val="0"/>
            <a:satOff val="0"/>
            <a:lumOff val="0"/>
            <a:alphaOff val="0"/>
          </a:schemeClr>
        </a:solidFill>
        <a:ln w="6350" cap="flat" cmpd="sng" algn="ctr">
          <a:solidFill>
            <a:schemeClr val="accent5">
              <a:hueOff val="-1491277"/>
              <a:satOff val="4979"/>
              <a:lumOff val="-451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Improve on where it can improve (might be programming, might be hardware).</a:t>
          </a:r>
        </a:p>
      </dsp:txBody>
      <dsp:txXfrm rot="-5400000">
        <a:off x="462753" y="3475341"/>
        <a:ext cx="6229822" cy="3877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9A20BBEE-F49C-421E-8D69-01D678C2645F}" type="datetime1">
              <a:rPr lang="en-US" smtClean="0"/>
              <a:t>3/16/2024</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85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5C865A31-3E87-468A-B148-5C666447EC69}" type="datetime1">
              <a:rPr lang="en-US" smtClean="0"/>
              <a:t>3/16/2024</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6591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F3F7212-621B-48DA-ADA4-5ADD472264E8}" type="datetime1">
              <a:rPr lang="en-US" smtClean="0"/>
              <a:t>3/16/2024</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29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844333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797073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7949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83229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4073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391646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547314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26665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79D44673-3D7D-4DA4-8694-3884C26BCA78}" type="datetime1">
              <a:rPr lang="en-US" smtClean="0"/>
              <a:t>3/16/2024</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971684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88242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601694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3/16/2024</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1419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F40429FD-4554-41E0-B4CE-5E66F1069EE1}" type="datetime1">
              <a:rPr lang="en-US" smtClean="0"/>
              <a:t>3/16/2024</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77197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91B80AF1-98AE-4BE5-B730-B3F94EBFAF6B}" type="datetime1">
              <a:rPr lang="en-US" smtClean="0"/>
              <a:t>3/16/2024</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21365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02BD241F-3391-4EBE-A8C5-7CBF4570F37E}" type="datetime1">
              <a:rPr lang="en-US" smtClean="0"/>
              <a:t>3/16/2024</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9223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2ED5603-DD09-4201-9B85-01E017332964}" type="datetime1">
              <a:rPr lang="en-US" smtClean="0"/>
              <a:t>3/16/2024</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3661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4F763CD9-D698-4CA1-B27A-F3D4C2BCE197}" type="datetime1">
              <a:rPr lang="en-US" smtClean="0"/>
              <a:t>3/16/2024</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5548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82C4FE42-FC27-4BF8-9CF6-3CCDE72249E1}" type="datetime1">
              <a:rPr lang="en-US" smtClean="0"/>
              <a:t>3/16/2024</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79951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05C9139-9C44-484A-9C8C-A9A029484308}" type="datetime1">
              <a:rPr lang="en-US" smtClean="0"/>
              <a:t>3/16/2024</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2284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BF3223F2-9184-454A-B4F4-C56DD77B6351}" type="datetime1">
              <a:rPr lang="en-US" smtClean="0"/>
              <a:t>3/16/2024</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9065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3/16/2024</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34054096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jp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109/sis.2005.1501622" TargetMode="External"/><Relationship Id="rId7" Type="http://schemas.openxmlformats.org/officeDocument/2006/relationships/hyperlink" Target="https://doi.org/10.1109/tro.2022.3218992" TargetMode="External"/><Relationship Id="rId2" Type="http://schemas.openxmlformats.org/officeDocument/2006/relationships/hyperlink" Target="https://doi.org/10.3390/buildings13071727" TargetMode="External"/><Relationship Id="rId1" Type="http://schemas.openxmlformats.org/officeDocument/2006/relationships/slideLayout" Target="../slideLayouts/slideLayout4.xml"/><Relationship Id="rId6" Type="http://schemas.openxmlformats.org/officeDocument/2006/relationships/hyperlink" Target="https://doi.org/10.1016/j.robot.2013.08.007" TargetMode="External"/><Relationship Id="rId5" Type="http://schemas.openxmlformats.org/officeDocument/2006/relationships/hyperlink" Target="https://doi.org/10.1007/s10514-022-10078-1" TargetMode="External"/><Relationship Id="rId4" Type="http://schemas.openxmlformats.org/officeDocument/2006/relationships/hyperlink" Target="https://doi.org/10.1109/icarsc.2014.684975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7B3E2DB-180D-4752-BBB6-987822D6B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944761"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circuit board&#10;&#10;Description automatically generated">
            <a:extLst>
              <a:ext uri="{FF2B5EF4-FFF2-40B4-BE49-F238E27FC236}">
                <a16:creationId xmlns:a16="http://schemas.microsoft.com/office/drawing/2014/main" id="{3DB123CF-A15F-74BF-35C2-80ED793D3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D5373D-8FB4-4D91-863D-33C1F36E7E6C}"/>
              </a:ext>
            </a:extLst>
          </p:cNvPr>
          <p:cNvSpPr>
            <a:spLocks noGrp="1"/>
          </p:cNvSpPr>
          <p:nvPr>
            <p:ph type="ctrTitle"/>
          </p:nvPr>
        </p:nvSpPr>
        <p:spPr>
          <a:xfrm>
            <a:off x="5555052" y="1778592"/>
            <a:ext cx="5870184" cy="2333778"/>
          </a:xfrm>
        </p:spPr>
        <p:txBody>
          <a:bodyPr vert="horz" lIns="91440" tIns="45720" rIns="91440" bIns="45720" rtlCol="0" anchor="t">
            <a:normAutofit/>
          </a:bodyPr>
          <a:lstStyle/>
          <a:p>
            <a:pPr>
              <a:lnSpc>
                <a:spcPct val="90000"/>
              </a:lnSpc>
            </a:pPr>
            <a:r>
              <a:rPr lang="en-US" sz="3800" dirty="0">
                <a:solidFill>
                  <a:srgbClr val="FFFFFF"/>
                </a:solidFill>
              </a:rPr>
              <a:t>Modular Robotics</a:t>
            </a:r>
            <a:br>
              <a:rPr lang="en-US" sz="3800" dirty="0">
                <a:solidFill>
                  <a:srgbClr val="FFFFFF"/>
                </a:solidFill>
              </a:rPr>
            </a:br>
            <a:br>
              <a:rPr lang="en-US" sz="3800" dirty="0">
                <a:solidFill>
                  <a:srgbClr val="FFFFFF"/>
                </a:solidFill>
              </a:rPr>
            </a:br>
            <a:r>
              <a:rPr lang="en-US" sz="3800" dirty="0">
                <a:solidFill>
                  <a:srgbClr val="FFFFFF"/>
                </a:solidFill>
              </a:rPr>
              <a:t>Multi-unit and Reconfigurable Robot </a:t>
            </a:r>
          </a:p>
        </p:txBody>
      </p:sp>
      <p:sp>
        <p:nvSpPr>
          <p:cNvPr id="5" name="Subtitle 2">
            <a:extLst>
              <a:ext uri="{FF2B5EF4-FFF2-40B4-BE49-F238E27FC236}">
                <a16:creationId xmlns:a16="http://schemas.microsoft.com/office/drawing/2014/main" id="{763584D5-3C3E-032C-D0E5-5A2A3A4F5E72}"/>
              </a:ext>
            </a:extLst>
          </p:cNvPr>
          <p:cNvSpPr txBox="1">
            <a:spLocks/>
          </p:cNvSpPr>
          <p:nvPr/>
        </p:nvSpPr>
        <p:spPr>
          <a:xfrm>
            <a:off x="5555052" y="4482450"/>
            <a:ext cx="5824468" cy="172402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200" i="1"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rgbClr val="FFFFFF"/>
                </a:solidFill>
              </a:rPr>
              <a:t>Senior Division | Category: Software &amp; Embedded System</a:t>
            </a:r>
          </a:p>
        </p:txBody>
      </p:sp>
      <p:sp>
        <p:nvSpPr>
          <p:cNvPr id="37" name="Rectangle 3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9321" y="508090"/>
            <a:ext cx="6114810"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84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583F6-2B30-43D6-A483-F67D1256BAAE}"/>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4C2072ED-ACFE-B2BA-CC1E-D0852B7B1A9E}"/>
              </a:ext>
            </a:extLst>
          </p:cNvPr>
          <p:cNvSpPr>
            <a:spLocks noGrp="1"/>
          </p:cNvSpPr>
          <p:nvPr>
            <p:ph idx="1"/>
          </p:nvPr>
        </p:nvSpPr>
        <p:spPr/>
        <p:txBody>
          <a:bodyPr>
            <a:normAutofit/>
          </a:bodyPr>
          <a:lstStyle/>
          <a:p>
            <a:r>
              <a:rPr lang="en-US" sz="1400" dirty="0"/>
              <a:t>Combined – Hardware:</a:t>
            </a:r>
          </a:p>
          <a:p>
            <a:pPr marL="285750" indent="-285750">
              <a:buFontTx/>
              <a:buChar char="-"/>
            </a:pPr>
            <a:r>
              <a:rPr lang="en-US" sz="1400" dirty="0"/>
              <a:t>Overall, the hardware is pretty stable and every connection is table. However, it definitely lack the structural integrity that non-modular robot have.</a:t>
            </a:r>
          </a:p>
          <a:p>
            <a:pPr marL="285750" indent="-285750">
              <a:buFontTx/>
              <a:buChar char="-"/>
            </a:pPr>
            <a:r>
              <a:rPr lang="en-US" sz="1400" dirty="0"/>
              <a:t>Besides, it also have slight problem with connector as the material isn’t perfectly smooth and could cause problems.</a:t>
            </a:r>
          </a:p>
          <a:p>
            <a:endParaRPr lang="en-US" sz="1400" dirty="0"/>
          </a:p>
          <a:p>
            <a:endParaRPr lang="en-US" sz="1400" dirty="0"/>
          </a:p>
          <a:p>
            <a:r>
              <a:rPr lang="en-US" sz="1400" dirty="0"/>
              <a:t>Combined – Software:</a:t>
            </a:r>
          </a:p>
          <a:p>
            <a:pPr marL="285750" indent="-285750">
              <a:buFontTx/>
              <a:buChar char="-"/>
            </a:pPr>
            <a:r>
              <a:rPr lang="en-US" sz="1400" dirty="0"/>
              <a:t>Overall, the current software is competent in simply controlling 4-units, 2-units and a single unit. </a:t>
            </a:r>
          </a:p>
          <a:p>
            <a:pPr marL="285750" indent="-285750">
              <a:buFontTx/>
              <a:buChar char="-"/>
            </a:pPr>
            <a:r>
              <a:rPr lang="en-US" sz="1400" dirty="0"/>
              <a:t>However, it’s currently incapable on dynamic rearrangement and unit to unit communication isn’t very possible (as there aren’t sensors to detect connections).</a:t>
            </a:r>
          </a:p>
          <a:p>
            <a:pPr marL="285750" indent="-285750">
              <a:buFontTx/>
              <a:buChar char="-"/>
            </a:pPr>
            <a:r>
              <a:rPr lang="en-US" sz="1400" dirty="0"/>
              <a:t>Software also needs a way to communicate with lower latency (currently )</a:t>
            </a:r>
          </a:p>
          <a:p>
            <a:pPr marL="285750" indent="-285750">
              <a:buFontTx/>
              <a:buChar char="-"/>
            </a:pPr>
            <a:endParaRPr lang="en-US" sz="1400" dirty="0"/>
          </a:p>
        </p:txBody>
      </p:sp>
      <p:sp>
        <p:nvSpPr>
          <p:cNvPr id="4" name="Text Placeholder 3">
            <a:extLst>
              <a:ext uri="{FF2B5EF4-FFF2-40B4-BE49-F238E27FC236}">
                <a16:creationId xmlns:a16="http://schemas.microsoft.com/office/drawing/2014/main" id="{4E859D01-F6D5-6717-BD80-A2060263F046}"/>
              </a:ext>
            </a:extLst>
          </p:cNvPr>
          <p:cNvSpPr>
            <a:spLocks noGrp="1"/>
          </p:cNvSpPr>
          <p:nvPr>
            <p:ph type="body" sz="half" idx="2"/>
          </p:nvPr>
        </p:nvSpPr>
        <p:spPr/>
        <p:txBody>
          <a:bodyPr>
            <a:normAutofit/>
          </a:bodyPr>
          <a:lstStyle/>
          <a:p>
            <a:r>
              <a:rPr lang="en-US" sz="1400" i="0" dirty="0"/>
              <a:t>Unit:</a:t>
            </a:r>
          </a:p>
          <a:p>
            <a:pPr marL="285750" indent="-285750">
              <a:buFontTx/>
              <a:buChar char="-"/>
            </a:pPr>
            <a:r>
              <a:rPr lang="en-US" sz="1400" i="0" dirty="0"/>
              <a:t>Each unit is quite capable. It can move forward and backward pretty well. </a:t>
            </a:r>
          </a:p>
          <a:p>
            <a:pPr marL="285750" indent="-285750">
              <a:buFontTx/>
              <a:buChar char="-"/>
            </a:pPr>
            <a:r>
              <a:rPr lang="en-US" sz="1400" i="0" dirty="0"/>
              <a:t>However, due to the design of each unit, it cannot turn, which is a problem.</a:t>
            </a:r>
          </a:p>
          <a:p>
            <a:pPr marL="285750" indent="-285750">
              <a:buFontTx/>
              <a:buChar char="-"/>
            </a:pPr>
            <a:r>
              <a:rPr lang="en-US" sz="1400" i="0" dirty="0"/>
              <a:t>The battery mounting mechanism could be better as it is currently taped on the robot (it is pretty stable for now).</a:t>
            </a:r>
          </a:p>
          <a:p>
            <a:pPr marL="285750" indent="-285750">
              <a:buFontTx/>
              <a:buChar char="-"/>
            </a:pPr>
            <a:endParaRPr lang="en-US" sz="1400" i="0" dirty="0"/>
          </a:p>
        </p:txBody>
      </p:sp>
      <p:sp>
        <p:nvSpPr>
          <p:cNvPr id="5" name="Date Placeholder 4">
            <a:extLst>
              <a:ext uri="{FF2B5EF4-FFF2-40B4-BE49-F238E27FC236}">
                <a16:creationId xmlns:a16="http://schemas.microsoft.com/office/drawing/2014/main" id="{40B35DA3-AD23-E708-8CB9-94D8F14FA852}"/>
              </a:ext>
            </a:extLst>
          </p:cNvPr>
          <p:cNvSpPr>
            <a:spLocks noGrp="1"/>
          </p:cNvSpPr>
          <p:nvPr>
            <p:ph type="dt" sz="half" idx="10"/>
          </p:nvPr>
        </p:nvSpPr>
        <p:spPr/>
        <p:txBody>
          <a:bodyPr/>
          <a:lstStyle/>
          <a:p>
            <a:fld id="{82C4FE42-FC27-4BF8-9CF6-3CCDE72249E1}" type="datetime1">
              <a:rPr lang="en-US" smtClean="0"/>
              <a:t>3/16/2024</a:t>
            </a:fld>
            <a:endParaRPr lang="en-US"/>
          </a:p>
        </p:txBody>
      </p:sp>
      <p:sp>
        <p:nvSpPr>
          <p:cNvPr id="7" name="Slide Number Placeholder 6">
            <a:extLst>
              <a:ext uri="{FF2B5EF4-FFF2-40B4-BE49-F238E27FC236}">
                <a16:creationId xmlns:a16="http://schemas.microsoft.com/office/drawing/2014/main" id="{5DE7FD9E-C551-0657-C77A-493EF3FFA55F}"/>
              </a:ext>
            </a:extLst>
          </p:cNvPr>
          <p:cNvSpPr>
            <a:spLocks noGrp="1"/>
          </p:cNvSpPr>
          <p:nvPr>
            <p:ph type="sldNum" sz="quarter" idx="12"/>
          </p:nvPr>
        </p:nvSpPr>
        <p:spPr/>
        <p:txBody>
          <a:bodyPr/>
          <a:lstStyle/>
          <a:p>
            <a:fld id="{DFDF98CC-160E-494C-8C3C-8CDC5FA257DE}" type="slidenum">
              <a:rPr lang="en-US" smtClean="0"/>
              <a:t>10</a:t>
            </a:fld>
            <a:endParaRPr lang="en-US"/>
          </a:p>
        </p:txBody>
      </p:sp>
      <p:pic>
        <p:nvPicPr>
          <p:cNvPr id="8" name="Picture 7" descr="A purple device with wires and a ruler&#10;&#10;Description automatically generated">
            <a:extLst>
              <a:ext uri="{FF2B5EF4-FFF2-40B4-BE49-F238E27FC236}">
                <a16:creationId xmlns:a16="http://schemas.microsoft.com/office/drawing/2014/main" id="{C69ECC63-46EF-D639-37D5-C307473A8DE1}"/>
              </a:ext>
            </a:extLst>
          </p:cNvPr>
          <p:cNvPicPr>
            <a:picLocks noChangeAspect="1"/>
          </p:cNvPicPr>
          <p:nvPr/>
        </p:nvPicPr>
        <p:blipFill rotWithShape="1">
          <a:blip r:embed="rId2"/>
          <a:srcRect l="26523" t="8791" r="39557" b="25085"/>
          <a:stretch/>
        </p:blipFill>
        <p:spPr>
          <a:xfrm rot="5400000">
            <a:off x="1362903" y="1559224"/>
            <a:ext cx="681068" cy="2371135"/>
          </a:xfrm>
          <a:prstGeom prst="rect">
            <a:avLst/>
          </a:prstGeom>
        </p:spPr>
      </p:pic>
      <p:sp>
        <p:nvSpPr>
          <p:cNvPr id="6" name="TextBox 5">
            <a:extLst>
              <a:ext uri="{FF2B5EF4-FFF2-40B4-BE49-F238E27FC236}">
                <a16:creationId xmlns:a16="http://schemas.microsoft.com/office/drawing/2014/main" id="{3F40F7CD-76D2-9853-C17E-691AD88073AA}"/>
              </a:ext>
            </a:extLst>
          </p:cNvPr>
          <p:cNvSpPr txBox="1"/>
          <p:nvPr/>
        </p:nvSpPr>
        <p:spPr>
          <a:xfrm>
            <a:off x="1024038" y="3104982"/>
            <a:ext cx="1222130"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15 – Single Complete Unit</a:t>
            </a:r>
          </a:p>
        </p:txBody>
      </p:sp>
      <p:pic>
        <p:nvPicPr>
          <p:cNvPr id="9" name="Picture 8">
            <a:extLst>
              <a:ext uri="{FF2B5EF4-FFF2-40B4-BE49-F238E27FC236}">
                <a16:creationId xmlns:a16="http://schemas.microsoft.com/office/drawing/2014/main" id="{414E60AF-F2B6-C43B-9FAA-DE492A74C3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1070" y="1669374"/>
            <a:ext cx="2580674" cy="888708"/>
          </a:xfrm>
          <a:prstGeom prst="rect">
            <a:avLst/>
          </a:prstGeom>
          <a:noFill/>
          <a:ln>
            <a:noFill/>
          </a:ln>
        </p:spPr>
      </p:pic>
      <p:pic>
        <p:nvPicPr>
          <p:cNvPr id="10" name="Picture 9">
            <a:extLst>
              <a:ext uri="{FF2B5EF4-FFF2-40B4-BE49-F238E27FC236}">
                <a16:creationId xmlns:a16="http://schemas.microsoft.com/office/drawing/2014/main" id="{1426BFC1-CF63-7175-3084-1583E8E4AF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1070" y="2661960"/>
            <a:ext cx="2532918" cy="767040"/>
          </a:xfrm>
          <a:prstGeom prst="rect">
            <a:avLst/>
          </a:prstGeom>
          <a:noFill/>
          <a:ln>
            <a:noFill/>
          </a:ln>
        </p:spPr>
      </p:pic>
      <p:sp>
        <p:nvSpPr>
          <p:cNvPr id="11" name="TextBox 10">
            <a:extLst>
              <a:ext uri="{FF2B5EF4-FFF2-40B4-BE49-F238E27FC236}">
                <a16:creationId xmlns:a16="http://schemas.microsoft.com/office/drawing/2014/main" id="{E009180C-5195-E590-69C0-7E3E512C0676}"/>
              </a:ext>
            </a:extLst>
          </p:cNvPr>
          <p:cNvSpPr txBox="1"/>
          <p:nvPr/>
        </p:nvSpPr>
        <p:spPr>
          <a:xfrm>
            <a:off x="3926597" y="3448656"/>
            <a:ext cx="1201868"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16 – Single Unit Tracking</a:t>
            </a:r>
          </a:p>
        </p:txBody>
      </p:sp>
      <p:pic>
        <p:nvPicPr>
          <p:cNvPr id="12" name="Picture 11" descr="A math formulas on a grid paper&#10;&#10;Description automatically generated">
            <a:extLst>
              <a:ext uri="{FF2B5EF4-FFF2-40B4-BE49-F238E27FC236}">
                <a16:creationId xmlns:a16="http://schemas.microsoft.com/office/drawing/2014/main" id="{0E121252-2F79-3BA6-2157-2C5314EB7C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4953" y="3620315"/>
            <a:ext cx="1404220" cy="1096727"/>
          </a:xfrm>
          <a:prstGeom prst="rect">
            <a:avLst/>
          </a:prstGeom>
        </p:spPr>
      </p:pic>
      <p:sp>
        <p:nvSpPr>
          <p:cNvPr id="13" name="TextBox 12">
            <a:extLst>
              <a:ext uri="{FF2B5EF4-FFF2-40B4-BE49-F238E27FC236}">
                <a16:creationId xmlns:a16="http://schemas.microsoft.com/office/drawing/2014/main" id="{380A3553-F834-1FEA-C0F5-7B1762F0B0B6}"/>
              </a:ext>
            </a:extLst>
          </p:cNvPr>
          <p:cNvSpPr txBox="1"/>
          <p:nvPr/>
        </p:nvSpPr>
        <p:spPr>
          <a:xfrm>
            <a:off x="5278817" y="4696099"/>
            <a:ext cx="1256499"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17 – Two Unit Calculations</a:t>
            </a:r>
          </a:p>
        </p:txBody>
      </p:sp>
    </p:spTree>
    <p:extLst>
      <p:ext uri="{BB962C8B-B14F-4D97-AF65-F5344CB8AC3E}">
        <p14:creationId xmlns:p14="http://schemas.microsoft.com/office/powerpoint/2010/main" val="244915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22247-60F2-AAF2-5DA1-1A15978B383C}"/>
              </a:ext>
            </a:extLst>
          </p:cNvPr>
          <p:cNvSpPr>
            <a:spLocks noGrp="1"/>
          </p:cNvSpPr>
          <p:nvPr>
            <p:ph type="title"/>
          </p:nvPr>
        </p:nvSpPr>
        <p:spPr/>
        <p:txBody>
          <a:bodyPr/>
          <a:lstStyle/>
          <a:p>
            <a:r>
              <a:rPr lang="en-US" dirty="0"/>
              <a:t>Conclusion</a:t>
            </a:r>
            <a:br>
              <a:rPr lang="en-US" dirty="0"/>
            </a:br>
            <a:br>
              <a:rPr lang="en-US" dirty="0"/>
            </a:br>
            <a:r>
              <a:rPr lang="en-US" sz="3000" dirty="0">
                <a:solidFill>
                  <a:schemeClr val="bg1"/>
                </a:solidFill>
              </a:rPr>
              <a:t>_</a:t>
            </a:r>
            <a:br>
              <a:rPr lang="en-US" dirty="0"/>
            </a:br>
            <a:r>
              <a:rPr lang="en-US" dirty="0"/>
              <a:t>&amp;</a:t>
            </a:r>
            <a:br>
              <a:rPr lang="en-US" dirty="0"/>
            </a:br>
            <a:br>
              <a:rPr lang="en-US" dirty="0"/>
            </a:br>
            <a:r>
              <a:rPr lang="en-US" dirty="0"/>
              <a:t>Future Goals</a:t>
            </a:r>
          </a:p>
        </p:txBody>
      </p:sp>
      <p:sp>
        <p:nvSpPr>
          <p:cNvPr id="3" name="Content Placeholder 2">
            <a:extLst>
              <a:ext uri="{FF2B5EF4-FFF2-40B4-BE49-F238E27FC236}">
                <a16:creationId xmlns:a16="http://schemas.microsoft.com/office/drawing/2014/main" id="{A6E1083F-7287-89DB-EBBC-3D72FA045951}"/>
              </a:ext>
            </a:extLst>
          </p:cNvPr>
          <p:cNvSpPr>
            <a:spLocks noGrp="1"/>
          </p:cNvSpPr>
          <p:nvPr>
            <p:ph sz="half" idx="1"/>
          </p:nvPr>
        </p:nvSpPr>
        <p:spPr/>
        <p:txBody>
          <a:bodyPr>
            <a:normAutofit fontScale="92500" lnSpcReduction="10000"/>
          </a:bodyPr>
          <a:lstStyle/>
          <a:p>
            <a:pPr marL="285750" indent="-285750">
              <a:buFontTx/>
              <a:buChar char="-"/>
            </a:pPr>
            <a:r>
              <a:rPr lang="en-US" sz="1400" dirty="0"/>
              <a:t>Advantages:</a:t>
            </a:r>
          </a:p>
          <a:p>
            <a:pPr marL="560070" lvl="1" indent="-285750">
              <a:buFontTx/>
              <a:buChar char="-"/>
            </a:pPr>
            <a:r>
              <a:rPr lang="en-US" sz="1200" dirty="0"/>
              <a:t>Wide adaptability, easy repair and replacement.</a:t>
            </a:r>
            <a:endParaRPr lang="en-US" sz="1100" dirty="0"/>
          </a:p>
          <a:p>
            <a:pPr marL="285750" indent="-285750">
              <a:buFontTx/>
              <a:buChar char="-"/>
            </a:pPr>
            <a:r>
              <a:rPr lang="en-US" sz="1400" dirty="0"/>
              <a:t>it can be concluded that this direction of modular robotics is very practical and has a bright future. It can release people and other rather ineffective robots from performing tasks and replacing with more effective types of robot. Certain tasks can already be replaced with modular robotics, such as robotic arms and explorer robots.</a:t>
            </a:r>
          </a:p>
          <a:p>
            <a:endParaRPr lang="en-US" sz="1400" dirty="0"/>
          </a:p>
          <a:p>
            <a:endParaRPr lang="en-US" sz="1400" dirty="0"/>
          </a:p>
        </p:txBody>
      </p:sp>
      <p:sp>
        <p:nvSpPr>
          <p:cNvPr id="4" name="Content Placeholder 3">
            <a:extLst>
              <a:ext uri="{FF2B5EF4-FFF2-40B4-BE49-F238E27FC236}">
                <a16:creationId xmlns:a16="http://schemas.microsoft.com/office/drawing/2014/main" id="{4041F197-0A90-181D-7310-9ACF074A2B4F}"/>
              </a:ext>
            </a:extLst>
          </p:cNvPr>
          <p:cNvSpPr>
            <a:spLocks noGrp="1"/>
          </p:cNvSpPr>
          <p:nvPr>
            <p:ph sz="half" idx="2"/>
          </p:nvPr>
        </p:nvSpPr>
        <p:spPr>
          <a:xfrm>
            <a:off x="6063049" y="3747973"/>
            <a:ext cx="5290751" cy="2555114"/>
          </a:xfrm>
        </p:spPr>
        <p:txBody>
          <a:bodyPr>
            <a:normAutofit fontScale="92500" lnSpcReduction="10000"/>
          </a:bodyPr>
          <a:lstStyle/>
          <a:p>
            <a:pPr marL="285750" indent="-285750">
              <a:buFontTx/>
              <a:buChar char="-"/>
            </a:pPr>
            <a:r>
              <a:rPr lang="en-US" sz="1400" dirty="0"/>
              <a:t>Improve upon the connection between units</a:t>
            </a:r>
          </a:p>
          <a:p>
            <a:pPr marL="285750" indent="-285750">
              <a:buFontTx/>
              <a:buChar char="-"/>
            </a:pPr>
            <a:r>
              <a:rPr lang="en-US" sz="1400" dirty="0"/>
              <a:t>Design better joints that can rotate 360 degrees.</a:t>
            </a:r>
          </a:p>
          <a:p>
            <a:pPr marL="285750" indent="-285750">
              <a:buFontTx/>
              <a:buChar char="-"/>
            </a:pPr>
            <a:r>
              <a:rPr lang="en-US" sz="1400" dirty="0"/>
              <a:t>Use stronger materials and joint designs to allow for greater strength and degrees of freedom.</a:t>
            </a:r>
          </a:p>
          <a:p>
            <a:pPr marL="285750" indent="-285750">
              <a:buFontTx/>
              <a:buChar char="-"/>
            </a:pPr>
            <a:r>
              <a:rPr lang="en-US" sz="1400" dirty="0"/>
              <a:t>Improve the software to allow for dynamic connections and movement.</a:t>
            </a:r>
          </a:p>
          <a:p>
            <a:pPr marL="285750" indent="-285750">
              <a:buFontTx/>
              <a:buChar char="-"/>
            </a:pPr>
            <a:r>
              <a:rPr lang="en-US" sz="1400" dirty="0"/>
              <a:t>Improve wireless communication technique to a lower latency.</a:t>
            </a:r>
          </a:p>
          <a:p>
            <a:pPr marL="285750" indent="-285750">
              <a:buFontTx/>
              <a:buChar char="-"/>
            </a:pPr>
            <a:r>
              <a:rPr lang="en-US" sz="1400" dirty="0"/>
              <a:t>It’s currently somewhat difficult to design, hard to program, movement are difficult to design and program.</a:t>
            </a:r>
          </a:p>
        </p:txBody>
      </p:sp>
      <p:sp>
        <p:nvSpPr>
          <p:cNvPr id="5" name="Date Placeholder 4">
            <a:extLst>
              <a:ext uri="{FF2B5EF4-FFF2-40B4-BE49-F238E27FC236}">
                <a16:creationId xmlns:a16="http://schemas.microsoft.com/office/drawing/2014/main" id="{AD5D36AE-C2A9-62DC-168F-A142976B07EE}"/>
              </a:ext>
            </a:extLst>
          </p:cNvPr>
          <p:cNvSpPr>
            <a:spLocks noGrp="1"/>
          </p:cNvSpPr>
          <p:nvPr>
            <p:ph type="dt" sz="half" idx="10"/>
          </p:nvPr>
        </p:nvSpPr>
        <p:spPr/>
        <p:txBody>
          <a:bodyPr/>
          <a:lstStyle/>
          <a:p>
            <a:fld id="{91B80AF1-98AE-4BE5-B730-B3F94EBFAF6B}" type="datetime1">
              <a:rPr lang="en-US" smtClean="0"/>
              <a:t>3/16/2024</a:t>
            </a:fld>
            <a:endParaRPr lang="en-US"/>
          </a:p>
        </p:txBody>
      </p:sp>
      <p:sp>
        <p:nvSpPr>
          <p:cNvPr id="7" name="Slide Number Placeholder 6">
            <a:extLst>
              <a:ext uri="{FF2B5EF4-FFF2-40B4-BE49-F238E27FC236}">
                <a16:creationId xmlns:a16="http://schemas.microsoft.com/office/drawing/2014/main" id="{F7DD4412-21C0-635D-0BDF-D871BA344914}"/>
              </a:ext>
            </a:extLst>
          </p:cNvPr>
          <p:cNvSpPr>
            <a:spLocks noGrp="1"/>
          </p:cNvSpPr>
          <p:nvPr>
            <p:ph type="sldNum" sz="quarter" idx="12"/>
          </p:nvPr>
        </p:nvSpPr>
        <p:spPr/>
        <p:txBody>
          <a:bodyPr/>
          <a:lstStyle/>
          <a:p>
            <a:fld id="{DFDF98CC-160E-494C-8C3C-8CDC5FA257DE}" type="slidenum">
              <a:rPr lang="en-US" smtClean="0"/>
              <a:t>11</a:t>
            </a:fld>
            <a:endParaRPr lang="en-US"/>
          </a:p>
        </p:txBody>
      </p:sp>
      <p:cxnSp>
        <p:nvCxnSpPr>
          <p:cNvPr id="8" name="Straight Connector 7">
            <a:extLst>
              <a:ext uri="{FF2B5EF4-FFF2-40B4-BE49-F238E27FC236}">
                <a16:creationId xmlns:a16="http://schemas.microsoft.com/office/drawing/2014/main" id="{31D6A5C5-149E-8BBF-5AA3-2F2F3984A792}"/>
              </a:ext>
            </a:extLst>
          </p:cNvPr>
          <p:cNvCxnSpPr>
            <a:stCxn id="2" idx="3"/>
          </p:cNvCxnSpPr>
          <p:nvPr/>
        </p:nvCxnSpPr>
        <p:spPr>
          <a:xfrm flipV="1">
            <a:off x="5539052" y="3582257"/>
            <a:ext cx="6652948" cy="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1926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D7E9-C8B7-5563-2973-1C1C1B7409B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0EC749D-9A5B-75E3-A282-71AE87799535}"/>
              </a:ext>
            </a:extLst>
          </p:cNvPr>
          <p:cNvSpPr>
            <a:spLocks noGrp="1"/>
          </p:cNvSpPr>
          <p:nvPr>
            <p:ph sz="half" idx="1"/>
          </p:nvPr>
        </p:nvSpPr>
        <p:spPr>
          <a:xfrm>
            <a:off x="6063049" y="969263"/>
            <a:ext cx="5290751" cy="5216843"/>
          </a:xfrm>
        </p:spPr>
        <p:txBody>
          <a:bodyPr>
            <a:normAutofit fontScale="62500" lnSpcReduction="20000"/>
          </a:bodyPr>
          <a:lstStyle/>
          <a:p>
            <a:pPr marL="0" marR="0">
              <a:lnSpc>
                <a:spcPct val="107000"/>
              </a:lnSpc>
              <a:spcBef>
                <a:spcPts val="0"/>
              </a:spcBef>
              <a:spcAft>
                <a:spcPts val="800"/>
              </a:spcAft>
            </a:pPr>
            <a:r>
              <a:rPr lang="en-US" sz="1800" kern="100" dirty="0">
                <a:effectLst/>
                <a:latin typeface="Times New Roman" panose="02020603050405020304" pitchFamily="18" charset="0"/>
                <a:ea typeface="等线" panose="02010600030101010101" pitchFamily="2" charset="-122"/>
              </a:rPr>
              <a:t>[1] G. Song, Y. Zhou, Z. Wei and A. Song, A smart node architecture for adding mobility to wireless sensor networks, Sens Actuators A Phys, Vol. 147, No. 1, pp. 216-221, 2008.</a:t>
            </a:r>
          </a:p>
          <a:p>
            <a:pPr marL="0" marR="0">
              <a:lnSpc>
                <a:spcPct val="107000"/>
              </a:lnSpc>
              <a:spcBef>
                <a:spcPts val="0"/>
              </a:spcBef>
              <a:spcAft>
                <a:spcPts val="800"/>
              </a:spcAft>
            </a:pPr>
            <a:r>
              <a:rPr lang="es-419" sz="1800" kern="100" dirty="0">
                <a:effectLst/>
                <a:latin typeface="Times New Roman" panose="02020603050405020304" pitchFamily="18" charset="0"/>
                <a:ea typeface="等线" panose="02010600030101010101" pitchFamily="2" charset="-122"/>
              </a:rPr>
              <a:t>[2] </a:t>
            </a:r>
            <a:r>
              <a:rPr lang="es-419" sz="1800" kern="100" dirty="0" err="1">
                <a:effectLst/>
                <a:latin typeface="Times New Roman" panose="02020603050405020304" pitchFamily="18" charset="0"/>
                <a:ea typeface="等线" panose="02010600030101010101" pitchFamily="2" charset="-122"/>
              </a:rPr>
              <a:t>Xu</a:t>
            </a:r>
            <a:r>
              <a:rPr lang="es-419" sz="1800" kern="100" dirty="0">
                <a:effectLst/>
                <a:latin typeface="Times New Roman" panose="02020603050405020304" pitchFamily="18" charset="0"/>
                <a:ea typeface="等线" panose="02010600030101010101" pitchFamily="2" charset="-122"/>
              </a:rPr>
              <a:t>, W., Han, L., Wang, X., Yuan, H., &amp; </a:t>
            </a:r>
            <a:r>
              <a:rPr lang="es-419" sz="1800" kern="100" dirty="0" err="1">
                <a:effectLst/>
                <a:latin typeface="Times New Roman" panose="02020603050405020304" pitchFamily="18" charset="0"/>
                <a:ea typeface="等线" panose="02010600030101010101" pitchFamily="2" charset="-122"/>
              </a:rPr>
              <a:t>Liang</a:t>
            </a:r>
            <a:r>
              <a:rPr lang="es-419" sz="1800" kern="100" dirty="0">
                <a:effectLst/>
                <a:latin typeface="Times New Roman" panose="02020603050405020304" pitchFamily="18" charset="0"/>
                <a:ea typeface="等线" panose="02010600030101010101" pitchFamily="2" charset="-122"/>
              </a:rPr>
              <a:t>, B. (2020). </a:t>
            </a:r>
            <a:r>
              <a:rPr lang="en-US" sz="1800" kern="100" dirty="0">
                <a:effectLst/>
                <a:latin typeface="Times New Roman" panose="02020603050405020304" pitchFamily="18" charset="0"/>
                <a:ea typeface="等线" panose="02010600030101010101" pitchFamily="2" charset="-122"/>
              </a:rPr>
              <a:t>Intelligent modularized reconfigurable mechanisms for robots: development and experiment. Research Square (Research Square). https://doi.org/10.21203/rs.3.rs-19729/v2</a:t>
            </a:r>
          </a:p>
          <a:p>
            <a:pPr marL="0" marR="0">
              <a:lnSpc>
                <a:spcPct val="107000"/>
              </a:lnSpc>
              <a:spcBef>
                <a:spcPts val="0"/>
              </a:spcBef>
              <a:spcAft>
                <a:spcPts val="800"/>
              </a:spcAft>
            </a:pPr>
            <a:r>
              <a:rPr lang="en-US" sz="1800" kern="100" dirty="0">
                <a:effectLst/>
                <a:latin typeface="Times New Roman" panose="02020603050405020304" pitchFamily="18" charset="0"/>
                <a:ea typeface="等线" panose="02010600030101010101" pitchFamily="2" charset="-122"/>
              </a:rPr>
              <a:t>[3] Yang, C., Xu, B., Xia, J., Chang, H., Chen, X., &amp; Ma, R. (2023). Mechanical behaviors of inter-module connections and assembled joints in modular steel buildings: A comprehensive review. Buildings, 13(7), 1727. </a:t>
            </a:r>
            <a:r>
              <a:rPr lang="en-US" sz="1800" u="sng" kern="100" dirty="0">
                <a:solidFill>
                  <a:srgbClr val="0563C1"/>
                </a:solidFill>
                <a:effectLst/>
                <a:latin typeface="Times New Roman" panose="02020603050405020304" pitchFamily="18" charset="0"/>
                <a:ea typeface="等线" panose="02010600030101010101" pitchFamily="2" charset="-122"/>
                <a:hlinkClick r:id="rId2"/>
              </a:rPr>
              <a:t>https://doi.org/10.3390/buildings13071727</a:t>
            </a:r>
            <a:endParaRPr lang="en-US" sz="1800" kern="100" dirty="0">
              <a:effectLst/>
              <a:latin typeface="Times New Roman" panose="02020603050405020304" pitchFamily="18" charset="0"/>
              <a:ea typeface="等线" panose="02010600030101010101" pitchFamily="2" charset="-122"/>
            </a:endParaRPr>
          </a:p>
          <a:p>
            <a:pPr marL="0" marR="0">
              <a:lnSpc>
                <a:spcPct val="107000"/>
              </a:lnSpc>
              <a:spcBef>
                <a:spcPts val="0"/>
              </a:spcBef>
              <a:spcAft>
                <a:spcPts val="800"/>
              </a:spcAft>
            </a:pPr>
            <a:r>
              <a:rPr lang="en-US" sz="1800" kern="100" dirty="0">
                <a:effectLst/>
                <a:latin typeface="Times New Roman" panose="02020603050405020304" pitchFamily="18" charset="0"/>
                <a:ea typeface="等线" panose="02010600030101010101" pitchFamily="2" charset="-122"/>
              </a:rPr>
              <a:t>[4] Dorigo, M. (2005). SWARM-BOT: an experiment in swarm robotics. Proceedings 2005 IEEE Swarm Intelligence Symposium, 2005. SIS 2005. </a:t>
            </a:r>
            <a:r>
              <a:rPr lang="en-US" sz="1800" u="sng" kern="100" dirty="0">
                <a:solidFill>
                  <a:srgbClr val="0563C1"/>
                </a:solidFill>
                <a:effectLst/>
                <a:latin typeface="Times New Roman" panose="02020603050405020304" pitchFamily="18" charset="0"/>
                <a:ea typeface="等线" panose="02010600030101010101" pitchFamily="2" charset="-122"/>
                <a:hlinkClick r:id="rId3"/>
              </a:rPr>
              <a:t>https://doi.org/10.1109/sis.2005.1501622</a:t>
            </a:r>
            <a:endParaRPr lang="en-US" sz="1800" kern="100" dirty="0">
              <a:effectLst/>
              <a:latin typeface="Times New Roman" panose="02020603050405020304" pitchFamily="18" charset="0"/>
              <a:ea typeface="等线" panose="02010600030101010101" pitchFamily="2" charset="-122"/>
            </a:endParaRPr>
          </a:p>
          <a:p>
            <a:pPr marL="0" marR="0">
              <a:lnSpc>
                <a:spcPct val="107000"/>
              </a:lnSpc>
              <a:spcBef>
                <a:spcPts val="0"/>
              </a:spcBef>
              <a:spcAft>
                <a:spcPts val="800"/>
              </a:spcAft>
            </a:pPr>
            <a:r>
              <a:rPr lang="en-US" sz="1800" kern="100" dirty="0">
                <a:effectLst/>
                <a:latin typeface="Times New Roman" panose="02020603050405020304" pitchFamily="18" charset="0"/>
                <a:ea typeface="等线" panose="02010600030101010101" pitchFamily="2" charset="-122"/>
              </a:rPr>
              <a:t>[5] Dorigo, M. (2014). The Swarm-bots and </a:t>
            </a:r>
            <a:r>
              <a:rPr lang="en-US" sz="1800" kern="100" dirty="0" err="1">
                <a:effectLst/>
                <a:latin typeface="Times New Roman" panose="02020603050405020304" pitchFamily="18" charset="0"/>
                <a:ea typeface="等线" panose="02010600030101010101" pitchFamily="2" charset="-122"/>
              </a:rPr>
              <a:t>Swarmanoid</a:t>
            </a:r>
            <a:r>
              <a:rPr lang="en-US" sz="1800" kern="100" dirty="0">
                <a:effectLst/>
                <a:latin typeface="Times New Roman" panose="02020603050405020304" pitchFamily="18" charset="0"/>
                <a:ea typeface="等线" panose="02010600030101010101" pitchFamily="2" charset="-122"/>
              </a:rPr>
              <a:t> experiments in swarm robotics. Dorigo - 2014 IEEE International Conference on Autonomous Robot Systems and Competitions (ICARSC) - 2014. </a:t>
            </a:r>
            <a:r>
              <a:rPr lang="en-US" sz="1800" u="sng" kern="100" dirty="0">
                <a:solidFill>
                  <a:srgbClr val="0563C1"/>
                </a:solidFill>
                <a:effectLst/>
                <a:latin typeface="Times New Roman" panose="02020603050405020304" pitchFamily="18" charset="0"/>
                <a:ea typeface="等线" panose="02010600030101010101" pitchFamily="2" charset="-122"/>
                <a:hlinkClick r:id="rId4"/>
              </a:rPr>
              <a:t>https://doi.org/10.1109/icarsc.2014.6849753</a:t>
            </a:r>
            <a:endParaRPr lang="en-US" sz="1800" kern="100" dirty="0">
              <a:effectLst/>
              <a:latin typeface="Times New Roman" panose="02020603050405020304" pitchFamily="18" charset="0"/>
              <a:ea typeface="等线" panose="02010600030101010101" pitchFamily="2" charset="-122"/>
            </a:endParaRPr>
          </a:p>
          <a:p>
            <a:pPr marL="0" marR="0">
              <a:lnSpc>
                <a:spcPct val="107000"/>
              </a:lnSpc>
              <a:spcBef>
                <a:spcPts val="0"/>
              </a:spcBef>
              <a:spcAft>
                <a:spcPts val="800"/>
              </a:spcAft>
            </a:pPr>
            <a:r>
              <a:rPr lang="en-US" sz="1800" kern="100" dirty="0">
                <a:effectLst/>
                <a:latin typeface="Times New Roman" panose="02020603050405020304" pitchFamily="18" charset="0"/>
                <a:ea typeface="等线" panose="02010600030101010101" pitchFamily="2" charset="-122"/>
              </a:rPr>
              <a:t>[6] Liu, C., Lin, Q., Kim, H., &amp; Yim, M. (2022). SMORES-EP, a modular robot with parallel self-assembly. Autonomous Robots, 47(2), 211–228. </a:t>
            </a:r>
            <a:r>
              <a:rPr lang="en-US" sz="1800" u="sng" kern="100" dirty="0">
                <a:solidFill>
                  <a:srgbClr val="0563C1"/>
                </a:solidFill>
                <a:effectLst/>
                <a:latin typeface="Times New Roman" panose="02020603050405020304" pitchFamily="18" charset="0"/>
                <a:ea typeface="等线" panose="02010600030101010101" pitchFamily="2" charset="-122"/>
                <a:hlinkClick r:id="rId5"/>
              </a:rPr>
              <a:t>https://doi.org/10.1007/s10514-022-10078-1</a:t>
            </a:r>
            <a:endParaRPr lang="en-US" sz="1800" kern="100" dirty="0">
              <a:effectLst/>
              <a:latin typeface="Times New Roman" panose="02020603050405020304" pitchFamily="18" charset="0"/>
              <a:ea typeface="等线" panose="02010600030101010101" pitchFamily="2" charset="-122"/>
            </a:endParaRPr>
          </a:p>
          <a:p>
            <a:pPr marL="0" marR="0">
              <a:lnSpc>
                <a:spcPct val="107000"/>
              </a:lnSpc>
              <a:spcBef>
                <a:spcPts val="0"/>
              </a:spcBef>
              <a:spcAft>
                <a:spcPts val="800"/>
              </a:spcAft>
            </a:pPr>
            <a:r>
              <a:rPr lang="en-US" sz="1800" kern="100" dirty="0">
                <a:effectLst/>
                <a:latin typeface="Times New Roman" panose="02020603050405020304" pitchFamily="18" charset="0"/>
                <a:ea typeface="等线" panose="02010600030101010101" pitchFamily="2" charset="-122"/>
              </a:rPr>
              <a:t>[7] Kuo, V., &amp; Fitch, R. (2014). Scalable multi-radio communication in modular robots. Robotics and Autonomous Systems, 62(7), 1034–1046. </a:t>
            </a:r>
            <a:r>
              <a:rPr lang="en-US" sz="1800" u="sng" kern="100" dirty="0">
                <a:solidFill>
                  <a:srgbClr val="0563C1"/>
                </a:solidFill>
                <a:effectLst/>
                <a:latin typeface="Times New Roman" panose="02020603050405020304" pitchFamily="18" charset="0"/>
                <a:ea typeface="等线" panose="02010600030101010101" pitchFamily="2" charset="-122"/>
                <a:hlinkClick r:id="rId6"/>
              </a:rPr>
              <a:t>https://doi.org/10.1016/j.robot.2013.08.007</a:t>
            </a:r>
            <a:endParaRPr lang="en-US" sz="1800" kern="100" dirty="0">
              <a:effectLst/>
              <a:latin typeface="Times New Roman" panose="02020603050405020304" pitchFamily="18" charset="0"/>
              <a:ea typeface="等线" panose="02010600030101010101" pitchFamily="2" charset="-122"/>
            </a:endParaRPr>
          </a:p>
          <a:p>
            <a:pPr marL="0" marR="0">
              <a:lnSpc>
                <a:spcPct val="107000"/>
              </a:lnSpc>
              <a:spcBef>
                <a:spcPts val="0"/>
              </a:spcBef>
              <a:spcAft>
                <a:spcPts val="800"/>
              </a:spcAft>
            </a:pPr>
            <a:r>
              <a:rPr lang="en-US" sz="1800" kern="100" dirty="0">
                <a:effectLst/>
                <a:latin typeface="Times New Roman" panose="02020603050405020304" pitchFamily="18" charset="0"/>
                <a:ea typeface="等线" panose="02010600030101010101" pitchFamily="2" charset="-122"/>
              </a:rPr>
              <a:t>[8] Luo, H., &amp; Lam, T. L. (2023). Auto-Optimizing connection planning method for Chain-Type modular Self-Reconfiguration robots. IEEE Transactions on Robotics, 39(2), 1353–1372. </a:t>
            </a:r>
            <a:r>
              <a:rPr lang="en-US" sz="1800" u="sng" kern="100" dirty="0">
                <a:solidFill>
                  <a:srgbClr val="0563C1"/>
                </a:solidFill>
                <a:effectLst/>
                <a:latin typeface="Times New Roman" panose="02020603050405020304" pitchFamily="18" charset="0"/>
                <a:ea typeface="等线" panose="02010600030101010101" pitchFamily="2" charset="-122"/>
                <a:hlinkClick r:id="rId7"/>
              </a:rPr>
              <a:t>https://doi.org/10.1109/tro.2022.3218992</a:t>
            </a:r>
            <a:endParaRPr lang="en-US" sz="1800" kern="100" dirty="0">
              <a:effectLst/>
              <a:latin typeface="Times New Roman" panose="02020603050405020304" pitchFamily="18" charset="0"/>
              <a:ea typeface="等线" panose="02010600030101010101" pitchFamily="2" charset="-122"/>
            </a:endParaRPr>
          </a:p>
        </p:txBody>
      </p:sp>
      <p:sp>
        <p:nvSpPr>
          <p:cNvPr id="5" name="Date Placeholder 4">
            <a:extLst>
              <a:ext uri="{FF2B5EF4-FFF2-40B4-BE49-F238E27FC236}">
                <a16:creationId xmlns:a16="http://schemas.microsoft.com/office/drawing/2014/main" id="{A614CC58-E565-8717-8A08-395F5D0D3F88}"/>
              </a:ext>
            </a:extLst>
          </p:cNvPr>
          <p:cNvSpPr>
            <a:spLocks noGrp="1"/>
          </p:cNvSpPr>
          <p:nvPr>
            <p:ph type="dt" sz="half" idx="10"/>
          </p:nvPr>
        </p:nvSpPr>
        <p:spPr/>
        <p:txBody>
          <a:bodyPr/>
          <a:lstStyle/>
          <a:p>
            <a:fld id="{91B80AF1-98AE-4BE5-B730-B3F94EBFAF6B}" type="datetime1">
              <a:rPr lang="en-US" smtClean="0"/>
              <a:t>3/16/2024</a:t>
            </a:fld>
            <a:endParaRPr lang="en-US"/>
          </a:p>
        </p:txBody>
      </p:sp>
      <p:sp>
        <p:nvSpPr>
          <p:cNvPr id="7" name="Slide Number Placeholder 6">
            <a:extLst>
              <a:ext uri="{FF2B5EF4-FFF2-40B4-BE49-F238E27FC236}">
                <a16:creationId xmlns:a16="http://schemas.microsoft.com/office/drawing/2014/main" id="{92945BFE-11BE-EF48-F9DF-0FD16C655782}"/>
              </a:ext>
            </a:extLst>
          </p:cNvPr>
          <p:cNvSpPr>
            <a:spLocks noGrp="1"/>
          </p:cNvSpPr>
          <p:nvPr>
            <p:ph type="sldNum" sz="quarter" idx="12"/>
          </p:nvPr>
        </p:nvSpPr>
        <p:spPr/>
        <p:txBody>
          <a:bodyPr/>
          <a:lstStyle/>
          <a:p>
            <a:fld id="{DFDF98CC-160E-494C-8C3C-8CDC5FA257DE}" type="slidenum">
              <a:rPr lang="en-US" smtClean="0"/>
              <a:t>12</a:t>
            </a:fld>
            <a:endParaRPr lang="en-US"/>
          </a:p>
        </p:txBody>
      </p:sp>
    </p:spTree>
    <p:extLst>
      <p:ext uri="{BB962C8B-B14F-4D97-AF65-F5344CB8AC3E}">
        <p14:creationId xmlns:p14="http://schemas.microsoft.com/office/powerpoint/2010/main" val="258625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1D6A-4A76-ECF9-438C-E779CB5BA772}"/>
              </a:ext>
            </a:extLst>
          </p:cNvPr>
          <p:cNvSpPr>
            <a:spLocks noGrp="1"/>
          </p:cNvSpPr>
          <p:nvPr>
            <p:ph type="title"/>
          </p:nvPr>
        </p:nvSpPr>
        <p:spPr/>
        <p:txBody>
          <a:bodyPr>
            <a:normAutofit/>
          </a:bodyPr>
          <a:lstStyle/>
          <a:p>
            <a:r>
              <a:rPr lang="en-US" dirty="0"/>
              <a:t>Introduction &amp; Purposes</a:t>
            </a:r>
          </a:p>
        </p:txBody>
      </p:sp>
      <p:sp>
        <p:nvSpPr>
          <p:cNvPr id="3" name="Text Placeholder 2">
            <a:extLst>
              <a:ext uri="{FF2B5EF4-FFF2-40B4-BE49-F238E27FC236}">
                <a16:creationId xmlns:a16="http://schemas.microsoft.com/office/drawing/2014/main" id="{48FB07F4-C9A9-E9A3-41E6-35EE26CC1272}"/>
              </a:ext>
            </a:extLst>
          </p:cNvPr>
          <p:cNvSpPr>
            <a:spLocks noGrp="1"/>
          </p:cNvSpPr>
          <p:nvPr>
            <p:ph type="body" idx="1"/>
          </p:nvPr>
        </p:nvSpPr>
        <p:spPr/>
        <p:txBody>
          <a:bodyPr/>
          <a:lstStyle/>
          <a:p>
            <a:r>
              <a:rPr lang="en-US" dirty="0"/>
              <a:t>What is modularity?</a:t>
            </a:r>
          </a:p>
        </p:txBody>
      </p:sp>
      <p:sp>
        <p:nvSpPr>
          <p:cNvPr id="4" name="Content Placeholder 3">
            <a:extLst>
              <a:ext uri="{FF2B5EF4-FFF2-40B4-BE49-F238E27FC236}">
                <a16:creationId xmlns:a16="http://schemas.microsoft.com/office/drawing/2014/main" id="{51A6B0B8-07CD-E775-C139-3A1D43FAEF49}"/>
              </a:ext>
            </a:extLst>
          </p:cNvPr>
          <p:cNvSpPr>
            <a:spLocks noGrp="1"/>
          </p:cNvSpPr>
          <p:nvPr>
            <p:ph sz="half" idx="2"/>
          </p:nvPr>
        </p:nvSpPr>
        <p:spPr>
          <a:xfrm>
            <a:off x="517870" y="2876086"/>
            <a:ext cx="5020056" cy="995926"/>
          </a:xfrm>
        </p:spPr>
        <p:txBody>
          <a:bodyPr>
            <a:normAutofit/>
          </a:bodyPr>
          <a:lstStyle/>
          <a:p>
            <a:pPr marL="342900" indent="-342900">
              <a:buFont typeface="Arial" panose="020B0604020202020204" pitchFamily="34" charset="0"/>
              <a:buChar char="•"/>
            </a:pPr>
            <a:r>
              <a:rPr lang="en-US" sz="1400" dirty="0"/>
              <a:t>Reconfigurable</a:t>
            </a:r>
          </a:p>
          <a:p>
            <a:pPr marL="342900" indent="-342900">
              <a:buFont typeface="Arial" panose="020B0604020202020204" pitchFamily="34" charset="0"/>
              <a:buChar char="•"/>
            </a:pPr>
            <a:r>
              <a:rPr lang="en-US" sz="1400" dirty="0"/>
              <a:t>Many parts make up an entire robot through some connection method.</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endParaRPr lang="en-US" sz="1400" dirty="0"/>
          </a:p>
        </p:txBody>
      </p:sp>
      <p:sp>
        <p:nvSpPr>
          <p:cNvPr id="5" name="Text Placeholder 4">
            <a:extLst>
              <a:ext uri="{FF2B5EF4-FFF2-40B4-BE49-F238E27FC236}">
                <a16:creationId xmlns:a16="http://schemas.microsoft.com/office/drawing/2014/main" id="{FDEEB91E-DE3F-F64E-F6E3-9A193840CAF8}"/>
              </a:ext>
            </a:extLst>
          </p:cNvPr>
          <p:cNvSpPr>
            <a:spLocks noGrp="1"/>
          </p:cNvSpPr>
          <p:nvPr>
            <p:ph type="body" sz="quarter" idx="3"/>
          </p:nvPr>
        </p:nvSpPr>
        <p:spPr/>
        <p:txBody>
          <a:bodyPr/>
          <a:lstStyle/>
          <a:p>
            <a:r>
              <a:rPr lang="en-US" dirty="0"/>
              <a:t>What is this project meant for?</a:t>
            </a:r>
          </a:p>
        </p:txBody>
      </p:sp>
      <p:sp>
        <p:nvSpPr>
          <p:cNvPr id="6" name="Content Placeholder 5">
            <a:extLst>
              <a:ext uri="{FF2B5EF4-FFF2-40B4-BE49-F238E27FC236}">
                <a16:creationId xmlns:a16="http://schemas.microsoft.com/office/drawing/2014/main" id="{6B3E9B82-F4A5-7DD7-4585-130E2574F4A6}"/>
              </a:ext>
            </a:extLst>
          </p:cNvPr>
          <p:cNvSpPr>
            <a:spLocks noGrp="1"/>
          </p:cNvSpPr>
          <p:nvPr>
            <p:ph sz="quarter" idx="4"/>
          </p:nvPr>
        </p:nvSpPr>
        <p:spPr/>
        <p:txBody>
          <a:bodyPr>
            <a:normAutofit/>
          </a:bodyPr>
          <a:lstStyle/>
          <a:p>
            <a:r>
              <a:rPr lang="en-US" sz="1400" dirty="0"/>
              <a:t>Currently, most robots are made as a whole, not intended to be taken apart and recombined easily (It’s really robots). However, in the future, robots will likely need to be extremely versatile in the future since we might require them to travel to foreign plants, climb over cliffs, and squeeze through cracks.</a:t>
            </a:r>
          </a:p>
          <a:p>
            <a:r>
              <a:rPr lang="en-US" sz="1400" dirty="0"/>
              <a:t>On the other hand, modular robotic is a completely different approach to designing and building robots with different advantages and disadvantages.  Some of the advantages includes:</a:t>
            </a:r>
          </a:p>
          <a:p>
            <a:pPr marL="617220" lvl="1" indent="-342900"/>
            <a:r>
              <a:rPr lang="en-US" sz="1200" dirty="0"/>
              <a:t>High adaptability</a:t>
            </a:r>
          </a:p>
          <a:p>
            <a:pPr marL="617220" lvl="1" indent="-342900"/>
            <a:r>
              <a:rPr lang="en-US" sz="1200" dirty="0"/>
              <a:t>Easy maintenance</a:t>
            </a:r>
          </a:p>
          <a:p>
            <a:pPr marL="617220" lvl="1" indent="-342900"/>
            <a:r>
              <a:rPr lang="en-US" sz="1200" dirty="0"/>
              <a:t>Potentially future proof</a:t>
            </a:r>
          </a:p>
          <a:p>
            <a:pPr lvl="1" indent="0">
              <a:buNone/>
            </a:pPr>
            <a:endParaRPr lang="en-US" sz="1200" dirty="0"/>
          </a:p>
        </p:txBody>
      </p:sp>
      <p:sp>
        <p:nvSpPr>
          <p:cNvPr id="7" name="Date Placeholder 6">
            <a:extLst>
              <a:ext uri="{FF2B5EF4-FFF2-40B4-BE49-F238E27FC236}">
                <a16:creationId xmlns:a16="http://schemas.microsoft.com/office/drawing/2014/main" id="{93E0AD63-6ED2-BCC4-FECB-CA27E06A2828}"/>
              </a:ext>
            </a:extLst>
          </p:cNvPr>
          <p:cNvSpPr>
            <a:spLocks noGrp="1"/>
          </p:cNvSpPr>
          <p:nvPr>
            <p:ph type="dt" sz="half" idx="10"/>
          </p:nvPr>
        </p:nvSpPr>
        <p:spPr/>
        <p:txBody>
          <a:bodyPr/>
          <a:lstStyle/>
          <a:p>
            <a:fld id="{02BD241F-3391-4EBE-A8C5-7CBF4570F37E}" type="datetime1">
              <a:rPr lang="en-US" smtClean="0"/>
              <a:t>3/16/2024</a:t>
            </a:fld>
            <a:endParaRPr lang="en-US"/>
          </a:p>
        </p:txBody>
      </p:sp>
      <p:sp>
        <p:nvSpPr>
          <p:cNvPr id="9" name="Slide Number Placeholder 8">
            <a:extLst>
              <a:ext uri="{FF2B5EF4-FFF2-40B4-BE49-F238E27FC236}">
                <a16:creationId xmlns:a16="http://schemas.microsoft.com/office/drawing/2014/main" id="{523A6ABF-9186-06FA-582A-D0BA1D629EFA}"/>
              </a:ext>
            </a:extLst>
          </p:cNvPr>
          <p:cNvSpPr>
            <a:spLocks noGrp="1"/>
          </p:cNvSpPr>
          <p:nvPr>
            <p:ph type="sldNum" sz="quarter" idx="12"/>
          </p:nvPr>
        </p:nvSpPr>
        <p:spPr/>
        <p:txBody>
          <a:bodyPr/>
          <a:lstStyle/>
          <a:p>
            <a:fld id="{DFDF98CC-160E-494C-8C3C-8CDC5FA257DE}" type="slidenum">
              <a:rPr lang="en-US" smtClean="0"/>
              <a:t>2</a:t>
            </a:fld>
            <a:endParaRPr lang="en-US"/>
          </a:p>
        </p:txBody>
      </p:sp>
      <p:pic>
        <p:nvPicPr>
          <p:cNvPr id="11" name="Picture 10">
            <a:extLst>
              <a:ext uri="{FF2B5EF4-FFF2-40B4-BE49-F238E27FC236}">
                <a16:creationId xmlns:a16="http://schemas.microsoft.com/office/drawing/2014/main" id="{FF4BB981-FC4F-BCC4-7FAB-2350DC856997}"/>
              </a:ext>
            </a:extLst>
          </p:cNvPr>
          <p:cNvPicPr>
            <a:picLocks noChangeAspect="1"/>
          </p:cNvPicPr>
          <p:nvPr/>
        </p:nvPicPr>
        <p:blipFill>
          <a:blip r:embed="rId2"/>
          <a:stretch>
            <a:fillRect/>
          </a:stretch>
        </p:blipFill>
        <p:spPr>
          <a:xfrm>
            <a:off x="819931" y="4340316"/>
            <a:ext cx="2346670" cy="1539565"/>
          </a:xfrm>
          <a:prstGeom prst="rect">
            <a:avLst/>
          </a:prstGeom>
        </p:spPr>
      </p:pic>
      <p:pic>
        <p:nvPicPr>
          <p:cNvPr id="13" name="Picture 12">
            <a:extLst>
              <a:ext uri="{FF2B5EF4-FFF2-40B4-BE49-F238E27FC236}">
                <a16:creationId xmlns:a16="http://schemas.microsoft.com/office/drawing/2014/main" id="{1C757E9C-0DE8-A9C8-87F9-DCFFB48C6CB7}"/>
              </a:ext>
            </a:extLst>
          </p:cNvPr>
          <p:cNvPicPr>
            <a:picLocks noChangeAspect="1"/>
          </p:cNvPicPr>
          <p:nvPr/>
        </p:nvPicPr>
        <p:blipFill>
          <a:blip r:embed="rId3"/>
          <a:stretch>
            <a:fillRect/>
          </a:stretch>
        </p:blipFill>
        <p:spPr>
          <a:xfrm>
            <a:off x="3548141" y="4477026"/>
            <a:ext cx="2732487" cy="1266143"/>
          </a:xfrm>
          <a:prstGeom prst="rect">
            <a:avLst/>
          </a:prstGeom>
        </p:spPr>
      </p:pic>
    </p:spTree>
    <p:extLst>
      <p:ext uri="{BB962C8B-B14F-4D97-AF65-F5344CB8AC3E}">
        <p14:creationId xmlns:p14="http://schemas.microsoft.com/office/powerpoint/2010/main" val="84458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F042F-1AC5-DE95-ACC1-9A470F78A684}"/>
              </a:ext>
            </a:extLst>
          </p:cNvPr>
          <p:cNvSpPr>
            <a:spLocks noGrp="1"/>
          </p:cNvSpPr>
          <p:nvPr>
            <p:ph type="title"/>
          </p:nvPr>
        </p:nvSpPr>
        <p:spPr>
          <a:xfrm>
            <a:off x="804672" y="1412489"/>
            <a:ext cx="2871095" cy="2127124"/>
          </a:xfrm>
        </p:spPr>
        <p:txBody>
          <a:bodyPr anchor="t">
            <a:normAutofit/>
          </a:bodyPr>
          <a:lstStyle/>
          <a:p>
            <a:r>
              <a:rPr lang="en-US" sz="3600" b="1" dirty="0">
                <a:solidFill>
                  <a:schemeClr val="bg1"/>
                </a:solidFill>
                <a:latin typeface="Bierstadt (Headings)"/>
              </a:rPr>
              <a:t>Goals</a:t>
            </a:r>
            <a:br>
              <a:rPr lang="en-US" sz="3600" b="1" dirty="0">
                <a:solidFill>
                  <a:schemeClr val="bg1"/>
                </a:solidFill>
                <a:latin typeface="Bierstadt (Headings)"/>
              </a:rPr>
            </a:br>
            <a:r>
              <a:rPr lang="en-US" sz="3600" b="1" dirty="0">
                <a:solidFill>
                  <a:schemeClr val="bg1"/>
                </a:solidFill>
                <a:latin typeface="Bierstadt (Headings)"/>
              </a:rPr>
              <a:t>&amp;</a:t>
            </a:r>
            <a:br>
              <a:rPr lang="en-US" sz="3600" b="1" dirty="0">
                <a:solidFill>
                  <a:schemeClr val="bg1"/>
                </a:solidFill>
                <a:latin typeface="Bierstadt (Headings)"/>
              </a:rPr>
            </a:br>
            <a:r>
              <a:rPr lang="en-US" sz="3600" b="1" dirty="0">
                <a:solidFill>
                  <a:schemeClr val="bg1"/>
                </a:solidFill>
                <a:latin typeface="Bierstadt (Headings)"/>
              </a:rPr>
              <a:t>Design </a:t>
            </a:r>
            <a:br>
              <a:rPr lang="en-US" sz="3600" b="1" dirty="0">
                <a:solidFill>
                  <a:schemeClr val="bg1"/>
                </a:solidFill>
                <a:latin typeface="Bierstadt (Headings)"/>
              </a:rPr>
            </a:br>
            <a:r>
              <a:rPr lang="en-US" sz="3600" b="1" dirty="0">
                <a:solidFill>
                  <a:schemeClr val="bg1"/>
                </a:solidFill>
                <a:latin typeface="Bierstadt (Headings)"/>
              </a:rPr>
              <a:t>Criteria</a:t>
            </a:r>
          </a:p>
        </p:txBody>
      </p:sp>
      <p:sp>
        <p:nvSpPr>
          <p:cNvPr id="4" name="Content Placeholder 3">
            <a:extLst>
              <a:ext uri="{FF2B5EF4-FFF2-40B4-BE49-F238E27FC236}">
                <a16:creationId xmlns:a16="http://schemas.microsoft.com/office/drawing/2014/main" id="{9863D256-ABF6-B400-7CF6-1A1C87DFD572}"/>
              </a:ext>
            </a:extLst>
          </p:cNvPr>
          <p:cNvSpPr>
            <a:spLocks noGrp="1"/>
          </p:cNvSpPr>
          <p:nvPr>
            <p:ph sz="half" idx="1"/>
          </p:nvPr>
        </p:nvSpPr>
        <p:spPr>
          <a:xfrm>
            <a:off x="4421332" y="888558"/>
            <a:ext cx="4030271" cy="5080883"/>
          </a:xfrm>
        </p:spPr>
        <p:txBody>
          <a:bodyPr>
            <a:normAutofit/>
          </a:bodyPr>
          <a:lstStyle/>
          <a:p>
            <a:pPr marL="0" indent="0">
              <a:buNone/>
            </a:pPr>
            <a:r>
              <a:rPr lang="en-US" sz="2000" b="1" dirty="0">
                <a:latin typeface="Bierstadt (Body)"/>
              </a:rPr>
              <a:t>Engineering:</a:t>
            </a:r>
          </a:p>
          <a:p>
            <a:pPr marL="0" indent="0">
              <a:buNone/>
            </a:pPr>
            <a:r>
              <a:rPr lang="en-US" sz="1700" dirty="0">
                <a:latin typeface="Bierstadt (Body)"/>
              </a:rPr>
              <a:t>Create units with 3 joints each that can carry all of the sensors and motors with great structural integrity, is capable of connection consistently, and have a program that grants user control and automatic action.</a:t>
            </a:r>
          </a:p>
          <a:p>
            <a:pPr marL="0" indent="0">
              <a:buNone/>
            </a:pPr>
            <a:endParaRPr lang="en-US" sz="1700" dirty="0">
              <a:latin typeface="Bierstadt (Body)"/>
            </a:endParaRPr>
          </a:p>
          <a:p>
            <a:r>
              <a:rPr lang="en-US" sz="1700" dirty="0">
                <a:latin typeface="Bierstadt (Body)"/>
              </a:rPr>
              <a:t>Includes 3 joints.</a:t>
            </a:r>
          </a:p>
          <a:p>
            <a:r>
              <a:rPr lang="en-US" sz="1700" dirty="0">
                <a:latin typeface="Bierstadt (Body)"/>
              </a:rPr>
              <a:t>Use any Arduino mainboard.</a:t>
            </a:r>
          </a:p>
          <a:p>
            <a:r>
              <a:rPr lang="en-US" sz="1700" dirty="0">
                <a:latin typeface="Bierstadt (Body)"/>
              </a:rPr>
              <a:t>3 servos and 1 motor capable of controlling the unit and connecting to other units.</a:t>
            </a:r>
          </a:p>
          <a:p>
            <a:r>
              <a:rPr lang="en-US" sz="1700" dirty="0">
                <a:latin typeface="Bierstadt (Body)"/>
              </a:rPr>
              <a:t>Have a Bluetooth/</a:t>
            </a:r>
            <a:r>
              <a:rPr lang="en-US" sz="1700" dirty="0" err="1">
                <a:latin typeface="Bierstadt (Body)"/>
              </a:rPr>
              <a:t>wifi</a:t>
            </a:r>
            <a:r>
              <a:rPr lang="en-US" sz="1700" dirty="0">
                <a:latin typeface="Bierstadt (Body)"/>
              </a:rPr>
              <a:t> module to allow user control.</a:t>
            </a:r>
          </a:p>
          <a:p>
            <a:endParaRPr lang="en-US" sz="2000" dirty="0">
              <a:latin typeface="Bierstadt (Body)"/>
            </a:endParaRPr>
          </a:p>
          <a:p>
            <a:endParaRPr lang="en-US" sz="2000" dirty="0">
              <a:latin typeface="Bierstadt (Body)"/>
            </a:endParaRPr>
          </a:p>
        </p:txBody>
      </p:sp>
      <p:sp>
        <p:nvSpPr>
          <p:cNvPr id="5" name="Content Placeholder 4">
            <a:extLst>
              <a:ext uri="{FF2B5EF4-FFF2-40B4-BE49-F238E27FC236}">
                <a16:creationId xmlns:a16="http://schemas.microsoft.com/office/drawing/2014/main" id="{B5DD6B46-69BB-21D9-AC54-6B69A027D5E8}"/>
              </a:ext>
            </a:extLst>
          </p:cNvPr>
          <p:cNvSpPr>
            <a:spLocks noGrp="1"/>
          </p:cNvSpPr>
          <p:nvPr>
            <p:ph sz="half" idx="2"/>
          </p:nvPr>
        </p:nvSpPr>
        <p:spPr>
          <a:xfrm>
            <a:off x="8451603" y="888558"/>
            <a:ext cx="3350149" cy="4358736"/>
          </a:xfrm>
        </p:spPr>
        <p:txBody>
          <a:bodyPr>
            <a:normAutofit/>
          </a:bodyPr>
          <a:lstStyle/>
          <a:p>
            <a:pPr marL="0" indent="0">
              <a:buNone/>
            </a:pPr>
            <a:r>
              <a:rPr lang="en-US" sz="2000" b="1" dirty="0">
                <a:latin typeface="Bierstadt (Body)"/>
              </a:rPr>
              <a:t>Programming: </a:t>
            </a:r>
          </a:p>
          <a:p>
            <a:pPr marL="0" indent="0">
              <a:buNone/>
            </a:pPr>
            <a:r>
              <a:rPr lang="en-US" sz="1600" dirty="0">
                <a:latin typeface="Bierstadt (Body)"/>
              </a:rPr>
              <a:t>Create a program with Arduino and libraries to control wireless communication and motors. Then write a program to allow user control through Bluetooth and some automatic actions programmed into the robot previously.</a:t>
            </a:r>
          </a:p>
          <a:p>
            <a:pPr marL="0" indent="0">
              <a:buNone/>
            </a:pPr>
            <a:endParaRPr lang="en-US" sz="1600" dirty="0">
              <a:latin typeface="Bierstadt (Body)"/>
            </a:endParaRPr>
          </a:p>
          <a:p>
            <a:r>
              <a:rPr lang="en-US" sz="1600" dirty="0">
                <a:latin typeface="Bierstadt (Body)"/>
              </a:rPr>
              <a:t>A program that can control motors through respective libraries.</a:t>
            </a:r>
          </a:p>
          <a:p>
            <a:r>
              <a:rPr lang="en-US" sz="1600" dirty="0">
                <a:latin typeface="Bierstadt (Body)"/>
              </a:rPr>
              <a:t>With Bluetooth control built-in.</a:t>
            </a:r>
          </a:p>
          <a:p>
            <a:r>
              <a:rPr lang="en-US" sz="1600" dirty="0">
                <a:latin typeface="Bierstadt (Body)"/>
              </a:rPr>
              <a:t>Have automatic actions built in.</a:t>
            </a:r>
          </a:p>
        </p:txBody>
      </p:sp>
    </p:spTree>
    <p:extLst>
      <p:ext uri="{BB962C8B-B14F-4D97-AF65-F5344CB8AC3E}">
        <p14:creationId xmlns:p14="http://schemas.microsoft.com/office/powerpoint/2010/main" val="15539335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E488-12BF-2F0D-EFA2-83F5D3700381}"/>
              </a:ext>
            </a:extLst>
          </p:cNvPr>
          <p:cNvSpPr>
            <a:spLocks noGrp="1"/>
          </p:cNvSpPr>
          <p:nvPr>
            <p:ph type="title"/>
          </p:nvPr>
        </p:nvSpPr>
        <p:spPr/>
        <p:txBody>
          <a:bodyPr/>
          <a:lstStyle/>
          <a:p>
            <a:r>
              <a:rPr lang="en-US" dirty="0"/>
              <a:t>Design Plans</a:t>
            </a:r>
          </a:p>
        </p:txBody>
      </p:sp>
      <p:sp>
        <p:nvSpPr>
          <p:cNvPr id="3" name="Content Placeholder 2">
            <a:extLst>
              <a:ext uri="{FF2B5EF4-FFF2-40B4-BE49-F238E27FC236}">
                <a16:creationId xmlns:a16="http://schemas.microsoft.com/office/drawing/2014/main" id="{4CF3CC44-9D78-DFD2-CD9A-9DD02DCC05E4}"/>
              </a:ext>
            </a:extLst>
          </p:cNvPr>
          <p:cNvSpPr>
            <a:spLocks noGrp="1"/>
          </p:cNvSpPr>
          <p:nvPr>
            <p:ph sz="half" idx="1"/>
          </p:nvPr>
        </p:nvSpPr>
        <p:spPr>
          <a:xfrm>
            <a:off x="7506762" y="793759"/>
            <a:ext cx="4067755" cy="2555114"/>
          </a:xfrm>
        </p:spPr>
        <p:txBody>
          <a:bodyPr>
            <a:normAutofit lnSpcReduction="10000"/>
          </a:bodyPr>
          <a:lstStyle/>
          <a:p>
            <a:r>
              <a:rPr lang="en-US" dirty="0"/>
              <a:t>How do I want to achieve modularity? AKA, how do I want to connect units together?</a:t>
            </a:r>
          </a:p>
          <a:p>
            <a:pPr marL="285750" indent="-285750">
              <a:buFont typeface="Arial" panose="020B0604020202020204" pitchFamily="34" charset="0"/>
              <a:buChar char="•"/>
            </a:pPr>
            <a:r>
              <a:rPr lang="en-US" sz="1400" dirty="0"/>
              <a:t>I want to use a mechanical joint instead of magnetic.</a:t>
            </a:r>
          </a:p>
          <a:p>
            <a:pPr marL="285750" indent="-285750">
              <a:buFont typeface="Arial" panose="020B0604020202020204" pitchFamily="34" charset="0"/>
              <a:buChar char="•"/>
            </a:pPr>
            <a:r>
              <a:rPr lang="en-US" sz="1400" dirty="0"/>
              <a:t>I’m not going to use wheels to make each unit move. Then for each unit, I will have 3 joints, so that it won’t get too large and would still be able to move. </a:t>
            </a:r>
          </a:p>
        </p:txBody>
      </p:sp>
      <p:sp>
        <p:nvSpPr>
          <p:cNvPr id="4" name="Content Placeholder 3">
            <a:extLst>
              <a:ext uri="{FF2B5EF4-FFF2-40B4-BE49-F238E27FC236}">
                <a16:creationId xmlns:a16="http://schemas.microsoft.com/office/drawing/2014/main" id="{28BEB94D-55BC-342D-0D11-0A9828BEEEEE}"/>
              </a:ext>
            </a:extLst>
          </p:cNvPr>
          <p:cNvSpPr>
            <a:spLocks noGrp="1"/>
          </p:cNvSpPr>
          <p:nvPr>
            <p:ph sz="half" idx="2"/>
          </p:nvPr>
        </p:nvSpPr>
        <p:spPr>
          <a:xfrm>
            <a:off x="7431496" y="3582256"/>
            <a:ext cx="4143021" cy="2838157"/>
          </a:xfrm>
        </p:spPr>
        <p:txBody>
          <a:bodyPr>
            <a:normAutofit lnSpcReduction="10000"/>
          </a:bodyPr>
          <a:lstStyle/>
          <a:p>
            <a:r>
              <a:rPr lang="en-US" dirty="0"/>
              <a:t>How to control these units?</a:t>
            </a:r>
          </a:p>
          <a:p>
            <a:pPr marL="285750" indent="-285750">
              <a:buFont typeface="Arial" panose="020B0604020202020204" pitchFamily="34" charset="0"/>
              <a:buChar char="•"/>
            </a:pPr>
            <a:r>
              <a:rPr lang="en-US" sz="1400" dirty="0"/>
              <a:t>Custom printed PCB for each unit and solder a mainboard on top of it. </a:t>
            </a:r>
          </a:p>
          <a:p>
            <a:pPr marL="285750" indent="-285750">
              <a:buFont typeface="Arial" panose="020B0604020202020204" pitchFamily="34" charset="0"/>
              <a:buChar char="•"/>
            </a:pPr>
            <a:r>
              <a:rPr lang="en-US" sz="1400" dirty="0"/>
              <a:t>To control, I would program each mainboard with Arduino.</a:t>
            </a:r>
          </a:p>
        </p:txBody>
      </p:sp>
      <p:sp>
        <p:nvSpPr>
          <p:cNvPr id="5" name="Date Placeholder 4">
            <a:extLst>
              <a:ext uri="{FF2B5EF4-FFF2-40B4-BE49-F238E27FC236}">
                <a16:creationId xmlns:a16="http://schemas.microsoft.com/office/drawing/2014/main" id="{AC153244-C5EE-D814-3893-05C23B8FED44}"/>
              </a:ext>
            </a:extLst>
          </p:cNvPr>
          <p:cNvSpPr>
            <a:spLocks noGrp="1"/>
          </p:cNvSpPr>
          <p:nvPr>
            <p:ph type="dt" sz="half" idx="10"/>
          </p:nvPr>
        </p:nvSpPr>
        <p:spPr/>
        <p:txBody>
          <a:bodyPr/>
          <a:lstStyle/>
          <a:p>
            <a:fld id="{91B80AF1-98AE-4BE5-B730-B3F94EBFAF6B}" type="datetime1">
              <a:rPr lang="en-US" smtClean="0"/>
              <a:t>3/16/2024</a:t>
            </a:fld>
            <a:endParaRPr lang="en-US"/>
          </a:p>
        </p:txBody>
      </p:sp>
      <p:sp>
        <p:nvSpPr>
          <p:cNvPr id="7" name="Slide Number Placeholder 6">
            <a:extLst>
              <a:ext uri="{FF2B5EF4-FFF2-40B4-BE49-F238E27FC236}">
                <a16:creationId xmlns:a16="http://schemas.microsoft.com/office/drawing/2014/main" id="{DE2AB30B-3E17-AB0C-B914-5EC2F5F582D1}"/>
              </a:ext>
            </a:extLst>
          </p:cNvPr>
          <p:cNvSpPr>
            <a:spLocks noGrp="1"/>
          </p:cNvSpPr>
          <p:nvPr>
            <p:ph type="sldNum" sz="quarter" idx="12"/>
          </p:nvPr>
        </p:nvSpPr>
        <p:spPr/>
        <p:txBody>
          <a:bodyPr/>
          <a:lstStyle/>
          <a:p>
            <a:fld id="{DFDF98CC-160E-494C-8C3C-8CDC5FA257DE}" type="slidenum">
              <a:rPr lang="en-US" smtClean="0"/>
              <a:t>4</a:t>
            </a:fld>
            <a:endParaRPr lang="en-US"/>
          </a:p>
        </p:txBody>
      </p:sp>
      <p:graphicFrame>
        <p:nvGraphicFramePr>
          <p:cNvPr id="6" name="Content Placeholder 2">
            <a:extLst>
              <a:ext uri="{FF2B5EF4-FFF2-40B4-BE49-F238E27FC236}">
                <a16:creationId xmlns:a16="http://schemas.microsoft.com/office/drawing/2014/main" id="{99115A44-241D-F4B9-09F7-0C15651FA582}"/>
              </a:ext>
            </a:extLst>
          </p:cNvPr>
          <p:cNvGraphicFramePr>
            <a:graphicFrameLocks/>
          </p:cNvGraphicFramePr>
          <p:nvPr>
            <p:extLst>
              <p:ext uri="{D42A27DB-BD31-4B8C-83A1-F6EECF244321}">
                <p14:modId xmlns:p14="http://schemas.microsoft.com/office/powerpoint/2010/main" val="599343913"/>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92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980B-A6A2-4606-9261-950BF2F9850E}"/>
              </a:ext>
            </a:extLst>
          </p:cNvPr>
          <p:cNvSpPr>
            <a:spLocks noGrp="1"/>
          </p:cNvSpPr>
          <p:nvPr>
            <p:ph type="title"/>
          </p:nvPr>
        </p:nvSpPr>
        <p:spPr/>
        <p:txBody>
          <a:bodyPr/>
          <a:lstStyle/>
          <a:p>
            <a:r>
              <a:rPr lang="en-US" dirty="0"/>
              <a:t>Mechanical Design – Joints &amp; Connectors</a:t>
            </a:r>
          </a:p>
        </p:txBody>
      </p:sp>
      <p:sp>
        <p:nvSpPr>
          <p:cNvPr id="3" name="Content Placeholder 2">
            <a:extLst>
              <a:ext uri="{FF2B5EF4-FFF2-40B4-BE49-F238E27FC236}">
                <a16:creationId xmlns:a16="http://schemas.microsoft.com/office/drawing/2014/main" id="{BE8E98F6-6D21-8D49-F84E-24592BD6873F}"/>
              </a:ext>
            </a:extLst>
          </p:cNvPr>
          <p:cNvSpPr>
            <a:spLocks noGrp="1"/>
          </p:cNvSpPr>
          <p:nvPr>
            <p:ph idx="1"/>
          </p:nvPr>
        </p:nvSpPr>
        <p:spPr/>
        <p:txBody>
          <a:bodyPr/>
          <a:lstStyle/>
          <a:p>
            <a:pPr>
              <a:lnSpc>
                <a:spcPct val="100000"/>
              </a:lnSpc>
            </a:pPr>
            <a:r>
              <a:rPr lang="en-US" sz="1400" dirty="0"/>
              <a:t>There are three main problems to think about:</a:t>
            </a:r>
          </a:p>
          <a:p>
            <a:pPr marL="457200" indent="-457200">
              <a:lnSpc>
                <a:spcPct val="100000"/>
              </a:lnSpc>
              <a:buFont typeface="+mj-lt"/>
              <a:buAutoNum type="arabicPeriod"/>
            </a:pPr>
            <a:r>
              <a:rPr lang="en-US" sz="1400" dirty="0"/>
              <a:t>How should the joint be made?</a:t>
            </a:r>
          </a:p>
          <a:p>
            <a:pPr marL="457200" indent="-457200">
              <a:lnSpc>
                <a:spcPct val="100000"/>
              </a:lnSpc>
              <a:buFont typeface="+mj-lt"/>
              <a:buAutoNum type="arabicPeriod"/>
            </a:pPr>
            <a:r>
              <a:rPr lang="en-US" sz="1400" dirty="0"/>
              <a:t>How should the servo be mounted?</a:t>
            </a:r>
          </a:p>
          <a:p>
            <a:pPr marL="457200" indent="-457200">
              <a:lnSpc>
                <a:spcPct val="100000"/>
              </a:lnSpc>
              <a:buFont typeface="+mj-lt"/>
              <a:buAutoNum type="arabicPeriod"/>
            </a:pPr>
            <a:r>
              <a:rPr lang="en-US" sz="1400" dirty="0"/>
              <a:t>How to connect three of this joint?</a:t>
            </a:r>
          </a:p>
          <a:p>
            <a:pPr>
              <a:lnSpc>
                <a:spcPct val="100000"/>
              </a:lnSpc>
            </a:pPr>
            <a:r>
              <a:rPr lang="en-US" sz="1400" dirty="0"/>
              <a:t>To create joints, I used a flange and a servo to provide rotational power.</a:t>
            </a:r>
          </a:p>
          <a:p>
            <a:pPr>
              <a:lnSpc>
                <a:spcPct val="100000"/>
              </a:lnSpc>
            </a:pPr>
            <a:r>
              <a:rPr lang="en-US" sz="1400" dirty="0"/>
              <a:t>To connect units, I used a rotational locking mechanism. However, because of the mechanical joint design, the tolerance is small. </a:t>
            </a:r>
          </a:p>
          <a:p>
            <a:pPr>
              <a:lnSpc>
                <a:spcPct val="100000"/>
              </a:lnSpc>
            </a:pPr>
            <a:endParaRPr lang="en-US" sz="1400" dirty="0"/>
          </a:p>
          <a:p>
            <a:endParaRPr lang="en-US" sz="1400" dirty="0"/>
          </a:p>
          <a:p>
            <a:endParaRPr lang="en-US" sz="1400" dirty="0"/>
          </a:p>
          <a:p>
            <a:endParaRPr lang="en-US" dirty="0"/>
          </a:p>
          <a:p>
            <a:endParaRPr lang="en-US" dirty="0"/>
          </a:p>
        </p:txBody>
      </p:sp>
      <p:sp>
        <p:nvSpPr>
          <p:cNvPr id="4" name="Text Placeholder 3">
            <a:extLst>
              <a:ext uri="{FF2B5EF4-FFF2-40B4-BE49-F238E27FC236}">
                <a16:creationId xmlns:a16="http://schemas.microsoft.com/office/drawing/2014/main" id="{06E98DC4-FD65-58BA-A522-5BDF348E98E0}"/>
              </a:ext>
            </a:extLst>
          </p:cNvPr>
          <p:cNvSpPr>
            <a:spLocks noGrp="1"/>
          </p:cNvSpPr>
          <p:nvPr>
            <p:ph type="body" sz="half" idx="2"/>
          </p:nvPr>
        </p:nvSpPr>
        <p:spPr>
          <a:xfrm>
            <a:off x="517147" y="6073765"/>
            <a:ext cx="5020948" cy="445868"/>
          </a:xfrm>
        </p:spPr>
        <p:txBody>
          <a:bodyPr>
            <a:normAutofit/>
          </a:bodyPr>
          <a:lstStyle/>
          <a:p>
            <a:r>
              <a:rPr lang="en-US" sz="1000" dirty="0"/>
              <a:t>Important to note that joints in this project means the joints within each unit, and not the place where two units connector (I call that the connector).</a:t>
            </a:r>
          </a:p>
        </p:txBody>
      </p:sp>
      <p:sp>
        <p:nvSpPr>
          <p:cNvPr id="5" name="Date Placeholder 4">
            <a:extLst>
              <a:ext uri="{FF2B5EF4-FFF2-40B4-BE49-F238E27FC236}">
                <a16:creationId xmlns:a16="http://schemas.microsoft.com/office/drawing/2014/main" id="{40C2CC4C-E948-177F-1BE2-03FF00F4FA0E}"/>
              </a:ext>
            </a:extLst>
          </p:cNvPr>
          <p:cNvSpPr>
            <a:spLocks noGrp="1"/>
          </p:cNvSpPr>
          <p:nvPr>
            <p:ph type="dt" sz="half" idx="10"/>
          </p:nvPr>
        </p:nvSpPr>
        <p:spPr/>
        <p:txBody>
          <a:bodyPr/>
          <a:lstStyle/>
          <a:p>
            <a:fld id="{82C4FE42-FC27-4BF8-9CF6-3CCDE72249E1}" type="datetime1">
              <a:rPr lang="en-US" smtClean="0"/>
              <a:t>3/16/2024</a:t>
            </a:fld>
            <a:endParaRPr lang="en-US"/>
          </a:p>
        </p:txBody>
      </p:sp>
      <p:sp>
        <p:nvSpPr>
          <p:cNvPr id="7" name="Slide Number Placeholder 6">
            <a:extLst>
              <a:ext uri="{FF2B5EF4-FFF2-40B4-BE49-F238E27FC236}">
                <a16:creationId xmlns:a16="http://schemas.microsoft.com/office/drawing/2014/main" id="{EBBFFA58-DD09-9078-BDE2-62F4387AB1C0}"/>
              </a:ext>
            </a:extLst>
          </p:cNvPr>
          <p:cNvSpPr>
            <a:spLocks noGrp="1"/>
          </p:cNvSpPr>
          <p:nvPr>
            <p:ph type="sldNum" sz="quarter" idx="12"/>
          </p:nvPr>
        </p:nvSpPr>
        <p:spPr/>
        <p:txBody>
          <a:bodyPr/>
          <a:lstStyle/>
          <a:p>
            <a:fld id="{DFDF98CC-160E-494C-8C3C-8CDC5FA257DE}" type="slidenum">
              <a:rPr lang="en-US" smtClean="0"/>
              <a:t>5</a:t>
            </a:fld>
            <a:endParaRPr lang="en-US"/>
          </a:p>
        </p:txBody>
      </p:sp>
      <p:pic>
        <p:nvPicPr>
          <p:cNvPr id="8" name="Picture 7" descr="A drawing of a device&#10;&#10;Description automatically generated">
            <a:extLst>
              <a:ext uri="{FF2B5EF4-FFF2-40B4-BE49-F238E27FC236}">
                <a16:creationId xmlns:a16="http://schemas.microsoft.com/office/drawing/2014/main" id="{AD42EAC6-00B4-F33F-CD2F-9037206EF1A8}"/>
              </a:ext>
            </a:extLst>
          </p:cNvPr>
          <p:cNvPicPr>
            <a:picLocks noChangeAspect="1"/>
          </p:cNvPicPr>
          <p:nvPr/>
        </p:nvPicPr>
        <p:blipFill>
          <a:blip r:embed="rId2"/>
          <a:stretch>
            <a:fillRect/>
          </a:stretch>
        </p:blipFill>
        <p:spPr>
          <a:xfrm>
            <a:off x="6096000" y="4347317"/>
            <a:ext cx="1704856" cy="1627229"/>
          </a:xfrm>
          <a:prstGeom prst="rect">
            <a:avLst/>
          </a:prstGeom>
        </p:spPr>
      </p:pic>
      <p:pic>
        <p:nvPicPr>
          <p:cNvPr id="6" name="Picture 5" descr="A black metal object on graph paper&#10;&#10;Description automatically generated">
            <a:extLst>
              <a:ext uri="{FF2B5EF4-FFF2-40B4-BE49-F238E27FC236}">
                <a16:creationId xmlns:a16="http://schemas.microsoft.com/office/drawing/2014/main" id="{101B36BC-27D3-1F87-3841-94893307F30A}"/>
              </a:ext>
            </a:extLst>
          </p:cNvPr>
          <p:cNvPicPr>
            <a:picLocks noChangeAspect="1"/>
          </p:cNvPicPr>
          <p:nvPr/>
        </p:nvPicPr>
        <p:blipFill>
          <a:blip r:embed="rId3"/>
          <a:stretch>
            <a:fillRect/>
          </a:stretch>
        </p:blipFill>
        <p:spPr>
          <a:xfrm>
            <a:off x="10422741" y="4347317"/>
            <a:ext cx="1605406" cy="1627229"/>
          </a:xfrm>
          <a:prstGeom prst="rect">
            <a:avLst/>
          </a:prstGeom>
        </p:spPr>
      </p:pic>
      <p:pic>
        <p:nvPicPr>
          <p:cNvPr id="11" name="Picture 10" descr="A grey metal plate with holes&#10;&#10;Description automatically generated">
            <a:extLst>
              <a:ext uri="{FF2B5EF4-FFF2-40B4-BE49-F238E27FC236}">
                <a16:creationId xmlns:a16="http://schemas.microsoft.com/office/drawing/2014/main" id="{BA06DC5E-155F-AA63-786A-FFC5F7BB7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2591" y="4347316"/>
            <a:ext cx="1693541" cy="1627228"/>
          </a:xfrm>
          <a:prstGeom prst="rect">
            <a:avLst/>
          </a:prstGeom>
        </p:spPr>
      </p:pic>
      <p:pic>
        <p:nvPicPr>
          <p:cNvPr id="13" name="Picture 12" descr="A green box with a broken piece of wood&#10;&#10;Description automatically generated with medium confidence">
            <a:extLst>
              <a:ext uri="{FF2B5EF4-FFF2-40B4-BE49-F238E27FC236}">
                <a16:creationId xmlns:a16="http://schemas.microsoft.com/office/drawing/2014/main" id="{2819170D-B481-D43B-B829-022B061BD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9538" y="3630310"/>
            <a:ext cx="4344289" cy="1962975"/>
          </a:xfrm>
          <a:prstGeom prst="rect">
            <a:avLst/>
          </a:prstGeom>
        </p:spPr>
      </p:pic>
      <p:cxnSp>
        <p:nvCxnSpPr>
          <p:cNvPr id="10" name="Straight Arrow Connector 9">
            <a:extLst>
              <a:ext uri="{FF2B5EF4-FFF2-40B4-BE49-F238E27FC236}">
                <a16:creationId xmlns:a16="http://schemas.microsoft.com/office/drawing/2014/main" id="{8FF5C7D4-E706-8734-515E-56152DD2FF5E}"/>
              </a:ext>
            </a:extLst>
          </p:cNvPr>
          <p:cNvCxnSpPr/>
          <p:nvPr/>
        </p:nvCxnSpPr>
        <p:spPr>
          <a:xfrm flipH="1" flipV="1">
            <a:off x="1816188" y="3726968"/>
            <a:ext cx="378372" cy="1015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D77888-25BE-6FCC-3EA6-125CCDFAB301}"/>
              </a:ext>
            </a:extLst>
          </p:cNvPr>
          <p:cNvCxnSpPr/>
          <p:nvPr/>
        </p:nvCxnSpPr>
        <p:spPr>
          <a:xfrm flipH="1" flipV="1">
            <a:off x="2635994" y="3630310"/>
            <a:ext cx="88287" cy="1048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675CCFE-5615-FB2E-B640-7E4B6FAE905F}"/>
              </a:ext>
            </a:extLst>
          </p:cNvPr>
          <p:cNvCxnSpPr/>
          <p:nvPr/>
        </p:nvCxnSpPr>
        <p:spPr>
          <a:xfrm flipH="1" flipV="1">
            <a:off x="1166648" y="3726968"/>
            <a:ext cx="378373" cy="1204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A186F2F-D9AD-380F-895F-CC8FA6FF916E}"/>
              </a:ext>
            </a:extLst>
          </p:cNvPr>
          <p:cNvCxnSpPr>
            <a:endCxn id="13" idx="2"/>
          </p:cNvCxnSpPr>
          <p:nvPr/>
        </p:nvCxnSpPr>
        <p:spPr>
          <a:xfrm>
            <a:off x="3033286" y="4874698"/>
            <a:ext cx="408397" cy="718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ED7B160-96D2-83E1-A5F7-5B3F144C72C7}"/>
              </a:ext>
            </a:extLst>
          </p:cNvPr>
          <p:cNvCxnSpPr/>
          <p:nvPr/>
        </p:nvCxnSpPr>
        <p:spPr>
          <a:xfrm>
            <a:off x="4817942" y="4742268"/>
            <a:ext cx="309004" cy="851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8A25CBB-5A12-3869-17FD-D4768E4B8FFE}"/>
              </a:ext>
            </a:extLst>
          </p:cNvPr>
          <p:cNvCxnSpPr/>
          <p:nvPr/>
        </p:nvCxnSpPr>
        <p:spPr>
          <a:xfrm>
            <a:off x="4603531" y="4244077"/>
            <a:ext cx="529721" cy="1349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73B3E-7461-CFB2-9254-D7C6E5A0D5B9}"/>
              </a:ext>
            </a:extLst>
          </p:cNvPr>
          <p:cNvCxnSpPr/>
          <p:nvPr/>
        </p:nvCxnSpPr>
        <p:spPr>
          <a:xfrm>
            <a:off x="2427890" y="4544389"/>
            <a:ext cx="0" cy="1200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2988E2C-D156-A2C6-B0C0-47C040CFDD20}"/>
              </a:ext>
            </a:extLst>
          </p:cNvPr>
          <p:cNvCxnSpPr/>
          <p:nvPr/>
        </p:nvCxnSpPr>
        <p:spPr>
          <a:xfrm flipV="1">
            <a:off x="2989142" y="3726968"/>
            <a:ext cx="523415" cy="712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D8EAD6D-321A-2174-4E4D-BA043A98486F}"/>
              </a:ext>
            </a:extLst>
          </p:cNvPr>
          <p:cNvCxnSpPr/>
          <p:nvPr/>
        </p:nvCxnSpPr>
        <p:spPr>
          <a:xfrm flipV="1">
            <a:off x="5277111" y="3581926"/>
            <a:ext cx="557182" cy="765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7A501C2-AEFE-A218-1BF4-16AFBFE53B95}"/>
              </a:ext>
            </a:extLst>
          </p:cNvPr>
          <p:cNvCxnSpPr/>
          <p:nvPr/>
        </p:nvCxnSpPr>
        <p:spPr>
          <a:xfrm flipH="1" flipV="1">
            <a:off x="4674405" y="3478641"/>
            <a:ext cx="467561" cy="750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1764AFC-01FE-55A3-6916-9D2A737035E0}"/>
              </a:ext>
            </a:extLst>
          </p:cNvPr>
          <p:cNvCxnSpPr/>
          <p:nvPr/>
        </p:nvCxnSpPr>
        <p:spPr>
          <a:xfrm flipH="1" flipV="1">
            <a:off x="4679206" y="3478641"/>
            <a:ext cx="674764" cy="1200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9B9FEF4-6015-6D10-4286-8397E9217BB1}"/>
              </a:ext>
            </a:extLst>
          </p:cNvPr>
          <p:cNvSpPr txBox="1"/>
          <p:nvPr/>
        </p:nvSpPr>
        <p:spPr>
          <a:xfrm>
            <a:off x="3236908" y="5555594"/>
            <a:ext cx="377026" cy="215444"/>
          </a:xfrm>
          <a:prstGeom prst="rect">
            <a:avLst/>
          </a:prstGeom>
          <a:noFill/>
        </p:spPr>
        <p:txBody>
          <a:bodyPr wrap="none" rtlCol="0">
            <a:spAutoFit/>
          </a:bodyPr>
          <a:lstStyle/>
          <a:p>
            <a:r>
              <a:rPr lang="en-US" sz="800" dirty="0"/>
              <a:t>PCB</a:t>
            </a:r>
          </a:p>
        </p:txBody>
      </p:sp>
      <p:sp>
        <p:nvSpPr>
          <p:cNvPr id="34" name="TextBox 33">
            <a:extLst>
              <a:ext uri="{FF2B5EF4-FFF2-40B4-BE49-F238E27FC236}">
                <a16:creationId xmlns:a16="http://schemas.microsoft.com/office/drawing/2014/main" id="{205FBB23-4299-3BA7-2297-82B888B323FF}"/>
              </a:ext>
            </a:extLst>
          </p:cNvPr>
          <p:cNvSpPr txBox="1"/>
          <p:nvPr/>
        </p:nvSpPr>
        <p:spPr>
          <a:xfrm>
            <a:off x="5538095" y="3437401"/>
            <a:ext cx="705642" cy="215444"/>
          </a:xfrm>
          <a:prstGeom prst="rect">
            <a:avLst/>
          </a:prstGeom>
          <a:noFill/>
        </p:spPr>
        <p:txBody>
          <a:bodyPr wrap="none" rtlCol="0">
            <a:spAutoFit/>
          </a:bodyPr>
          <a:lstStyle/>
          <a:p>
            <a:r>
              <a:rPr lang="en-US" sz="800" dirty="0"/>
              <a:t>Connectors</a:t>
            </a:r>
          </a:p>
        </p:txBody>
      </p:sp>
      <p:sp>
        <p:nvSpPr>
          <p:cNvPr id="35" name="TextBox 34">
            <a:extLst>
              <a:ext uri="{FF2B5EF4-FFF2-40B4-BE49-F238E27FC236}">
                <a16:creationId xmlns:a16="http://schemas.microsoft.com/office/drawing/2014/main" id="{1A7F33D0-20E6-195B-CC84-E67F08D8B8F2}"/>
              </a:ext>
            </a:extLst>
          </p:cNvPr>
          <p:cNvSpPr txBox="1"/>
          <p:nvPr/>
        </p:nvSpPr>
        <p:spPr>
          <a:xfrm>
            <a:off x="4736975" y="5593285"/>
            <a:ext cx="909223" cy="215444"/>
          </a:xfrm>
          <a:prstGeom prst="rect">
            <a:avLst/>
          </a:prstGeom>
          <a:noFill/>
        </p:spPr>
        <p:txBody>
          <a:bodyPr wrap="none" rtlCol="0">
            <a:spAutoFit/>
          </a:bodyPr>
          <a:lstStyle/>
          <a:p>
            <a:r>
              <a:rPr lang="en-US" sz="800" dirty="0"/>
              <a:t>Rotational joints</a:t>
            </a:r>
          </a:p>
        </p:txBody>
      </p:sp>
      <p:sp>
        <p:nvSpPr>
          <p:cNvPr id="36" name="TextBox 35">
            <a:extLst>
              <a:ext uri="{FF2B5EF4-FFF2-40B4-BE49-F238E27FC236}">
                <a16:creationId xmlns:a16="http://schemas.microsoft.com/office/drawing/2014/main" id="{66AFD386-80A8-7F41-80D4-60A1A78A344D}"/>
              </a:ext>
            </a:extLst>
          </p:cNvPr>
          <p:cNvSpPr txBox="1"/>
          <p:nvPr/>
        </p:nvSpPr>
        <p:spPr>
          <a:xfrm>
            <a:off x="3083169" y="3439675"/>
            <a:ext cx="914033" cy="338554"/>
          </a:xfrm>
          <a:prstGeom prst="rect">
            <a:avLst/>
          </a:prstGeom>
          <a:noFill/>
        </p:spPr>
        <p:txBody>
          <a:bodyPr wrap="none" rtlCol="0">
            <a:spAutoFit/>
          </a:bodyPr>
          <a:lstStyle/>
          <a:p>
            <a:r>
              <a:rPr lang="en-US" sz="800" dirty="0"/>
              <a:t>Opening for</a:t>
            </a:r>
          </a:p>
          <a:p>
            <a:r>
              <a:rPr lang="en-US" sz="800" dirty="0"/>
              <a:t> program upload</a:t>
            </a:r>
          </a:p>
        </p:txBody>
      </p:sp>
      <p:sp>
        <p:nvSpPr>
          <p:cNvPr id="37" name="TextBox 36">
            <a:extLst>
              <a:ext uri="{FF2B5EF4-FFF2-40B4-BE49-F238E27FC236}">
                <a16:creationId xmlns:a16="http://schemas.microsoft.com/office/drawing/2014/main" id="{1F97525F-9237-97E6-A342-52306D5C2D99}"/>
              </a:ext>
            </a:extLst>
          </p:cNvPr>
          <p:cNvSpPr txBox="1"/>
          <p:nvPr/>
        </p:nvSpPr>
        <p:spPr>
          <a:xfrm>
            <a:off x="2903631" y="5756581"/>
            <a:ext cx="1271823"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3 –Single Unit Construction</a:t>
            </a:r>
          </a:p>
        </p:txBody>
      </p:sp>
      <p:sp>
        <p:nvSpPr>
          <p:cNvPr id="38" name="TextBox 37">
            <a:extLst>
              <a:ext uri="{FF2B5EF4-FFF2-40B4-BE49-F238E27FC236}">
                <a16:creationId xmlns:a16="http://schemas.microsoft.com/office/drawing/2014/main" id="{5791B9D2-61F1-E9D3-18D4-6F307F24E05D}"/>
              </a:ext>
            </a:extLst>
          </p:cNvPr>
          <p:cNvSpPr txBox="1"/>
          <p:nvPr/>
        </p:nvSpPr>
        <p:spPr>
          <a:xfrm>
            <a:off x="1968338" y="5695327"/>
            <a:ext cx="957313" cy="215444"/>
          </a:xfrm>
          <a:prstGeom prst="rect">
            <a:avLst/>
          </a:prstGeom>
          <a:noFill/>
        </p:spPr>
        <p:txBody>
          <a:bodyPr wrap="none" rtlCol="0">
            <a:spAutoFit/>
          </a:bodyPr>
          <a:lstStyle/>
          <a:p>
            <a:r>
              <a:rPr lang="en-US" sz="800" dirty="0"/>
              <a:t>Battery goes here</a:t>
            </a:r>
          </a:p>
        </p:txBody>
      </p:sp>
      <p:sp>
        <p:nvSpPr>
          <p:cNvPr id="39" name="TextBox 38">
            <a:extLst>
              <a:ext uri="{FF2B5EF4-FFF2-40B4-BE49-F238E27FC236}">
                <a16:creationId xmlns:a16="http://schemas.microsoft.com/office/drawing/2014/main" id="{9AADF23A-ADBB-6CE4-57A8-F458C32AC292}"/>
              </a:ext>
            </a:extLst>
          </p:cNvPr>
          <p:cNvSpPr txBox="1"/>
          <p:nvPr/>
        </p:nvSpPr>
        <p:spPr>
          <a:xfrm>
            <a:off x="636481" y="3562785"/>
            <a:ext cx="917239" cy="215444"/>
          </a:xfrm>
          <a:prstGeom prst="rect">
            <a:avLst/>
          </a:prstGeom>
          <a:noFill/>
        </p:spPr>
        <p:txBody>
          <a:bodyPr wrap="none" rtlCol="0">
            <a:spAutoFit/>
          </a:bodyPr>
          <a:lstStyle/>
          <a:p>
            <a:r>
              <a:rPr lang="en-US" sz="800" dirty="0"/>
              <a:t>Connector Head</a:t>
            </a:r>
          </a:p>
        </p:txBody>
      </p:sp>
      <p:sp>
        <p:nvSpPr>
          <p:cNvPr id="40" name="TextBox 39">
            <a:extLst>
              <a:ext uri="{FF2B5EF4-FFF2-40B4-BE49-F238E27FC236}">
                <a16:creationId xmlns:a16="http://schemas.microsoft.com/office/drawing/2014/main" id="{CB18EAE1-4E4F-1479-E029-6EE4B21924A4}"/>
              </a:ext>
            </a:extLst>
          </p:cNvPr>
          <p:cNvSpPr txBox="1"/>
          <p:nvPr/>
        </p:nvSpPr>
        <p:spPr>
          <a:xfrm>
            <a:off x="1646156" y="3575983"/>
            <a:ext cx="433132" cy="215444"/>
          </a:xfrm>
          <a:prstGeom prst="rect">
            <a:avLst/>
          </a:prstGeom>
          <a:noFill/>
        </p:spPr>
        <p:txBody>
          <a:bodyPr wrap="none" rtlCol="0">
            <a:spAutoFit/>
          </a:bodyPr>
          <a:lstStyle/>
          <a:p>
            <a:r>
              <a:rPr lang="en-US" sz="800" dirty="0"/>
              <a:t>Servo</a:t>
            </a:r>
          </a:p>
        </p:txBody>
      </p:sp>
      <p:sp>
        <p:nvSpPr>
          <p:cNvPr id="41" name="TextBox 40">
            <a:extLst>
              <a:ext uri="{FF2B5EF4-FFF2-40B4-BE49-F238E27FC236}">
                <a16:creationId xmlns:a16="http://schemas.microsoft.com/office/drawing/2014/main" id="{4FA50150-8025-85DE-AD7E-CFB1A5A3BD68}"/>
              </a:ext>
            </a:extLst>
          </p:cNvPr>
          <p:cNvSpPr txBox="1"/>
          <p:nvPr/>
        </p:nvSpPr>
        <p:spPr>
          <a:xfrm>
            <a:off x="2281748" y="3488826"/>
            <a:ext cx="756938" cy="215444"/>
          </a:xfrm>
          <a:prstGeom prst="rect">
            <a:avLst/>
          </a:prstGeom>
          <a:noFill/>
        </p:spPr>
        <p:txBody>
          <a:bodyPr wrap="none" rtlCol="0">
            <a:spAutoFit/>
          </a:bodyPr>
          <a:lstStyle/>
          <a:p>
            <a:r>
              <a:rPr lang="en-US" sz="800" dirty="0"/>
              <a:t>Servo Holder</a:t>
            </a:r>
          </a:p>
        </p:txBody>
      </p:sp>
      <p:sp>
        <p:nvSpPr>
          <p:cNvPr id="42" name="TextBox 41">
            <a:extLst>
              <a:ext uri="{FF2B5EF4-FFF2-40B4-BE49-F238E27FC236}">
                <a16:creationId xmlns:a16="http://schemas.microsoft.com/office/drawing/2014/main" id="{1C116680-F0B8-0596-2B14-BF196BDF55C4}"/>
              </a:ext>
            </a:extLst>
          </p:cNvPr>
          <p:cNvSpPr txBox="1"/>
          <p:nvPr/>
        </p:nvSpPr>
        <p:spPr>
          <a:xfrm>
            <a:off x="4330120" y="3304794"/>
            <a:ext cx="906017" cy="215444"/>
          </a:xfrm>
          <a:prstGeom prst="rect">
            <a:avLst/>
          </a:prstGeom>
          <a:noFill/>
        </p:spPr>
        <p:txBody>
          <a:bodyPr wrap="none" rtlCol="0">
            <a:spAutoFit/>
          </a:bodyPr>
          <a:lstStyle/>
          <a:p>
            <a:r>
              <a:rPr lang="en-US" sz="800" dirty="0"/>
              <a:t>Side connectors</a:t>
            </a:r>
          </a:p>
        </p:txBody>
      </p:sp>
      <p:sp>
        <p:nvSpPr>
          <p:cNvPr id="43" name="TextBox 42">
            <a:extLst>
              <a:ext uri="{FF2B5EF4-FFF2-40B4-BE49-F238E27FC236}">
                <a16:creationId xmlns:a16="http://schemas.microsoft.com/office/drawing/2014/main" id="{D16A5055-263B-3C77-6F38-B4841727E872}"/>
              </a:ext>
            </a:extLst>
          </p:cNvPr>
          <p:cNvSpPr txBox="1"/>
          <p:nvPr/>
        </p:nvSpPr>
        <p:spPr>
          <a:xfrm>
            <a:off x="6395223" y="5981432"/>
            <a:ext cx="968855"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4 – Single Subunit</a:t>
            </a:r>
          </a:p>
        </p:txBody>
      </p:sp>
      <p:sp>
        <p:nvSpPr>
          <p:cNvPr id="44" name="TextBox 43">
            <a:extLst>
              <a:ext uri="{FF2B5EF4-FFF2-40B4-BE49-F238E27FC236}">
                <a16:creationId xmlns:a16="http://schemas.microsoft.com/office/drawing/2014/main" id="{692E008E-A37F-4A63-4E9D-7C1B398C71A2}"/>
              </a:ext>
            </a:extLst>
          </p:cNvPr>
          <p:cNvSpPr txBox="1"/>
          <p:nvPr/>
        </p:nvSpPr>
        <p:spPr>
          <a:xfrm>
            <a:off x="8429159" y="5981432"/>
            <a:ext cx="1468992"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5 – Connections Between Subunits</a:t>
            </a:r>
          </a:p>
        </p:txBody>
      </p:sp>
      <p:sp>
        <p:nvSpPr>
          <p:cNvPr id="45" name="TextBox 44">
            <a:extLst>
              <a:ext uri="{FF2B5EF4-FFF2-40B4-BE49-F238E27FC236}">
                <a16:creationId xmlns:a16="http://schemas.microsoft.com/office/drawing/2014/main" id="{9D0A8F37-11EF-22EF-180E-EDBC902DA586}"/>
              </a:ext>
            </a:extLst>
          </p:cNvPr>
          <p:cNvSpPr txBox="1"/>
          <p:nvPr/>
        </p:nvSpPr>
        <p:spPr>
          <a:xfrm>
            <a:off x="10381150" y="5951185"/>
            <a:ext cx="1688604"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6 – Connecter Head and Side Connectors</a:t>
            </a:r>
          </a:p>
        </p:txBody>
      </p:sp>
    </p:spTree>
    <p:extLst>
      <p:ext uri="{BB962C8B-B14F-4D97-AF65-F5344CB8AC3E}">
        <p14:creationId xmlns:p14="http://schemas.microsoft.com/office/powerpoint/2010/main" val="93653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10A8-AB2F-EEF6-4DE1-D0906064749E}"/>
              </a:ext>
            </a:extLst>
          </p:cNvPr>
          <p:cNvSpPr>
            <a:spLocks noGrp="1"/>
          </p:cNvSpPr>
          <p:nvPr>
            <p:ph type="title"/>
          </p:nvPr>
        </p:nvSpPr>
        <p:spPr/>
        <p:txBody>
          <a:bodyPr/>
          <a:lstStyle/>
          <a:p>
            <a:r>
              <a:rPr lang="en-US" dirty="0"/>
              <a:t>PCB – Design &amp; Solder</a:t>
            </a:r>
          </a:p>
        </p:txBody>
      </p:sp>
      <p:sp>
        <p:nvSpPr>
          <p:cNvPr id="3" name="Text Placeholder 2">
            <a:extLst>
              <a:ext uri="{FF2B5EF4-FFF2-40B4-BE49-F238E27FC236}">
                <a16:creationId xmlns:a16="http://schemas.microsoft.com/office/drawing/2014/main" id="{1D230555-8BFA-C032-2F3A-77BC6DAA86A1}"/>
              </a:ext>
            </a:extLst>
          </p:cNvPr>
          <p:cNvSpPr>
            <a:spLocks noGrp="1"/>
          </p:cNvSpPr>
          <p:nvPr>
            <p:ph type="body" idx="1"/>
          </p:nvPr>
        </p:nvSpPr>
        <p:spPr/>
        <p:txBody>
          <a:bodyPr/>
          <a:lstStyle/>
          <a:p>
            <a:r>
              <a:rPr lang="en-US" dirty="0"/>
              <a:t>Designing</a:t>
            </a:r>
          </a:p>
        </p:txBody>
      </p:sp>
      <p:sp>
        <p:nvSpPr>
          <p:cNvPr id="5" name="Text Placeholder 4">
            <a:extLst>
              <a:ext uri="{FF2B5EF4-FFF2-40B4-BE49-F238E27FC236}">
                <a16:creationId xmlns:a16="http://schemas.microsoft.com/office/drawing/2014/main" id="{915478DB-F653-DE04-3A73-AB00C44F91D8}"/>
              </a:ext>
            </a:extLst>
          </p:cNvPr>
          <p:cNvSpPr>
            <a:spLocks noGrp="1"/>
          </p:cNvSpPr>
          <p:nvPr>
            <p:ph type="body" sz="quarter" idx="3"/>
          </p:nvPr>
        </p:nvSpPr>
        <p:spPr/>
        <p:txBody>
          <a:bodyPr/>
          <a:lstStyle/>
          <a:p>
            <a:r>
              <a:rPr lang="en-US" dirty="0"/>
              <a:t>Soldering</a:t>
            </a:r>
          </a:p>
        </p:txBody>
      </p:sp>
      <p:sp>
        <p:nvSpPr>
          <p:cNvPr id="6" name="Content Placeholder 5">
            <a:extLst>
              <a:ext uri="{FF2B5EF4-FFF2-40B4-BE49-F238E27FC236}">
                <a16:creationId xmlns:a16="http://schemas.microsoft.com/office/drawing/2014/main" id="{132C6DEC-7E07-142B-9ABA-2E42F5A550DB}"/>
              </a:ext>
            </a:extLst>
          </p:cNvPr>
          <p:cNvSpPr>
            <a:spLocks noGrp="1"/>
          </p:cNvSpPr>
          <p:nvPr>
            <p:ph sz="quarter" idx="4"/>
          </p:nvPr>
        </p:nvSpPr>
        <p:spPr/>
        <p:txBody>
          <a:bodyPr/>
          <a:lstStyle/>
          <a:p>
            <a:r>
              <a:rPr lang="en-US" sz="1400" dirty="0"/>
              <a:t>After having the PCB printed and delivered, I soldered on all components.</a:t>
            </a:r>
          </a:p>
          <a:p>
            <a:r>
              <a:rPr lang="en-US" sz="1400" dirty="0"/>
              <a:t>Including: ESP32-S3, resistors, polar capacitors, A4950, L7805 (Buck Chip), DC to Dc Buck Module.</a:t>
            </a:r>
          </a:p>
        </p:txBody>
      </p:sp>
      <p:sp>
        <p:nvSpPr>
          <p:cNvPr id="7" name="Date Placeholder 6">
            <a:extLst>
              <a:ext uri="{FF2B5EF4-FFF2-40B4-BE49-F238E27FC236}">
                <a16:creationId xmlns:a16="http://schemas.microsoft.com/office/drawing/2014/main" id="{6D8F5B2D-1EFF-9030-EC55-17058FC18C30}"/>
              </a:ext>
            </a:extLst>
          </p:cNvPr>
          <p:cNvSpPr>
            <a:spLocks noGrp="1"/>
          </p:cNvSpPr>
          <p:nvPr>
            <p:ph type="dt" sz="half" idx="10"/>
          </p:nvPr>
        </p:nvSpPr>
        <p:spPr/>
        <p:txBody>
          <a:bodyPr/>
          <a:lstStyle/>
          <a:p>
            <a:fld id="{02BD241F-3391-4EBE-A8C5-7CBF4570F37E}" type="datetime1">
              <a:rPr lang="en-US" smtClean="0"/>
              <a:t>3/16/2024</a:t>
            </a:fld>
            <a:endParaRPr lang="en-US"/>
          </a:p>
        </p:txBody>
      </p:sp>
      <p:sp>
        <p:nvSpPr>
          <p:cNvPr id="9" name="Slide Number Placeholder 8">
            <a:extLst>
              <a:ext uri="{FF2B5EF4-FFF2-40B4-BE49-F238E27FC236}">
                <a16:creationId xmlns:a16="http://schemas.microsoft.com/office/drawing/2014/main" id="{39DC9E42-4E0B-4A9B-9385-1E930B29046F}"/>
              </a:ext>
            </a:extLst>
          </p:cNvPr>
          <p:cNvSpPr>
            <a:spLocks noGrp="1"/>
          </p:cNvSpPr>
          <p:nvPr>
            <p:ph type="sldNum" sz="quarter" idx="12"/>
          </p:nvPr>
        </p:nvSpPr>
        <p:spPr/>
        <p:txBody>
          <a:bodyPr/>
          <a:lstStyle/>
          <a:p>
            <a:fld id="{DFDF98CC-160E-494C-8C3C-8CDC5FA257DE}" type="slidenum">
              <a:rPr lang="en-US" smtClean="0"/>
              <a:t>6</a:t>
            </a:fld>
            <a:endParaRPr lang="en-US"/>
          </a:p>
        </p:txBody>
      </p:sp>
      <p:pic>
        <p:nvPicPr>
          <p:cNvPr id="10" name="Content Placeholder 9" descr="A diagram of a computer system&#10;&#10;Description automatically generated with medium confidence">
            <a:extLst>
              <a:ext uri="{FF2B5EF4-FFF2-40B4-BE49-F238E27FC236}">
                <a16:creationId xmlns:a16="http://schemas.microsoft.com/office/drawing/2014/main" id="{C461BE77-9F64-6B4C-2814-871591F948FF}"/>
              </a:ext>
            </a:extLst>
          </p:cNvPr>
          <p:cNvPicPr>
            <a:picLocks noGrp="1" noChangeAspect="1"/>
          </p:cNvPicPr>
          <p:nvPr>
            <p:ph sz="half" idx="2"/>
          </p:nvPr>
        </p:nvPicPr>
        <p:blipFill>
          <a:blip r:embed="rId2"/>
          <a:stretch>
            <a:fillRect/>
          </a:stretch>
        </p:blipFill>
        <p:spPr>
          <a:xfrm>
            <a:off x="468523" y="3095541"/>
            <a:ext cx="3972494" cy="2101950"/>
          </a:xfrm>
          <a:prstGeom prst="rect">
            <a:avLst/>
          </a:prstGeom>
        </p:spPr>
      </p:pic>
      <p:pic>
        <p:nvPicPr>
          <p:cNvPr id="11" name="Picture 10" descr="A green circuit board with a blue and silver chip&#10;&#10;Description automatically generated">
            <a:extLst>
              <a:ext uri="{FF2B5EF4-FFF2-40B4-BE49-F238E27FC236}">
                <a16:creationId xmlns:a16="http://schemas.microsoft.com/office/drawing/2014/main" id="{41D2C3EA-D2E0-D998-1801-5EA5F01B17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7150" y="4182481"/>
            <a:ext cx="1555469" cy="1455292"/>
          </a:xfrm>
          <a:prstGeom prst="rect">
            <a:avLst/>
          </a:prstGeom>
          <a:noFill/>
          <a:ln>
            <a:noFill/>
          </a:ln>
        </p:spPr>
      </p:pic>
      <p:pic>
        <p:nvPicPr>
          <p:cNvPr id="12" name="Picture 11" descr="A green circuit board with many small components&#10;&#10;Description automatically generated">
            <a:extLst>
              <a:ext uri="{FF2B5EF4-FFF2-40B4-BE49-F238E27FC236}">
                <a16:creationId xmlns:a16="http://schemas.microsoft.com/office/drawing/2014/main" id="{80C772FA-3051-0968-AF8A-60A0F72DFC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0537671" y="4182480"/>
            <a:ext cx="1462993" cy="1455293"/>
          </a:xfrm>
          <a:prstGeom prst="rect">
            <a:avLst/>
          </a:prstGeom>
          <a:noFill/>
          <a:ln>
            <a:noFill/>
          </a:ln>
        </p:spPr>
      </p:pic>
      <p:pic>
        <p:nvPicPr>
          <p:cNvPr id="13" name="Picture 12" descr="A green circuit board with many small holes&#10;&#10;Description automatically generated">
            <a:extLst>
              <a:ext uri="{FF2B5EF4-FFF2-40B4-BE49-F238E27FC236}">
                <a16:creationId xmlns:a16="http://schemas.microsoft.com/office/drawing/2014/main" id="{0A84CB76-D323-A37B-24F0-7520229D268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0647" y="4182480"/>
            <a:ext cx="1551451" cy="1455291"/>
          </a:xfrm>
          <a:prstGeom prst="rect">
            <a:avLst/>
          </a:prstGeom>
          <a:noFill/>
          <a:ln>
            <a:noFill/>
          </a:ln>
        </p:spPr>
      </p:pic>
      <p:cxnSp>
        <p:nvCxnSpPr>
          <p:cNvPr id="15" name="Straight Arrow Connector 14">
            <a:extLst>
              <a:ext uri="{FF2B5EF4-FFF2-40B4-BE49-F238E27FC236}">
                <a16:creationId xmlns:a16="http://schemas.microsoft.com/office/drawing/2014/main" id="{EA3D13B4-5CC8-128F-3466-B9DA5E4A9B83}"/>
              </a:ext>
            </a:extLst>
          </p:cNvPr>
          <p:cNvCxnSpPr>
            <a:cxnSpLocks/>
            <a:stCxn id="13" idx="3"/>
            <a:endCxn id="11" idx="1"/>
          </p:cNvCxnSpPr>
          <p:nvPr/>
        </p:nvCxnSpPr>
        <p:spPr>
          <a:xfrm>
            <a:off x="8592098" y="4910126"/>
            <a:ext cx="195052"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1A7F86D0-EE9B-0D73-9DBB-E798A3B39851}"/>
              </a:ext>
            </a:extLst>
          </p:cNvPr>
          <p:cNvCxnSpPr>
            <a:cxnSpLocks/>
            <a:endCxn id="12" idx="3"/>
          </p:cNvCxnSpPr>
          <p:nvPr/>
        </p:nvCxnSpPr>
        <p:spPr>
          <a:xfrm>
            <a:off x="10342620" y="4910126"/>
            <a:ext cx="19505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2F5A1980-AC55-3C5F-C480-9E21744C581F}"/>
              </a:ext>
            </a:extLst>
          </p:cNvPr>
          <p:cNvSpPr txBox="1"/>
          <p:nvPr/>
        </p:nvSpPr>
        <p:spPr>
          <a:xfrm>
            <a:off x="1953510" y="5274550"/>
            <a:ext cx="1002519"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7 – PCB Schematic</a:t>
            </a:r>
          </a:p>
        </p:txBody>
      </p:sp>
      <p:sp>
        <p:nvSpPr>
          <p:cNvPr id="8" name="TextBox 7">
            <a:extLst>
              <a:ext uri="{FF2B5EF4-FFF2-40B4-BE49-F238E27FC236}">
                <a16:creationId xmlns:a16="http://schemas.microsoft.com/office/drawing/2014/main" id="{AA124E63-8788-9C5F-7A84-DCB90EBB6BC5}"/>
              </a:ext>
            </a:extLst>
          </p:cNvPr>
          <p:cNvSpPr txBox="1"/>
          <p:nvPr/>
        </p:nvSpPr>
        <p:spPr>
          <a:xfrm>
            <a:off x="8475803" y="5695215"/>
            <a:ext cx="1089081"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8 – PCB Construction</a:t>
            </a:r>
          </a:p>
        </p:txBody>
      </p:sp>
      <p:pic>
        <p:nvPicPr>
          <p:cNvPr id="16" name="Picture 15" descr="A blue circuit board with white and gold wires&#10;&#10;Description automatically generated">
            <a:extLst>
              <a:ext uri="{FF2B5EF4-FFF2-40B4-BE49-F238E27FC236}">
                <a16:creationId xmlns:a16="http://schemas.microsoft.com/office/drawing/2014/main" id="{C0E15A7E-ED13-4A5C-4242-0993DFB89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3527" y="4182481"/>
            <a:ext cx="1681329" cy="1455290"/>
          </a:xfrm>
          <a:prstGeom prst="rect">
            <a:avLst/>
          </a:prstGeom>
        </p:spPr>
      </p:pic>
      <p:cxnSp>
        <p:nvCxnSpPr>
          <p:cNvPr id="19" name="Straight Arrow Connector 18">
            <a:extLst>
              <a:ext uri="{FF2B5EF4-FFF2-40B4-BE49-F238E27FC236}">
                <a16:creationId xmlns:a16="http://schemas.microsoft.com/office/drawing/2014/main" id="{E484D30F-E39D-1131-DFF1-A9264AE4223E}"/>
              </a:ext>
            </a:extLst>
          </p:cNvPr>
          <p:cNvCxnSpPr>
            <a:cxnSpLocks/>
          </p:cNvCxnSpPr>
          <p:nvPr/>
        </p:nvCxnSpPr>
        <p:spPr>
          <a:xfrm>
            <a:off x="6845595" y="4910124"/>
            <a:ext cx="195052"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191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9601-289B-C3E1-D9C5-4E43684D8DC3}"/>
              </a:ext>
            </a:extLst>
          </p:cNvPr>
          <p:cNvSpPr>
            <a:spLocks noGrp="1"/>
          </p:cNvSpPr>
          <p:nvPr>
            <p:ph type="title"/>
          </p:nvPr>
        </p:nvSpPr>
        <p:spPr/>
        <p:txBody>
          <a:bodyPr/>
          <a:lstStyle/>
          <a:p>
            <a:r>
              <a:rPr lang="en-US" dirty="0"/>
              <a:t>Programming - Overview</a:t>
            </a:r>
          </a:p>
        </p:txBody>
      </p:sp>
      <p:sp>
        <p:nvSpPr>
          <p:cNvPr id="3" name="Content Placeholder 2">
            <a:extLst>
              <a:ext uri="{FF2B5EF4-FFF2-40B4-BE49-F238E27FC236}">
                <a16:creationId xmlns:a16="http://schemas.microsoft.com/office/drawing/2014/main" id="{20B4F923-A829-C7DC-CEE1-66B14E01A3E6}"/>
              </a:ext>
            </a:extLst>
          </p:cNvPr>
          <p:cNvSpPr>
            <a:spLocks noGrp="1"/>
          </p:cNvSpPr>
          <p:nvPr>
            <p:ph sz="half" idx="1"/>
          </p:nvPr>
        </p:nvSpPr>
        <p:spPr>
          <a:xfrm>
            <a:off x="470903" y="3208611"/>
            <a:ext cx="5290751" cy="2555114"/>
          </a:xfrm>
        </p:spPr>
        <p:txBody>
          <a:bodyPr>
            <a:normAutofit/>
          </a:bodyPr>
          <a:lstStyle/>
          <a:p>
            <a:r>
              <a:rPr lang="en-US" sz="1400" dirty="0"/>
              <a:t>To control all units at once, one mainboard is chosen to be the central control board. Device to unit communication is achieved with Blinker, unit to unit communication is achieved with </a:t>
            </a:r>
            <a:r>
              <a:rPr lang="en-US" sz="1400" dirty="0" err="1"/>
              <a:t>ESP_Now</a:t>
            </a:r>
            <a:r>
              <a:rPr lang="en-US" sz="1400" dirty="0"/>
              <a:t>.</a:t>
            </a:r>
          </a:p>
        </p:txBody>
      </p:sp>
      <p:sp>
        <p:nvSpPr>
          <p:cNvPr id="5" name="Date Placeholder 4">
            <a:extLst>
              <a:ext uri="{FF2B5EF4-FFF2-40B4-BE49-F238E27FC236}">
                <a16:creationId xmlns:a16="http://schemas.microsoft.com/office/drawing/2014/main" id="{37559E28-DF19-0F85-517C-264EBCE34284}"/>
              </a:ext>
            </a:extLst>
          </p:cNvPr>
          <p:cNvSpPr>
            <a:spLocks noGrp="1"/>
          </p:cNvSpPr>
          <p:nvPr>
            <p:ph type="dt" sz="half" idx="10"/>
          </p:nvPr>
        </p:nvSpPr>
        <p:spPr/>
        <p:txBody>
          <a:bodyPr/>
          <a:lstStyle/>
          <a:p>
            <a:fld id="{91B80AF1-98AE-4BE5-B730-B3F94EBFAF6B}" type="datetime1">
              <a:rPr lang="en-US" smtClean="0"/>
              <a:t>3/16/2024</a:t>
            </a:fld>
            <a:endParaRPr lang="en-US"/>
          </a:p>
        </p:txBody>
      </p:sp>
      <p:sp>
        <p:nvSpPr>
          <p:cNvPr id="7" name="Slide Number Placeholder 6">
            <a:extLst>
              <a:ext uri="{FF2B5EF4-FFF2-40B4-BE49-F238E27FC236}">
                <a16:creationId xmlns:a16="http://schemas.microsoft.com/office/drawing/2014/main" id="{AFB8A19F-A990-13DE-AD96-B2F41AED750D}"/>
              </a:ext>
            </a:extLst>
          </p:cNvPr>
          <p:cNvSpPr>
            <a:spLocks noGrp="1"/>
          </p:cNvSpPr>
          <p:nvPr>
            <p:ph type="sldNum" sz="quarter" idx="12"/>
          </p:nvPr>
        </p:nvSpPr>
        <p:spPr/>
        <p:txBody>
          <a:bodyPr/>
          <a:lstStyle/>
          <a:p>
            <a:fld id="{DFDF98CC-160E-494C-8C3C-8CDC5FA257DE}" type="slidenum">
              <a:rPr lang="en-US" smtClean="0"/>
              <a:t>7</a:t>
            </a:fld>
            <a:endParaRPr lang="en-US"/>
          </a:p>
        </p:txBody>
      </p:sp>
      <p:pic>
        <p:nvPicPr>
          <p:cNvPr id="8" name="Picture 7" descr="A diagram of a computer&#10;&#10;Description automatically generated with medium confidence">
            <a:extLst>
              <a:ext uri="{FF2B5EF4-FFF2-40B4-BE49-F238E27FC236}">
                <a16:creationId xmlns:a16="http://schemas.microsoft.com/office/drawing/2014/main" id="{3E786456-1EF7-680B-6BE5-8E3C2F1C4D22}"/>
              </a:ext>
            </a:extLst>
          </p:cNvPr>
          <p:cNvPicPr>
            <a:picLocks noChangeAspect="1"/>
          </p:cNvPicPr>
          <p:nvPr/>
        </p:nvPicPr>
        <p:blipFill rotWithShape="1">
          <a:blip r:embed="rId2"/>
          <a:srcRect t="5559"/>
          <a:stretch/>
        </p:blipFill>
        <p:spPr>
          <a:xfrm>
            <a:off x="8994409" y="0"/>
            <a:ext cx="2679721" cy="3380300"/>
          </a:xfrm>
          <a:prstGeom prst="rect">
            <a:avLst/>
          </a:prstGeom>
        </p:spPr>
      </p:pic>
      <p:pic>
        <p:nvPicPr>
          <p:cNvPr id="6" name="Picture 5">
            <a:extLst>
              <a:ext uri="{FF2B5EF4-FFF2-40B4-BE49-F238E27FC236}">
                <a16:creationId xmlns:a16="http://schemas.microsoft.com/office/drawing/2014/main" id="{39B97DAF-A687-AC25-B1C6-C84D2289B9AF}"/>
              </a:ext>
            </a:extLst>
          </p:cNvPr>
          <p:cNvPicPr>
            <a:picLocks noChangeAspect="1"/>
          </p:cNvPicPr>
          <p:nvPr/>
        </p:nvPicPr>
        <p:blipFill>
          <a:blip r:embed="rId3"/>
          <a:stretch>
            <a:fillRect/>
          </a:stretch>
        </p:blipFill>
        <p:spPr>
          <a:xfrm>
            <a:off x="5882565" y="1629126"/>
            <a:ext cx="2931943" cy="3502347"/>
          </a:xfrm>
          <a:prstGeom prst="rect">
            <a:avLst/>
          </a:prstGeom>
        </p:spPr>
      </p:pic>
      <p:pic>
        <p:nvPicPr>
          <p:cNvPr id="10" name="Picture 9">
            <a:extLst>
              <a:ext uri="{FF2B5EF4-FFF2-40B4-BE49-F238E27FC236}">
                <a16:creationId xmlns:a16="http://schemas.microsoft.com/office/drawing/2014/main" id="{6A1C9BEE-94DB-32BE-B19C-6A13CC8DFBA2}"/>
              </a:ext>
            </a:extLst>
          </p:cNvPr>
          <p:cNvPicPr>
            <a:picLocks noChangeAspect="1"/>
          </p:cNvPicPr>
          <p:nvPr/>
        </p:nvPicPr>
        <p:blipFill>
          <a:blip r:embed="rId4"/>
          <a:stretch>
            <a:fillRect/>
          </a:stretch>
        </p:blipFill>
        <p:spPr>
          <a:xfrm>
            <a:off x="8973403" y="3429000"/>
            <a:ext cx="2865992" cy="3380300"/>
          </a:xfrm>
          <a:prstGeom prst="rect">
            <a:avLst/>
          </a:prstGeom>
        </p:spPr>
      </p:pic>
      <p:sp>
        <p:nvSpPr>
          <p:cNvPr id="11" name="TextBox 10">
            <a:extLst>
              <a:ext uri="{FF2B5EF4-FFF2-40B4-BE49-F238E27FC236}">
                <a16:creationId xmlns:a16="http://schemas.microsoft.com/office/drawing/2014/main" id="{984B402C-4AAA-9A2F-CF5F-4109AAF07EF0}"/>
              </a:ext>
            </a:extLst>
          </p:cNvPr>
          <p:cNvSpPr txBox="1"/>
          <p:nvPr/>
        </p:nvSpPr>
        <p:spPr>
          <a:xfrm>
            <a:off x="9046431" y="0"/>
            <a:ext cx="936538" cy="276999"/>
          </a:xfrm>
          <a:prstGeom prst="rect">
            <a:avLst/>
          </a:prstGeom>
          <a:noFill/>
        </p:spPr>
        <p:txBody>
          <a:bodyPr wrap="none" rtlCol="0">
            <a:spAutoFit/>
          </a:bodyPr>
          <a:lstStyle/>
          <a:p>
            <a:r>
              <a:rPr lang="en-US" sz="1200" dirty="0"/>
              <a:t>Unit to Unit</a:t>
            </a:r>
          </a:p>
        </p:txBody>
      </p:sp>
      <p:sp>
        <p:nvSpPr>
          <p:cNvPr id="4" name="TextBox 3">
            <a:extLst>
              <a:ext uri="{FF2B5EF4-FFF2-40B4-BE49-F238E27FC236}">
                <a16:creationId xmlns:a16="http://schemas.microsoft.com/office/drawing/2014/main" id="{A0EA2F0B-E366-F81A-3EA0-7A89B76B0D45}"/>
              </a:ext>
            </a:extLst>
          </p:cNvPr>
          <p:cNvSpPr txBox="1"/>
          <p:nvPr/>
        </p:nvSpPr>
        <p:spPr>
          <a:xfrm>
            <a:off x="7453963" y="5228874"/>
            <a:ext cx="1400383"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9 – Program Logic Flow Charts</a:t>
            </a:r>
          </a:p>
        </p:txBody>
      </p:sp>
    </p:spTree>
    <p:extLst>
      <p:ext uri="{BB962C8B-B14F-4D97-AF65-F5344CB8AC3E}">
        <p14:creationId xmlns:p14="http://schemas.microsoft.com/office/powerpoint/2010/main" val="320169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431D-49E8-3A0D-2CAC-0CAEDA4E3F77}"/>
              </a:ext>
            </a:extLst>
          </p:cNvPr>
          <p:cNvSpPr>
            <a:spLocks noGrp="1"/>
          </p:cNvSpPr>
          <p:nvPr>
            <p:ph type="title"/>
          </p:nvPr>
        </p:nvSpPr>
        <p:spPr>
          <a:xfrm>
            <a:off x="517869" y="969847"/>
            <a:ext cx="5290751" cy="5207699"/>
          </a:xfrm>
        </p:spPr>
        <p:txBody>
          <a:bodyPr>
            <a:normAutofit/>
          </a:bodyPr>
          <a:lstStyle/>
          <a:p>
            <a:r>
              <a:rPr lang="en-US" sz="4500" dirty="0"/>
              <a:t>Programming - Wireless Communication &amp;</a:t>
            </a:r>
            <a:br>
              <a:rPr lang="en-US" sz="4500" dirty="0"/>
            </a:br>
            <a:r>
              <a:rPr lang="en-US" sz="4500" dirty="0"/>
              <a:t>Data </a:t>
            </a:r>
            <a:br>
              <a:rPr lang="en-US" sz="4500" dirty="0"/>
            </a:br>
            <a:r>
              <a:rPr lang="en-US" sz="4500" dirty="0"/>
              <a:t>Packaging</a:t>
            </a:r>
          </a:p>
        </p:txBody>
      </p:sp>
      <p:sp>
        <p:nvSpPr>
          <p:cNvPr id="3" name="Content Placeholder 2">
            <a:extLst>
              <a:ext uri="{FF2B5EF4-FFF2-40B4-BE49-F238E27FC236}">
                <a16:creationId xmlns:a16="http://schemas.microsoft.com/office/drawing/2014/main" id="{48B5A92F-0420-4996-1D74-CB6CFDE42610}"/>
              </a:ext>
            </a:extLst>
          </p:cNvPr>
          <p:cNvSpPr>
            <a:spLocks noGrp="1"/>
          </p:cNvSpPr>
          <p:nvPr>
            <p:ph sz="half" idx="1"/>
          </p:nvPr>
        </p:nvSpPr>
        <p:spPr/>
        <p:txBody>
          <a:bodyPr>
            <a:normAutofit fontScale="92500"/>
          </a:bodyPr>
          <a:lstStyle/>
          <a:p>
            <a:r>
              <a:rPr lang="en-US" dirty="0"/>
              <a:t>Blinker:</a:t>
            </a:r>
          </a:p>
          <a:p>
            <a:r>
              <a:rPr lang="en-US" dirty="0"/>
              <a:t>It requires an app to be installed (then connected to mainboard with Bluetooth or </a:t>
            </a:r>
            <a:r>
              <a:rPr lang="en-US" dirty="0" err="1"/>
              <a:t>wifi</a:t>
            </a:r>
            <a:r>
              <a:rPr lang="en-US" dirty="0"/>
              <a:t>) and a user defined GUI. </a:t>
            </a:r>
          </a:p>
          <a:p>
            <a:r>
              <a:rPr lang="en-US" dirty="0"/>
              <a:t>ESP_Now:</a:t>
            </a:r>
          </a:p>
          <a:p>
            <a:r>
              <a:rPr lang="en-US" dirty="0"/>
              <a:t>It need mac addresses to establish connections. </a:t>
            </a:r>
          </a:p>
          <a:p>
            <a:endParaRPr lang="en-US" dirty="0"/>
          </a:p>
        </p:txBody>
      </p:sp>
      <p:sp>
        <p:nvSpPr>
          <p:cNvPr id="4" name="Content Placeholder 3">
            <a:extLst>
              <a:ext uri="{FF2B5EF4-FFF2-40B4-BE49-F238E27FC236}">
                <a16:creationId xmlns:a16="http://schemas.microsoft.com/office/drawing/2014/main" id="{25196298-BF01-6A04-A6EB-ACC00B7A7B07}"/>
              </a:ext>
            </a:extLst>
          </p:cNvPr>
          <p:cNvSpPr>
            <a:spLocks noGrp="1"/>
          </p:cNvSpPr>
          <p:nvPr>
            <p:ph sz="half" idx="2"/>
          </p:nvPr>
        </p:nvSpPr>
        <p:spPr/>
        <p:txBody>
          <a:bodyPr>
            <a:normAutofit fontScale="92500"/>
          </a:bodyPr>
          <a:lstStyle/>
          <a:p>
            <a:r>
              <a:rPr lang="en-US" dirty="0"/>
              <a:t>Central control unit will send a data package to each unit that it controls. </a:t>
            </a:r>
          </a:p>
          <a:p>
            <a:r>
              <a:rPr lang="en-US" dirty="0"/>
              <a:t>Each data package include the following data:</a:t>
            </a:r>
          </a:p>
          <a:p>
            <a:pPr marL="457200" indent="-457200">
              <a:buFont typeface="+mj-lt"/>
              <a:buAutoNum type="arabicPeriod"/>
            </a:pPr>
            <a:r>
              <a:rPr lang="en-US" dirty="0"/>
              <a:t>Positions of each servo as an integer.</a:t>
            </a:r>
          </a:p>
          <a:p>
            <a:pPr marL="457200" indent="-457200">
              <a:buFont typeface="+mj-lt"/>
              <a:buAutoNum type="arabicPeriod"/>
            </a:pPr>
            <a:r>
              <a:rPr lang="en-US" dirty="0"/>
              <a:t>Status of the connector motor as a bool.</a:t>
            </a:r>
          </a:p>
          <a:p>
            <a:endParaRPr lang="en-US" dirty="0"/>
          </a:p>
        </p:txBody>
      </p:sp>
      <p:sp>
        <p:nvSpPr>
          <p:cNvPr id="5" name="Date Placeholder 4">
            <a:extLst>
              <a:ext uri="{FF2B5EF4-FFF2-40B4-BE49-F238E27FC236}">
                <a16:creationId xmlns:a16="http://schemas.microsoft.com/office/drawing/2014/main" id="{B320160B-DDE1-F48D-7D39-009A8BF30AF9}"/>
              </a:ext>
            </a:extLst>
          </p:cNvPr>
          <p:cNvSpPr>
            <a:spLocks noGrp="1"/>
          </p:cNvSpPr>
          <p:nvPr>
            <p:ph type="dt" sz="half" idx="10"/>
          </p:nvPr>
        </p:nvSpPr>
        <p:spPr/>
        <p:txBody>
          <a:bodyPr/>
          <a:lstStyle/>
          <a:p>
            <a:fld id="{91B80AF1-98AE-4BE5-B730-B3F94EBFAF6B}" type="datetime1">
              <a:rPr lang="en-US" smtClean="0"/>
              <a:t>3/16/2024</a:t>
            </a:fld>
            <a:endParaRPr lang="en-US" dirty="0"/>
          </a:p>
        </p:txBody>
      </p:sp>
      <p:sp>
        <p:nvSpPr>
          <p:cNvPr id="7" name="Slide Number Placeholder 6">
            <a:extLst>
              <a:ext uri="{FF2B5EF4-FFF2-40B4-BE49-F238E27FC236}">
                <a16:creationId xmlns:a16="http://schemas.microsoft.com/office/drawing/2014/main" id="{89B2A451-C026-A159-6B3B-EC1F5D58DCB0}"/>
              </a:ext>
            </a:extLst>
          </p:cNvPr>
          <p:cNvSpPr>
            <a:spLocks noGrp="1"/>
          </p:cNvSpPr>
          <p:nvPr>
            <p:ph type="sldNum" sz="quarter" idx="12"/>
          </p:nvPr>
        </p:nvSpPr>
        <p:spPr/>
        <p:txBody>
          <a:bodyPr/>
          <a:lstStyle/>
          <a:p>
            <a:fld id="{DFDF98CC-160E-494C-8C3C-8CDC5FA257DE}" type="slidenum">
              <a:rPr lang="en-US" smtClean="0"/>
              <a:t>8</a:t>
            </a:fld>
            <a:endParaRPr lang="en-US"/>
          </a:p>
        </p:txBody>
      </p:sp>
      <p:cxnSp>
        <p:nvCxnSpPr>
          <p:cNvPr id="8" name="Straight Connector 7">
            <a:extLst>
              <a:ext uri="{FF2B5EF4-FFF2-40B4-BE49-F238E27FC236}">
                <a16:creationId xmlns:a16="http://schemas.microsoft.com/office/drawing/2014/main" id="{B3BA8D49-1839-BA04-3267-379474EC1172}"/>
              </a:ext>
            </a:extLst>
          </p:cNvPr>
          <p:cNvCxnSpPr>
            <a:cxnSpLocks/>
            <a:stCxn id="2" idx="3"/>
          </p:cNvCxnSpPr>
          <p:nvPr/>
        </p:nvCxnSpPr>
        <p:spPr>
          <a:xfrm>
            <a:off x="5808620" y="3573697"/>
            <a:ext cx="5945356" cy="48152"/>
          </a:xfrm>
          <a:prstGeom prst="line">
            <a:avLst/>
          </a:prstGeom>
        </p:spPr>
        <p:style>
          <a:lnRef idx="3">
            <a:schemeClr val="dk1"/>
          </a:lnRef>
          <a:fillRef idx="0">
            <a:schemeClr val="dk1"/>
          </a:fillRef>
          <a:effectRef idx="2">
            <a:schemeClr val="dk1"/>
          </a:effectRef>
          <a:fontRef idx="minor">
            <a:schemeClr val="tx1"/>
          </a:fontRef>
        </p:style>
      </p:cxnSp>
      <p:pic>
        <p:nvPicPr>
          <p:cNvPr id="6" name="Picture 5" descr="A close-up of words&#10;&#10;Description automatically generated">
            <a:extLst>
              <a:ext uri="{FF2B5EF4-FFF2-40B4-BE49-F238E27FC236}">
                <a16:creationId xmlns:a16="http://schemas.microsoft.com/office/drawing/2014/main" id="{13DE0D9F-E2CC-A9F2-4ABC-7DE1A4603C28}"/>
              </a:ext>
            </a:extLst>
          </p:cNvPr>
          <p:cNvPicPr>
            <a:picLocks noChangeAspect="1"/>
          </p:cNvPicPr>
          <p:nvPr/>
        </p:nvPicPr>
        <p:blipFill>
          <a:blip r:embed="rId2"/>
          <a:stretch>
            <a:fillRect/>
          </a:stretch>
        </p:blipFill>
        <p:spPr>
          <a:xfrm>
            <a:off x="1002293" y="5119586"/>
            <a:ext cx="1333500" cy="892175"/>
          </a:xfrm>
          <a:prstGeom prst="rect">
            <a:avLst/>
          </a:prstGeom>
        </p:spPr>
      </p:pic>
      <p:sp>
        <p:nvSpPr>
          <p:cNvPr id="9" name="TextBox 8">
            <a:extLst>
              <a:ext uri="{FF2B5EF4-FFF2-40B4-BE49-F238E27FC236}">
                <a16:creationId xmlns:a16="http://schemas.microsoft.com/office/drawing/2014/main" id="{204D9D7D-2471-338B-5EA2-539A2BA2E1C7}"/>
              </a:ext>
            </a:extLst>
          </p:cNvPr>
          <p:cNvSpPr txBox="1"/>
          <p:nvPr/>
        </p:nvSpPr>
        <p:spPr>
          <a:xfrm>
            <a:off x="1054735" y="5992297"/>
            <a:ext cx="1018870"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10 – Data Structure</a:t>
            </a:r>
          </a:p>
        </p:txBody>
      </p:sp>
      <p:pic>
        <p:nvPicPr>
          <p:cNvPr id="11" name="Picture 10" descr="A screenshot of a phone&#10;&#10;Description automatically generated">
            <a:extLst>
              <a:ext uri="{FF2B5EF4-FFF2-40B4-BE49-F238E27FC236}">
                <a16:creationId xmlns:a16="http://schemas.microsoft.com/office/drawing/2014/main" id="{EE3660B0-6DAA-F2C0-81F8-AF4D06F4E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909" y="3494634"/>
            <a:ext cx="1386747" cy="2682329"/>
          </a:xfrm>
          <a:prstGeom prst="rect">
            <a:avLst/>
          </a:prstGeom>
        </p:spPr>
      </p:pic>
      <p:pic>
        <p:nvPicPr>
          <p:cNvPr id="13" name="Picture 12" descr="A screenshot of a phone&#10;&#10;Description automatically generated">
            <a:extLst>
              <a:ext uri="{FF2B5EF4-FFF2-40B4-BE49-F238E27FC236}">
                <a16:creationId xmlns:a16="http://schemas.microsoft.com/office/drawing/2014/main" id="{47C0B8B1-2E52-000C-21FF-8D34F9080A2C}"/>
              </a:ext>
            </a:extLst>
          </p:cNvPr>
          <p:cNvPicPr>
            <a:picLocks noChangeAspect="1"/>
          </p:cNvPicPr>
          <p:nvPr/>
        </p:nvPicPr>
        <p:blipFill rotWithShape="1">
          <a:blip r:embed="rId4">
            <a:extLst>
              <a:ext uri="{28A0092B-C50C-407E-A947-70E740481C1C}">
                <a14:useLocalDpi xmlns:a14="http://schemas.microsoft.com/office/drawing/2010/main" val="0"/>
              </a:ext>
            </a:extLst>
          </a:blip>
          <a:srcRect t="75150"/>
          <a:stretch/>
        </p:blipFill>
        <p:spPr>
          <a:xfrm>
            <a:off x="4358818" y="6089733"/>
            <a:ext cx="1380838" cy="635771"/>
          </a:xfrm>
          <a:prstGeom prst="rect">
            <a:avLst/>
          </a:prstGeom>
        </p:spPr>
      </p:pic>
      <p:sp>
        <p:nvSpPr>
          <p:cNvPr id="14" name="TextBox 13">
            <a:extLst>
              <a:ext uri="{FF2B5EF4-FFF2-40B4-BE49-F238E27FC236}">
                <a16:creationId xmlns:a16="http://schemas.microsoft.com/office/drawing/2014/main" id="{861988E6-C6FE-84BC-2524-FF3F39E3FE93}"/>
              </a:ext>
            </a:extLst>
          </p:cNvPr>
          <p:cNvSpPr txBox="1"/>
          <p:nvPr/>
        </p:nvSpPr>
        <p:spPr>
          <a:xfrm>
            <a:off x="3413805" y="6540838"/>
            <a:ext cx="939104"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11 – </a:t>
            </a:r>
            <a:r>
              <a:rPr lang="en-US" sz="600" i="1" kern="100" dirty="0">
                <a:solidFill>
                  <a:srgbClr val="44546A"/>
                </a:solidFill>
                <a:latin typeface="Times New Roman" panose="02020603050405020304" pitchFamily="18" charset="0"/>
                <a:ea typeface="等线" panose="02010600030101010101" pitchFamily="2" charset="-122"/>
              </a:rPr>
              <a:t>Blinker GUI</a:t>
            </a:r>
            <a:endParaRPr lang="en-US" sz="600" i="1" kern="100" dirty="0">
              <a:solidFill>
                <a:srgbClr val="44546A"/>
              </a:solidFill>
              <a:effectLst/>
              <a:latin typeface="Times New Roman" panose="02020603050405020304" pitchFamily="18" charset="0"/>
              <a:ea typeface="等线" panose="02010600030101010101" pitchFamily="2" charset="-122"/>
            </a:endParaRPr>
          </a:p>
        </p:txBody>
      </p:sp>
    </p:spTree>
    <p:extLst>
      <p:ext uri="{BB962C8B-B14F-4D97-AF65-F5344CB8AC3E}">
        <p14:creationId xmlns:p14="http://schemas.microsoft.com/office/powerpoint/2010/main" val="75276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A947-679F-FA27-F68E-03550E16748C}"/>
              </a:ext>
            </a:extLst>
          </p:cNvPr>
          <p:cNvSpPr>
            <a:spLocks noGrp="1"/>
          </p:cNvSpPr>
          <p:nvPr>
            <p:ph type="title"/>
          </p:nvPr>
        </p:nvSpPr>
        <p:spPr>
          <a:xfrm>
            <a:off x="517869" y="978408"/>
            <a:ext cx="5446925" cy="4870457"/>
          </a:xfrm>
        </p:spPr>
        <p:txBody>
          <a:bodyPr/>
          <a:lstStyle/>
          <a:p>
            <a:r>
              <a:rPr lang="en-US" dirty="0"/>
              <a:t>Experimentation</a:t>
            </a:r>
            <a:br>
              <a:rPr lang="en-US" dirty="0"/>
            </a:br>
            <a:endParaRPr lang="en-US" dirty="0"/>
          </a:p>
        </p:txBody>
      </p:sp>
      <p:graphicFrame>
        <p:nvGraphicFramePr>
          <p:cNvPr id="8" name="Content Placeholder 7">
            <a:extLst>
              <a:ext uri="{FF2B5EF4-FFF2-40B4-BE49-F238E27FC236}">
                <a16:creationId xmlns:a16="http://schemas.microsoft.com/office/drawing/2014/main" id="{6D55ACEE-28F9-41C3-D003-067E2B6101EE}"/>
              </a:ext>
            </a:extLst>
          </p:cNvPr>
          <p:cNvGraphicFramePr>
            <a:graphicFrameLocks noGrp="1"/>
          </p:cNvGraphicFramePr>
          <p:nvPr>
            <p:ph idx="1"/>
            <p:extLst>
              <p:ext uri="{D42A27DB-BD31-4B8C-83A1-F6EECF244321}">
                <p14:modId xmlns:p14="http://schemas.microsoft.com/office/powerpoint/2010/main" val="688164996"/>
              </p:ext>
            </p:extLst>
          </p:nvPr>
        </p:nvGraphicFramePr>
        <p:xfrm>
          <a:off x="979851" y="4735131"/>
          <a:ext cx="3167761" cy="1483360"/>
        </p:xfrm>
        <a:graphic>
          <a:graphicData uri="http://schemas.openxmlformats.org/drawingml/2006/table">
            <a:tbl>
              <a:tblPr firstRow="1" bandRow="1">
                <a:tableStyleId>{5C22544A-7EE6-4342-B048-85BDC9FD1C3A}</a:tableStyleId>
              </a:tblPr>
              <a:tblGrid>
                <a:gridCol w="1932622">
                  <a:extLst>
                    <a:ext uri="{9D8B030D-6E8A-4147-A177-3AD203B41FA5}">
                      <a16:colId xmlns:a16="http://schemas.microsoft.com/office/drawing/2014/main" val="3967746396"/>
                    </a:ext>
                  </a:extLst>
                </a:gridCol>
                <a:gridCol w="1235139">
                  <a:extLst>
                    <a:ext uri="{9D8B030D-6E8A-4147-A177-3AD203B41FA5}">
                      <a16:colId xmlns:a16="http://schemas.microsoft.com/office/drawing/2014/main" val="4221488596"/>
                    </a:ext>
                  </a:extLst>
                </a:gridCol>
              </a:tblGrid>
              <a:tr h="370840">
                <a:tc>
                  <a:txBody>
                    <a:bodyPr/>
                    <a:lstStyle/>
                    <a:p>
                      <a:r>
                        <a:rPr lang="en-US" dirty="0"/>
                        <a:t>Type</a:t>
                      </a:r>
                    </a:p>
                  </a:txBody>
                  <a:tcPr/>
                </a:tc>
                <a:tc>
                  <a:txBody>
                    <a:bodyPr/>
                    <a:lstStyle/>
                    <a:p>
                      <a:r>
                        <a:rPr lang="en-US" dirty="0"/>
                        <a:t>Speed</a:t>
                      </a:r>
                    </a:p>
                  </a:txBody>
                  <a:tcPr/>
                </a:tc>
                <a:extLst>
                  <a:ext uri="{0D108BD9-81ED-4DB2-BD59-A6C34878D82A}">
                    <a16:rowId xmlns:a16="http://schemas.microsoft.com/office/drawing/2014/main" val="1113948363"/>
                  </a:ext>
                </a:extLst>
              </a:tr>
              <a:tr h="370840">
                <a:tc>
                  <a:txBody>
                    <a:bodyPr/>
                    <a:lstStyle/>
                    <a:p>
                      <a:r>
                        <a:rPr lang="en-US" dirty="0"/>
                        <a:t>1 Unit (crawling)</a:t>
                      </a:r>
                    </a:p>
                  </a:txBody>
                  <a:tcPr/>
                </a:tc>
                <a:tc>
                  <a:txBody>
                    <a:bodyPr/>
                    <a:lstStyle/>
                    <a:p>
                      <a:r>
                        <a:rPr lang="en-US" dirty="0"/>
                        <a:t>4.28cm/s</a:t>
                      </a:r>
                    </a:p>
                  </a:txBody>
                  <a:tcPr/>
                </a:tc>
                <a:extLst>
                  <a:ext uri="{0D108BD9-81ED-4DB2-BD59-A6C34878D82A}">
                    <a16:rowId xmlns:a16="http://schemas.microsoft.com/office/drawing/2014/main" val="1636143441"/>
                  </a:ext>
                </a:extLst>
              </a:tr>
              <a:tr h="370840">
                <a:tc>
                  <a:txBody>
                    <a:bodyPr/>
                    <a:lstStyle/>
                    <a:p>
                      <a:r>
                        <a:rPr lang="en-US" dirty="0"/>
                        <a:t>2 Units (walking)</a:t>
                      </a:r>
                    </a:p>
                  </a:txBody>
                  <a:tcPr/>
                </a:tc>
                <a:tc>
                  <a:txBody>
                    <a:bodyPr/>
                    <a:lstStyle/>
                    <a:p>
                      <a:r>
                        <a:rPr lang="en-US" dirty="0"/>
                        <a:t>0.77cm/s</a:t>
                      </a:r>
                    </a:p>
                  </a:txBody>
                  <a:tcPr/>
                </a:tc>
                <a:extLst>
                  <a:ext uri="{0D108BD9-81ED-4DB2-BD59-A6C34878D82A}">
                    <a16:rowId xmlns:a16="http://schemas.microsoft.com/office/drawing/2014/main" val="2623265724"/>
                  </a:ext>
                </a:extLst>
              </a:tr>
              <a:tr h="370840">
                <a:tc>
                  <a:txBody>
                    <a:bodyPr/>
                    <a:lstStyle/>
                    <a:p>
                      <a:r>
                        <a:rPr lang="en-US" dirty="0"/>
                        <a:t>4 Units (crawling)</a:t>
                      </a:r>
                    </a:p>
                  </a:txBody>
                  <a:tcPr/>
                </a:tc>
                <a:tc>
                  <a:txBody>
                    <a:bodyPr/>
                    <a:lstStyle/>
                    <a:p>
                      <a:r>
                        <a:rPr lang="en-US" dirty="0"/>
                        <a:t>4.67cm/s</a:t>
                      </a:r>
                    </a:p>
                  </a:txBody>
                  <a:tcPr/>
                </a:tc>
                <a:extLst>
                  <a:ext uri="{0D108BD9-81ED-4DB2-BD59-A6C34878D82A}">
                    <a16:rowId xmlns:a16="http://schemas.microsoft.com/office/drawing/2014/main" val="4040783125"/>
                  </a:ext>
                </a:extLst>
              </a:tr>
            </a:tbl>
          </a:graphicData>
        </a:graphic>
      </p:graphicFrame>
      <p:sp>
        <p:nvSpPr>
          <p:cNvPr id="4" name="Date Placeholder 3">
            <a:extLst>
              <a:ext uri="{FF2B5EF4-FFF2-40B4-BE49-F238E27FC236}">
                <a16:creationId xmlns:a16="http://schemas.microsoft.com/office/drawing/2014/main" id="{7CEC7C16-7DA5-E887-6937-DD9E49EC34C0}"/>
              </a:ext>
            </a:extLst>
          </p:cNvPr>
          <p:cNvSpPr>
            <a:spLocks noGrp="1"/>
          </p:cNvSpPr>
          <p:nvPr>
            <p:ph type="dt" sz="half" idx="10"/>
          </p:nvPr>
        </p:nvSpPr>
        <p:spPr/>
        <p:txBody>
          <a:bodyPr/>
          <a:lstStyle/>
          <a:p>
            <a:fld id="{79D44673-3D7D-4DA4-8694-3884C26BCA78}" type="datetime1">
              <a:rPr lang="en-US" smtClean="0"/>
              <a:t>3/16/2024</a:t>
            </a:fld>
            <a:endParaRPr lang="en-US"/>
          </a:p>
        </p:txBody>
      </p:sp>
      <p:sp>
        <p:nvSpPr>
          <p:cNvPr id="6" name="Slide Number Placeholder 5">
            <a:extLst>
              <a:ext uri="{FF2B5EF4-FFF2-40B4-BE49-F238E27FC236}">
                <a16:creationId xmlns:a16="http://schemas.microsoft.com/office/drawing/2014/main" id="{4B2B0E95-4F3A-DFF2-E6EC-6A3E151C4552}"/>
              </a:ext>
            </a:extLst>
          </p:cNvPr>
          <p:cNvSpPr>
            <a:spLocks noGrp="1"/>
          </p:cNvSpPr>
          <p:nvPr>
            <p:ph type="sldNum" sz="quarter" idx="12"/>
          </p:nvPr>
        </p:nvSpPr>
        <p:spPr/>
        <p:txBody>
          <a:bodyPr/>
          <a:lstStyle/>
          <a:p>
            <a:fld id="{DFDF98CC-160E-494C-8C3C-8CDC5FA257DE}" type="slidenum">
              <a:rPr lang="en-US" smtClean="0"/>
              <a:t>9</a:t>
            </a:fld>
            <a:endParaRPr lang="en-US"/>
          </a:p>
        </p:txBody>
      </p:sp>
      <p:graphicFrame>
        <p:nvGraphicFramePr>
          <p:cNvPr id="3" name="Table 2">
            <a:extLst>
              <a:ext uri="{FF2B5EF4-FFF2-40B4-BE49-F238E27FC236}">
                <a16:creationId xmlns:a16="http://schemas.microsoft.com/office/drawing/2014/main" id="{156435D3-1EEF-33F3-E7BC-F4FACE08D7F5}"/>
              </a:ext>
            </a:extLst>
          </p:cNvPr>
          <p:cNvGraphicFramePr>
            <a:graphicFrameLocks noGrp="1"/>
          </p:cNvGraphicFramePr>
          <p:nvPr>
            <p:extLst>
              <p:ext uri="{D42A27DB-BD31-4B8C-83A1-F6EECF244321}">
                <p14:modId xmlns:p14="http://schemas.microsoft.com/office/powerpoint/2010/main" val="2704276143"/>
              </p:ext>
            </p:extLst>
          </p:nvPr>
        </p:nvGraphicFramePr>
        <p:xfrm>
          <a:off x="8082604" y="4735131"/>
          <a:ext cx="2653040" cy="1483360"/>
        </p:xfrm>
        <a:graphic>
          <a:graphicData uri="http://schemas.openxmlformats.org/drawingml/2006/table">
            <a:tbl>
              <a:tblPr firstCol="1">
                <a:tableStyleId>{5C22544A-7EE6-4342-B048-85BDC9FD1C3A}</a:tableStyleId>
              </a:tblPr>
              <a:tblGrid>
                <a:gridCol w="1326520">
                  <a:extLst>
                    <a:ext uri="{9D8B030D-6E8A-4147-A177-3AD203B41FA5}">
                      <a16:colId xmlns:a16="http://schemas.microsoft.com/office/drawing/2014/main" val="3893203442"/>
                    </a:ext>
                  </a:extLst>
                </a:gridCol>
                <a:gridCol w="1326520">
                  <a:extLst>
                    <a:ext uri="{9D8B030D-6E8A-4147-A177-3AD203B41FA5}">
                      <a16:colId xmlns:a16="http://schemas.microsoft.com/office/drawing/2014/main" val="4110511227"/>
                    </a:ext>
                  </a:extLst>
                </a:gridCol>
              </a:tblGrid>
              <a:tr h="370840">
                <a:tc>
                  <a:txBody>
                    <a:bodyPr/>
                    <a:lstStyle/>
                    <a:p>
                      <a:pPr marL="0" marR="0">
                        <a:lnSpc>
                          <a:spcPct val="107000"/>
                        </a:lnSpc>
                        <a:spcBef>
                          <a:spcPts val="0"/>
                        </a:spcBef>
                        <a:spcAft>
                          <a:spcPts val="0"/>
                        </a:spcAft>
                      </a:pPr>
                      <a:r>
                        <a:rPr lang="en-US" sz="1400" kern="100" dirty="0">
                          <a:effectLst/>
                        </a:rPr>
                        <a:t>0.7KG Weight</a:t>
                      </a:r>
                      <a:endParaRPr lang="en-US"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58000" marR="58000" marT="0" marB="0"/>
                </a:tc>
                <a:tc>
                  <a:txBody>
                    <a:bodyPr/>
                    <a:lstStyle/>
                    <a:p>
                      <a:pPr marL="0" marR="0" algn="l" defTabSz="914400" rtl="0" eaLnBrk="1" latinLnBrk="0" hangingPunct="1">
                        <a:lnSpc>
                          <a:spcPct val="107000"/>
                        </a:lnSpc>
                        <a:spcBef>
                          <a:spcPts val="0"/>
                        </a:spcBef>
                        <a:spcAft>
                          <a:spcPts val="0"/>
                        </a:spcAft>
                      </a:pPr>
                      <a:r>
                        <a:rPr lang="en-US" sz="1400" b="0" kern="100" dirty="0">
                          <a:solidFill>
                            <a:schemeClr val="dk1"/>
                          </a:solidFill>
                          <a:effectLst/>
                          <a:latin typeface="+mn-lt"/>
                          <a:ea typeface="+mn-ea"/>
                          <a:cs typeface="+mn-cs"/>
                        </a:rPr>
                        <a:t>Passed</a:t>
                      </a:r>
                    </a:p>
                  </a:txBody>
                  <a:tcPr marL="58000" marR="58000" marT="0" marB="0">
                    <a:solidFill>
                      <a:schemeClr val="accent1">
                        <a:lumMod val="20000"/>
                        <a:lumOff val="80000"/>
                      </a:schemeClr>
                    </a:solidFill>
                  </a:tcPr>
                </a:tc>
                <a:extLst>
                  <a:ext uri="{0D108BD9-81ED-4DB2-BD59-A6C34878D82A}">
                    <a16:rowId xmlns:a16="http://schemas.microsoft.com/office/drawing/2014/main" val="468394883"/>
                  </a:ext>
                </a:extLst>
              </a:tr>
              <a:tr h="370840">
                <a:tc>
                  <a:txBody>
                    <a:bodyPr/>
                    <a:lstStyle/>
                    <a:p>
                      <a:pPr marL="0" marR="0">
                        <a:lnSpc>
                          <a:spcPct val="107000"/>
                        </a:lnSpc>
                        <a:spcBef>
                          <a:spcPts val="0"/>
                        </a:spcBef>
                        <a:spcAft>
                          <a:spcPts val="0"/>
                        </a:spcAft>
                      </a:pPr>
                      <a:r>
                        <a:rPr lang="en-US" sz="1400" kern="100" dirty="0">
                          <a:effectLst/>
                        </a:rPr>
                        <a:t>1.2KG Weight</a:t>
                      </a:r>
                      <a:endParaRPr lang="en-US"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58000" marR="58000" marT="0" marB="0"/>
                </a:tc>
                <a:tc>
                  <a:txBody>
                    <a:bodyPr/>
                    <a:lstStyle/>
                    <a:p>
                      <a:pPr marL="0" marR="0">
                        <a:lnSpc>
                          <a:spcPct val="107000"/>
                        </a:lnSpc>
                        <a:spcBef>
                          <a:spcPts val="0"/>
                        </a:spcBef>
                        <a:spcAft>
                          <a:spcPts val="0"/>
                        </a:spcAft>
                      </a:pPr>
                      <a:r>
                        <a:rPr lang="en-US" sz="1400" kern="100" dirty="0">
                          <a:effectLst/>
                        </a:rPr>
                        <a:t>Passed</a:t>
                      </a:r>
                      <a:endParaRPr lang="en-US"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58000" marR="58000" marT="0" marB="0">
                    <a:solidFill>
                      <a:schemeClr val="accent1">
                        <a:lumMod val="20000"/>
                        <a:lumOff val="80000"/>
                      </a:schemeClr>
                    </a:solidFill>
                  </a:tcPr>
                </a:tc>
                <a:extLst>
                  <a:ext uri="{0D108BD9-81ED-4DB2-BD59-A6C34878D82A}">
                    <a16:rowId xmlns:a16="http://schemas.microsoft.com/office/drawing/2014/main" val="3804365685"/>
                  </a:ext>
                </a:extLst>
              </a:tr>
              <a:tr h="370840">
                <a:tc>
                  <a:txBody>
                    <a:bodyPr/>
                    <a:lstStyle/>
                    <a:p>
                      <a:pPr marL="0" marR="0">
                        <a:lnSpc>
                          <a:spcPct val="107000"/>
                        </a:lnSpc>
                        <a:spcBef>
                          <a:spcPts val="0"/>
                        </a:spcBef>
                        <a:spcAft>
                          <a:spcPts val="0"/>
                        </a:spcAft>
                      </a:pPr>
                      <a:r>
                        <a:rPr lang="en-US" sz="1400" kern="100" dirty="0">
                          <a:effectLst/>
                        </a:rPr>
                        <a:t>1.4KG Weight</a:t>
                      </a:r>
                      <a:endParaRPr lang="en-US"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58000" marR="58000" marT="0" marB="0"/>
                </a:tc>
                <a:tc>
                  <a:txBody>
                    <a:bodyPr/>
                    <a:lstStyle/>
                    <a:p>
                      <a:pPr marL="0" marR="0">
                        <a:lnSpc>
                          <a:spcPct val="107000"/>
                        </a:lnSpc>
                        <a:spcBef>
                          <a:spcPts val="0"/>
                        </a:spcBef>
                        <a:spcAft>
                          <a:spcPts val="0"/>
                        </a:spcAft>
                      </a:pPr>
                      <a:r>
                        <a:rPr lang="en-US" sz="1400" kern="100" dirty="0">
                          <a:effectLst/>
                        </a:rPr>
                        <a:t>Passed</a:t>
                      </a:r>
                      <a:endParaRPr lang="en-US"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58000" marR="58000" marT="0" marB="0">
                    <a:solidFill>
                      <a:schemeClr val="accent1">
                        <a:lumMod val="20000"/>
                        <a:lumOff val="80000"/>
                      </a:schemeClr>
                    </a:solidFill>
                  </a:tcPr>
                </a:tc>
                <a:extLst>
                  <a:ext uri="{0D108BD9-81ED-4DB2-BD59-A6C34878D82A}">
                    <a16:rowId xmlns:a16="http://schemas.microsoft.com/office/drawing/2014/main" val="364476607"/>
                  </a:ext>
                </a:extLst>
              </a:tr>
              <a:tr h="370840">
                <a:tc>
                  <a:txBody>
                    <a:bodyPr/>
                    <a:lstStyle/>
                    <a:p>
                      <a:pPr marL="0" marR="0">
                        <a:lnSpc>
                          <a:spcPct val="107000"/>
                        </a:lnSpc>
                        <a:spcBef>
                          <a:spcPts val="0"/>
                        </a:spcBef>
                        <a:spcAft>
                          <a:spcPts val="0"/>
                        </a:spcAft>
                      </a:pPr>
                      <a:r>
                        <a:rPr lang="en-US" sz="1400" kern="100" dirty="0">
                          <a:effectLst/>
                        </a:rPr>
                        <a:t>1.9KG Weight</a:t>
                      </a:r>
                      <a:endParaRPr lang="en-US"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58000" marR="58000" marT="0" marB="0"/>
                </a:tc>
                <a:tc>
                  <a:txBody>
                    <a:bodyPr/>
                    <a:lstStyle/>
                    <a:p>
                      <a:pPr marL="0" marR="0">
                        <a:lnSpc>
                          <a:spcPct val="107000"/>
                        </a:lnSpc>
                        <a:spcBef>
                          <a:spcPts val="0"/>
                        </a:spcBef>
                        <a:spcAft>
                          <a:spcPts val="0"/>
                        </a:spcAft>
                      </a:pPr>
                      <a:r>
                        <a:rPr lang="en-US" sz="1400" kern="100" dirty="0">
                          <a:effectLst/>
                        </a:rPr>
                        <a:t>Failed</a:t>
                      </a:r>
                      <a:endParaRPr lang="en-US" sz="14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58000" marR="58000" marT="0" marB="0">
                    <a:solidFill>
                      <a:schemeClr val="accent1">
                        <a:lumMod val="20000"/>
                        <a:lumOff val="80000"/>
                      </a:schemeClr>
                    </a:solidFill>
                  </a:tcPr>
                </a:tc>
                <a:extLst>
                  <a:ext uri="{0D108BD9-81ED-4DB2-BD59-A6C34878D82A}">
                    <a16:rowId xmlns:a16="http://schemas.microsoft.com/office/drawing/2014/main" val="4136081772"/>
                  </a:ext>
                </a:extLst>
              </a:tr>
            </a:tbl>
          </a:graphicData>
        </a:graphic>
      </p:graphicFrame>
      <p:pic>
        <p:nvPicPr>
          <p:cNvPr id="11" name="Picture 10">
            <a:extLst>
              <a:ext uri="{FF2B5EF4-FFF2-40B4-BE49-F238E27FC236}">
                <a16:creationId xmlns:a16="http://schemas.microsoft.com/office/drawing/2014/main" id="{AD1FACB7-6324-FFF2-EE49-DD9C67EA3B3E}"/>
              </a:ext>
            </a:extLst>
          </p:cNvPr>
          <p:cNvPicPr>
            <a:picLocks noChangeAspect="1"/>
          </p:cNvPicPr>
          <p:nvPr/>
        </p:nvPicPr>
        <p:blipFill>
          <a:blip r:embed="rId2"/>
          <a:stretch>
            <a:fillRect/>
          </a:stretch>
        </p:blipFill>
        <p:spPr>
          <a:xfrm>
            <a:off x="165471" y="1942502"/>
            <a:ext cx="3662397" cy="1049149"/>
          </a:xfrm>
          <a:prstGeom prst="rect">
            <a:avLst/>
          </a:prstGeom>
        </p:spPr>
      </p:pic>
      <p:pic>
        <p:nvPicPr>
          <p:cNvPr id="13" name="Picture 12">
            <a:extLst>
              <a:ext uri="{FF2B5EF4-FFF2-40B4-BE49-F238E27FC236}">
                <a16:creationId xmlns:a16="http://schemas.microsoft.com/office/drawing/2014/main" id="{DDA9FA0B-F1A1-BE19-6777-67D02B55054A}"/>
              </a:ext>
            </a:extLst>
          </p:cNvPr>
          <p:cNvPicPr>
            <a:picLocks noChangeAspect="1"/>
          </p:cNvPicPr>
          <p:nvPr/>
        </p:nvPicPr>
        <p:blipFill>
          <a:blip r:embed="rId3"/>
          <a:stretch>
            <a:fillRect/>
          </a:stretch>
        </p:blipFill>
        <p:spPr>
          <a:xfrm>
            <a:off x="3827868" y="1942502"/>
            <a:ext cx="3891306" cy="1050285"/>
          </a:xfrm>
          <a:prstGeom prst="rect">
            <a:avLst/>
          </a:prstGeom>
        </p:spPr>
      </p:pic>
      <p:sp>
        <p:nvSpPr>
          <p:cNvPr id="14" name="TextBox 13">
            <a:extLst>
              <a:ext uri="{FF2B5EF4-FFF2-40B4-BE49-F238E27FC236}">
                <a16:creationId xmlns:a16="http://schemas.microsoft.com/office/drawing/2014/main" id="{320A952F-83B1-7A27-529F-3174A92B3606}"/>
              </a:ext>
            </a:extLst>
          </p:cNvPr>
          <p:cNvSpPr txBox="1"/>
          <p:nvPr/>
        </p:nvSpPr>
        <p:spPr>
          <a:xfrm>
            <a:off x="2912792" y="2991651"/>
            <a:ext cx="1556260"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12 – Two Unit Movement Experiment</a:t>
            </a:r>
          </a:p>
        </p:txBody>
      </p:sp>
      <p:pic>
        <p:nvPicPr>
          <p:cNvPr id="17" name="Picture 16">
            <a:extLst>
              <a:ext uri="{FF2B5EF4-FFF2-40B4-BE49-F238E27FC236}">
                <a16:creationId xmlns:a16="http://schemas.microsoft.com/office/drawing/2014/main" id="{2314CDEB-E38C-753B-48D6-C3C3A29720E0}"/>
              </a:ext>
            </a:extLst>
          </p:cNvPr>
          <p:cNvPicPr>
            <a:picLocks noChangeAspect="1"/>
          </p:cNvPicPr>
          <p:nvPr/>
        </p:nvPicPr>
        <p:blipFill>
          <a:blip r:embed="rId4"/>
          <a:stretch>
            <a:fillRect/>
          </a:stretch>
        </p:blipFill>
        <p:spPr>
          <a:xfrm>
            <a:off x="165471" y="3209475"/>
            <a:ext cx="1947137" cy="1113865"/>
          </a:xfrm>
          <a:prstGeom prst="rect">
            <a:avLst/>
          </a:prstGeom>
        </p:spPr>
      </p:pic>
      <p:pic>
        <p:nvPicPr>
          <p:cNvPr id="19" name="Picture 18">
            <a:extLst>
              <a:ext uri="{FF2B5EF4-FFF2-40B4-BE49-F238E27FC236}">
                <a16:creationId xmlns:a16="http://schemas.microsoft.com/office/drawing/2014/main" id="{4A83EF71-E72F-78CE-8766-7412A2A3B17C}"/>
              </a:ext>
            </a:extLst>
          </p:cNvPr>
          <p:cNvPicPr>
            <a:picLocks noChangeAspect="1"/>
          </p:cNvPicPr>
          <p:nvPr/>
        </p:nvPicPr>
        <p:blipFill>
          <a:blip r:embed="rId5"/>
          <a:stretch>
            <a:fillRect/>
          </a:stretch>
        </p:blipFill>
        <p:spPr>
          <a:xfrm>
            <a:off x="2075021" y="3209475"/>
            <a:ext cx="1363965" cy="1149594"/>
          </a:xfrm>
          <a:prstGeom prst="rect">
            <a:avLst/>
          </a:prstGeom>
        </p:spPr>
      </p:pic>
      <p:sp>
        <p:nvSpPr>
          <p:cNvPr id="20" name="TextBox 19">
            <a:extLst>
              <a:ext uri="{FF2B5EF4-FFF2-40B4-BE49-F238E27FC236}">
                <a16:creationId xmlns:a16="http://schemas.microsoft.com/office/drawing/2014/main" id="{465E001A-0E00-20BA-125E-8405BBE9C49F}"/>
              </a:ext>
            </a:extLst>
          </p:cNvPr>
          <p:cNvSpPr txBox="1"/>
          <p:nvPr/>
        </p:nvSpPr>
        <p:spPr>
          <a:xfrm>
            <a:off x="1186832" y="4406024"/>
            <a:ext cx="1619674"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13 – </a:t>
            </a:r>
            <a:r>
              <a:rPr lang="en-US" sz="600" i="1" kern="100" dirty="0">
                <a:solidFill>
                  <a:srgbClr val="44546A"/>
                </a:solidFill>
                <a:latin typeface="Times New Roman" panose="02020603050405020304" pitchFamily="18" charset="0"/>
                <a:ea typeface="等线" panose="02010600030101010101" pitchFamily="2" charset="-122"/>
              </a:rPr>
              <a:t>Single</a:t>
            </a:r>
            <a:r>
              <a:rPr lang="en-US" sz="600" i="1" kern="100" dirty="0">
                <a:solidFill>
                  <a:srgbClr val="44546A"/>
                </a:solidFill>
                <a:effectLst/>
                <a:latin typeface="Times New Roman" panose="02020603050405020304" pitchFamily="18" charset="0"/>
                <a:ea typeface="等线" panose="02010600030101010101" pitchFamily="2" charset="-122"/>
              </a:rPr>
              <a:t> Unit Movement Experiment</a:t>
            </a:r>
          </a:p>
        </p:txBody>
      </p:sp>
      <p:pic>
        <p:nvPicPr>
          <p:cNvPr id="21" name="Picture 20" descr="A plastic bottle with a broken object&#10;&#10;Description automatically generated with medium confidence">
            <a:extLst>
              <a:ext uri="{FF2B5EF4-FFF2-40B4-BE49-F238E27FC236}">
                <a16:creationId xmlns:a16="http://schemas.microsoft.com/office/drawing/2014/main" id="{2AC20CE4-F0C1-3092-B59E-0BCA814ACB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5092" y="1852182"/>
            <a:ext cx="2507827" cy="1139469"/>
          </a:xfrm>
          <a:prstGeom prst="rect">
            <a:avLst/>
          </a:prstGeom>
          <a:noFill/>
          <a:ln>
            <a:noFill/>
          </a:ln>
        </p:spPr>
      </p:pic>
      <p:pic>
        <p:nvPicPr>
          <p:cNvPr id="22" name="Picture 21" descr="A machine with two plastic bottles&#10;&#10;Description automatically generated">
            <a:extLst>
              <a:ext uri="{FF2B5EF4-FFF2-40B4-BE49-F238E27FC236}">
                <a16:creationId xmlns:a16="http://schemas.microsoft.com/office/drawing/2014/main" id="{4AC535D4-9D88-3F4F-5893-0265A735A8E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53923" y="2991651"/>
            <a:ext cx="910164" cy="1035296"/>
          </a:xfrm>
          <a:prstGeom prst="rect">
            <a:avLst/>
          </a:prstGeom>
          <a:noFill/>
          <a:ln>
            <a:noFill/>
          </a:ln>
        </p:spPr>
      </p:pic>
      <p:sp>
        <p:nvSpPr>
          <p:cNvPr id="23" name="TextBox 22">
            <a:extLst>
              <a:ext uri="{FF2B5EF4-FFF2-40B4-BE49-F238E27FC236}">
                <a16:creationId xmlns:a16="http://schemas.microsoft.com/office/drawing/2014/main" id="{29BB6137-07A1-A808-8815-F4E0AA9F09BD}"/>
              </a:ext>
            </a:extLst>
          </p:cNvPr>
          <p:cNvSpPr txBox="1"/>
          <p:nvPr/>
        </p:nvSpPr>
        <p:spPr>
          <a:xfrm>
            <a:off x="8806922" y="4038787"/>
            <a:ext cx="1204176" cy="184666"/>
          </a:xfrm>
          <a:prstGeom prst="rect">
            <a:avLst/>
          </a:prstGeom>
          <a:noFill/>
        </p:spPr>
        <p:txBody>
          <a:bodyPr wrap="none" rtlCol="0">
            <a:spAutoFit/>
          </a:bodyPr>
          <a:lstStyle/>
          <a:p>
            <a:pPr marL="0" marR="0" algn="ctr">
              <a:spcBef>
                <a:spcPts val="0"/>
              </a:spcBef>
              <a:spcAft>
                <a:spcPts val="1000"/>
              </a:spcAft>
            </a:pPr>
            <a:r>
              <a:rPr lang="en-US" sz="600" i="1" kern="100" dirty="0">
                <a:solidFill>
                  <a:srgbClr val="44546A"/>
                </a:solidFill>
                <a:effectLst/>
                <a:latin typeface="Times New Roman" panose="02020603050405020304" pitchFamily="18" charset="0"/>
                <a:ea typeface="等线" panose="02010600030101010101" pitchFamily="2" charset="-122"/>
              </a:rPr>
              <a:t>Figure 14 – 1.4KG Force Testing</a:t>
            </a:r>
          </a:p>
        </p:txBody>
      </p:sp>
      <p:sp>
        <p:nvSpPr>
          <p:cNvPr id="24" name="TextBox 23">
            <a:extLst>
              <a:ext uri="{FF2B5EF4-FFF2-40B4-BE49-F238E27FC236}">
                <a16:creationId xmlns:a16="http://schemas.microsoft.com/office/drawing/2014/main" id="{C777A4A0-689C-EE58-9863-07CEE5A11B18}"/>
              </a:ext>
            </a:extLst>
          </p:cNvPr>
          <p:cNvSpPr txBox="1"/>
          <p:nvPr/>
        </p:nvSpPr>
        <p:spPr>
          <a:xfrm>
            <a:off x="3827868" y="3209475"/>
            <a:ext cx="3318423" cy="954107"/>
          </a:xfrm>
          <a:prstGeom prst="rect">
            <a:avLst/>
          </a:prstGeom>
          <a:noFill/>
        </p:spPr>
        <p:txBody>
          <a:bodyPr wrap="square" rtlCol="0">
            <a:spAutoFit/>
          </a:bodyPr>
          <a:lstStyle/>
          <a:p>
            <a:r>
              <a:rPr lang="en-US" sz="1400" dirty="0"/>
              <a:t>I’ve conducted this experiment on hard surface with low coefficient of friction. The tracking is done for single unit movement (in analysis). </a:t>
            </a:r>
          </a:p>
        </p:txBody>
      </p:sp>
      <p:sp>
        <p:nvSpPr>
          <p:cNvPr id="25" name="TextBox 24">
            <a:extLst>
              <a:ext uri="{FF2B5EF4-FFF2-40B4-BE49-F238E27FC236}">
                <a16:creationId xmlns:a16="http://schemas.microsoft.com/office/drawing/2014/main" id="{D4C580ED-1C8A-BE23-6F3C-CAB50D6014AE}"/>
              </a:ext>
            </a:extLst>
          </p:cNvPr>
          <p:cNvSpPr txBox="1"/>
          <p:nvPr/>
        </p:nvSpPr>
        <p:spPr>
          <a:xfrm>
            <a:off x="9907213" y="3002223"/>
            <a:ext cx="1911517" cy="1169551"/>
          </a:xfrm>
          <a:prstGeom prst="rect">
            <a:avLst/>
          </a:prstGeom>
          <a:noFill/>
        </p:spPr>
        <p:txBody>
          <a:bodyPr wrap="square" rtlCol="0">
            <a:spAutoFit/>
          </a:bodyPr>
          <a:lstStyle/>
          <a:p>
            <a:r>
              <a:rPr lang="en-US" sz="1400" dirty="0"/>
              <a:t>I’ve conducted this experiment on a carpet and pressed the other side down with my hands.</a:t>
            </a:r>
          </a:p>
        </p:txBody>
      </p:sp>
    </p:spTree>
    <p:extLst>
      <p:ext uri="{BB962C8B-B14F-4D97-AF65-F5344CB8AC3E}">
        <p14:creationId xmlns:p14="http://schemas.microsoft.com/office/powerpoint/2010/main" val="1308759396"/>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213A3B"/>
      </a:dk2>
      <a:lt2>
        <a:srgbClr val="E8E7E2"/>
      </a:lt2>
      <a:accent1>
        <a:srgbClr val="4D5FC3"/>
      </a:accent1>
      <a:accent2>
        <a:srgbClr val="3B7FB1"/>
      </a:accent2>
      <a:accent3>
        <a:srgbClr val="46B2B3"/>
      </a:accent3>
      <a:accent4>
        <a:srgbClr val="3BB181"/>
      </a:accent4>
      <a:accent5>
        <a:srgbClr val="49BA5D"/>
      </a:accent5>
      <a:accent6>
        <a:srgbClr val="57B13B"/>
      </a:accent6>
      <a:hlink>
        <a:srgbClr val="319453"/>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docProps/app.xml><?xml version="1.0" encoding="utf-8"?>
<Properties xmlns="http://schemas.openxmlformats.org/officeDocument/2006/extended-properties" xmlns:vt="http://schemas.openxmlformats.org/officeDocument/2006/docPropsVTypes">
  <TotalTime>1326</TotalTime>
  <Words>1673</Words>
  <Application>Microsoft Office PowerPoint</Application>
  <PresentationFormat>Widescreen</PresentationFormat>
  <Paragraphs>175</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Bierstadt (Body)</vt:lpstr>
      <vt:lpstr>Bierstadt (Headings)</vt:lpstr>
      <vt:lpstr>Arial</vt:lpstr>
      <vt:lpstr>Bierstadt</vt:lpstr>
      <vt:lpstr>Calibri</vt:lpstr>
      <vt:lpstr>Calibri Light</vt:lpstr>
      <vt:lpstr>Times New Roman</vt:lpstr>
      <vt:lpstr>GestaltVTI</vt:lpstr>
      <vt:lpstr>Office Theme</vt:lpstr>
      <vt:lpstr>Modular Robotics  Multi-unit and Reconfigurable Robot </vt:lpstr>
      <vt:lpstr>Introduction &amp; Purposes</vt:lpstr>
      <vt:lpstr>Goals &amp; Design  Criteria</vt:lpstr>
      <vt:lpstr>Design Plans</vt:lpstr>
      <vt:lpstr>Mechanical Design – Joints &amp; Connectors</vt:lpstr>
      <vt:lpstr>PCB – Design &amp; Solder</vt:lpstr>
      <vt:lpstr>Programming - Overview</vt:lpstr>
      <vt:lpstr>Programming - Wireless Communication &amp; Data  Packaging</vt:lpstr>
      <vt:lpstr>Experimentation </vt:lpstr>
      <vt:lpstr>Analysis</vt:lpstr>
      <vt:lpstr>Conclusion  _ &amp;  Future Goals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Modular Robotics</dc:title>
  <dc:creator>Nyctivoe シ</dc:creator>
  <cp:lastModifiedBy>Nyctivoe シ</cp:lastModifiedBy>
  <cp:revision>54</cp:revision>
  <cp:lastPrinted>2024-03-16T23:52:51Z</cp:lastPrinted>
  <dcterms:created xsi:type="dcterms:W3CDTF">2024-02-28T16:04:24Z</dcterms:created>
  <dcterms:modified xsi:type="dcterms:W3CDTF">2024-03-17T02:43:10Z</dcterms:modified>
</cp:coreProperties>
</file>