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72" r:id="rId4"/>
    <p:sldId id="259" r:id="rId5"/>
    <p:sldId id="258" r:id="rId6"/>
    <p:sldId id="262" r:id="rId7"/>
    <p:sldId id="265" r:id="rId8"/>
    <p:sldId id="266" r:id="rId9"/>
    <p:sldId id="268" r:id="rId10"/>
    <p:sldId id="267" r:id="rId11"/>
    <p:sldId id="271"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C7"/>
    <a:srgbClr val="F8CDC5"/>
    <a:srgbClr val="F8CBBC"/>
    <a:srgbClr val="FAB3A6"/>
    <a:srgbClr val="FFC1E0"/>
    <a:srgbClr val="FAB2CD"/>
    <a:srgbClr val="FF82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3"/>
    <p:restoredTop sz="91473"/>
  </p:normalViewPr>
  <p:slideViewPr>
    <p:cSldViewPr snapToGrid="0">
      <p:cViewPr>
        <p:scale>
          <a:sx n="122" d="100"/>
          <a:sy n="122" d="100"/>
        </p:scale>
        <p:origin x="99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50C52-B205-6C45-8B45-59C293BD6FCF}" type="datetimeFigureOut">
              <a:rPr lang="en-US" smtClean="0"/>
              <a:t>3/14/24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CBAA-537E-D440-AF7C-2112BB9F167E}" type="slidenum">
              <a:rPr lang="en-US" smtClean="0"/>
              <a:t>‹#›</a:t>
            </a:fld>
            <a:endParaRPr lang="en-US"/>
          </a:p>
        </p:txBody>
      </p:sp>
    </p:spTree>
    <p:extLst>
      <p:ext uri="{BB962C8B-B14F-4D97-AF65-F5344CB8AC3E}">
        <p14:creationId xmlns:p14="http://schemas.microsoft.com/office/powerpoint/2010/main" val="361545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D262CBAA-537E-D440-AF7C-2112BB9F167E}" type="slidenum">
              <a:rPr lang="en-US" smtClean="0"/>
              <a:t>2</a:t>
            </a:fld>
            <a:endParaRPr lang="en-US"/>
          </a:p>
        </p:txBody>
      </p:sp>
    </p:spTree>
    <p:extLst>
      <p:ext uri="{BB962C8B-B14F-4D97-AF65-F5344CB8AC3E}">
        <p14:creationId xmlns:p14="http://schemas.microsoft.com/office/powerpoint/2010/main" val="122689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11</a:t>
            </a:fld>
            <a:endParaRPr lang="en-US"/>
          </a:p>
        </p:txBody>
      </p:sp>
    </p:spTree>
    <p:extLst>
      <p:ext uri="{BB962C8B-B14F-4D97-AF65-F5344CB8AC3E}">
        <p14:creationId xmlns:p14="http://schemas.microsoft.com/office/powerpoint/2010/main" val="426937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12</a:t>
            </a:fld>
            <a:endParaRPr lang="en-US"/>
          </a:p>
        </p:txBody>
      </p:sp>
    </p:spTree>
    <p:extLst>
      <p:ext uri="{BB962C8B-B14F-4D97-AF65-F5344CB8AC3E}">
        <p14:creationId xmlns:p14="http://schemas.microsoft.com/office/powerpoint/2010/main" val="206351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D262CBAA-537E-D440-AF7C-2112BB9F167E}" type="slidenum">
              <a:rPr lang="en-US" smtClean="0"/>
              <a:t>3</a:t>
            </a:fld>
            <a:endParaRPr lang="en-US"/>
          </a:p>
        </p:txBody>
      </p:sp>
    </p:spTree>
    <p:extLst>
      <p:ext uri="{BB962C8B-B14F-4D97-AF65-F5344CB8AC3E}">
        <p14:creationId xmlns:p14="http://schemas.microsoft.com/office/powerpoint/2010/main" val="308069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4</a:t>
            </a:fld>
            <a:endParaRPr lang="en-US"/>
          </a:p>
        </p:txBody>
      </p:sp>
    </p:spTree>
    <p:extLst>
      <p:ext uri="{BB962C8B-B14F-4D97-AF65-F5344CB8AC3E}">
        <p14:creationId xmlns:p14="http://schemas.microsoft.com/office/powerpoint/2010/main" val="353759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5</a:t>
            </a:fld>
            <a:endParaRPr lang="en-US"/>
          </a:p>
        </p:txBody>
      </p:sp>
    </p:spTree>
    <p:extLst>
      <p:ext uri="{BB962C8B-B14F-4D97-AF65-F5344CB8AC3E}">
        <p14:creationId xmlns:p14="http://schemas.microsoft.com/office/powerpoint/2010/main" val="199306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6</a:t>
            </a:fld>
            <a:endParaRPr lang="en-US"/>
          </a:p>
        </p:txBody>
      </p:sp>
    </p:spTree>
    <p:extLst>
      <p:ext uri="{BB962C8B-B14F-4D97-AF65-F5344CB8AC3E}">
        <p14:creationId xmlns:p14="http://schemas.microsoft.com/office/powerpoint/2010/main" val="45329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7</a:t>
            </a:fld>
            <a:endParaRPr lang="en-US"/>
          </a:p>
        </p:txBody>
      </p:sp>
    </p:spTree>
    <p:extLst>
      <p:ext uri="{BB962C8B-B14F-4D97-AF65-F5344CB8AC3E}">
        <p14:creationId xmlns:p14="http://schemas.microsoft.com/office/powerpoint/2010/main" val="245515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8</a:t>
            </a:fld>
            <a:endParaRPr lang="en-US"/>
          </a:p>
        </p:txBody>
      </p:sp>
    </p:spTree>
    <p:extLst>
      <p:ext uri="{BB962C8B-B14F-4D97-AF65-F5344CB8AC3E}">
        <p14:creationId xmlns:p14="http://schemas.microsoft.com/office/powerpoint/2010/main" val="296032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9</a:t>
            </a:fld>
            <a:endParaRPr lang="en-US"/>
          </a:p>
        </p:txBody>
      </p:sp>
    </p:spTree>
    <p:extLst>
      <p:ext uri="{BB962C8B-B14F-4D97-AF65-F5344CB8AC3E}">
        <p14:creationId xmlns:p14="http://schemas.microsoft.com/office/powerpoint/2010/main" val="275096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2CBAA-537E-D440-AF7C-2112BB9F167E}" type="slidenum">
              <a:rPr lang="en-US" smtClean="0"/>
              <a:t>10</a:t>
            </a:fld>
            <a:endParaRPr lang="en-US"/>
          </a:p>
        </p:txBody>
      </p:sp>
    </p:spTree>
    <p:extLst>
      <p:ext uri="{BB962C8B-B14F-4D97-AF65-F5344CB8AC3E}">
        <p14:creationId xmlns:p14="http://schemas.microsoft.com/office/powerpoint/2010/main" val="391894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40E6-6A25-FC0E-33EA-0604BCEB55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2F7366-2646-53C7-14EA-44DF63946C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E60332-1E81-CA63-5B6B-C848680A2209}"/>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5" name="Footer Placeholder 4">
            <a:extLst>
              <a:ext uri="{FF2B5EF4-FFF2-40B4-BE49-F238E27FC236}">
                <a16:creationId xmlns:a16="http://schemas.microsoft.com/office/drawing/2014/main" id="{698539C8-349E-65DF-F092-532980B3A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D96D6-DB80-2111-8E8A-CE1676723B13}"/>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83074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85ED-B042-A74A-417B-354605A0F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C3A14-2A84-2EDE-89EE-D40182FF79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C685F-CBE9-1380-BED5-3A18745BEA10}"/>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5" name="Footer Placeholder 4">
            <a:extLst>
              <a:ext uri="{FF2B5EF4-FFF2-40B4-BE49-F238E27FC236}">
                <a16:creationId xmlns:a16="http://schemas.microsoft.com/office/drawing/2014/main" id="{EA8F7577-A9A0-9FF5-3264-41D5A149B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059D1-EFEF-3C27-9356-F639A69ED36F}"/>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32137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C1402-1FB5-133D-1DD2-CE37F0B6B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EEDCD6-B5D6-4547-B8AB-3AD611B984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3C747-9A72-A847-B9BC-0C646F328204}"/>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5" name="Footer Placeholder 4">
            <a:extLst>
              <a:ext uri="{FF2B5EF4-FFF2-40B4-BE49-F238E27FC236}">
                <a16:creationId xmlns:a16="http://schemas.microsoft.com/office/drawing/2014/main" id="{32D40FCC-E698-6D50-BB91-110417221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D9B82-8FCE-2E26-FA65-B1532234489A}"/>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16200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8DD1-73CE-2D74-5334-2F81AEAFE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D932E-BCD9-64AE-30CD-81092D919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E2563-55BF-280E-D832-6543900605DF}"/>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5" name="Footer Placeholder 4">
            <a:extLst>
              <a:ext uri="{FF2B5EF4-FFF2-40B4-BE49-F238E27FC236}">
                <a16:creationId xmlns:a16="http://schemas.microsoft.com/office/drawing/2014/main" id="{946BB6FB-1CFC-8DE3-CB04-8835E852B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F1A49-90B3-DC03-3DC3-FF66E5462F7B}"/>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326968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D272-59CE-3C19-0961-85CC717CE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D785A1-2ABC-1F50-7F0B-E1802F7CD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4EE84B-E685-ACA7-4954-A105F1CE0BA5}"/>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5" name="Footer Placeholder 4">
            <a:extLst>
              <a:ext uri="{FF2B5EF4-FFF2-40B4-BE49-F238E27FC236}">
                <a16:creationId xmlns:a16="http://schemas.microsoft.com/office/drawing/2014/main" id="{B1CA7DFA-797F-15C1-E9F9-289F417D0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30969-4837-7280-FE13-A297DC10E636}"/>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418751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326A-96CC-C955-C5AC-5FEB40445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C99ADE-471C-D473-A6ED-BB80B8891C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D014D-782C-81DC-90CE-49CA78C2A7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92D82-037A-62B1-2265-4ED8FD4DF229}"/>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6" name="Footer Placeholder 5">
            <a:extLst>
              <a:ext uri="{FF2B5EF4-FFF2-40B4-BE49-F238E27FC236}">
                <a16:creationId xmlns:a16="http://schemas.microsoft.com/office/drawing/2014/main" id="{C1C8FE77-70FB-1993-A602-140EDE232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B6CD2-50F2-9D90-7F4C-A70C9CBBAE7E}"/>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282420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CA55-7FFB-05AA-4C73-DD4F0AEB4E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01335A-709D-AEFA-4C01-426C4D6CD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DE3B99-DD1F-5462-6ABE-E6B80CD9B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1AD183-6796-E7C9-D9BB-A1E0E3D45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000C1-C11A-9F1E-5CB8-10275961D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3578CB-FD96-6B66-FD22-597FF7976D70}"/>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8" name="Footer Placeholder 7">
            <a:extLst>
              <a:ext uri="{FF2B5EF4-FFF2-40B4-BE49-F238E27FC236}">
                <a16:creationId xmlns:a16="http://schemas.microsoft.com/office/drawing/2014/main" id="{3E5D6A55-EB98-3661-5EBF-07078996EA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6B08F5-A151-9F40-B629-244CA9CBEE88}"/>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329070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9B01-F479-8731-5149-5E83F84F06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635B29-30D9-04ED-9D2E-2454468CA938}"/>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4" name="Footer Placeholder 3">
            <a:extLst>
              <a:ext uri="{FF2B5EF4-FFF2-40B4-BE49-F238E27FC236}">
                <a16:creationId xmlns:a16="http://schemas.microsoft.com/office/drawing/2014/main" id="{F4B0F775-0471-0316-57C5-81721E9CF6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B51275-F553-9A9E-9090-D58A64DD86C8}"/>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75615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21236-F5F0-D8DD-432E-A4ED053AFA4E}"/>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3" name="Footer Placeholder 2">
            <a:extLst>
              <a:ext uri="{FF2B5EF4-FFF2-40B4-BE49-F238E27FC236}">
                <a16:creationId xmlns:a16="http://schemas.microsoft.com/office/drawing/2014/main" id="{069395BB-1A11-130C-1409-A89B2ACE8B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BE6B7C-FC5D-C418-E30A-3CE34B477872}"/>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336790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2828-92EF-D367-C129-969E4C92B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9AFC6-4229-1090-F4EB-82E015EFE2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A127E-C595-D675-20C0-96E42BAC4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B3467-09A6-5574-9D2C-C581E6AE22B6}"/>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6" name="Footer Placeholder 5">
            <a:extLst>
              <a:ext uri="{FF2B5EF4-FFF2-40B4-BE49-F238E27FC236}">
                <a16:creationId xmlns:a16="http://schemas.microsoft.com/office/drawing/2014/main" id="{34F7A8E5-19AA-CDA6-BFB9-0DBFAE6F4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626E9-F962-6555-89E8-B6AC129A6AF2}"/>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421940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1DE7-A19C-1AFC-2830-F68010576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10B19-0050-4C1A-E220-44C72D838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DC6A9A-E634-6FD0-9915-7E7CCEC4C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B406B-C804-9E81-3D2E-57CABCCD8FE8}"/>
              </a:ext>
            </a:extLst>
          </p:cNvPr>
          <p:cNvSpPr>
            <a:spLocks noGrp="1"/>
          </p:cNvSpPr>
          <p:nvPr>
            <p:ph type="dt" sz="half" idx="10"/>
          </p:nvPr>
        </p:nvSpPr>
        <p:spPr/>
        <p:txBody>
          <a:bodyPr/>
          <a:lstStyle/>
          <a:p>
            <a:fld id="{0FBF98E1-F3AA-E140-AD52-14E8C1CE2885}" type="datetimeFigureOut">
              <a:rPr lang="en-US" smtClean="0"/>
              <a:t>3/14/24</a:t>
            </a:fld>
            <a:endParaRPr lang="en-US"/>
          </a:p>
        </p:txBody>
      </p:sp>
      <p:sp>
        <p:nvSpPr>
          <p:cNvPr id="6" name="Footer Placeholder 5">
            <a:extLst>
              <a:ext uri="{FF2B5EF4-FFF2-40B4-BE49-F238E27FC236}">
                <a16:creationId xmlns:a16="http://schemas.microsoft.com/office/drawing/2014/main" id="{E20C683B-9A0B-9E96-BAD5-A0429B977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1F56B-8863-38F8-A24D-E8AD41C0376C}"/>
              </a:ext>
            </a:extLst>
          </p:cNvPr>
          <p:cNvSpPr>
            <a:spLocks noGrp="1"/>
          </p:cNvSpPr>
          <p:nvPr>
            <p:ph type="sldNum" sz="quarter" idx="12"/>
          </p:nvPr>
        </p:nvSpPr>
        <p:spPr/>
        <p:txBody>
          <a:bodyPr/>
          <a:lstStyle/>
          <a:p>
            <a:fld id="{6385BAEA-AC5A-C047-A2D7-530E9A00C2FC}" type="slidenum">
              <a:rPr lang="en-US" smtClean="0"/>
              <a:t>‹#›</a:t>
            </a:fld>
            <a:endParaRPr lang="en-US"/>
          </a:p>
        </p:txBody>
      </p:sp>
    </p:spTree>
    <p:extLst>
      <p:ext uri="{BB962C8B-B14F-4D97-AF65-F5344CB8AC3E}">
        <p14:creationId xmlns:p14="http://schemas.microsoft.com/office/powerpoint/2010/main" val="360714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2A761C-83AF-4D75-DB09-65C08157E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7531BC-E130-A77E-9044-19DCFCFF7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44858-C79B-EDF1-0590-278791932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F98E1-F3AA-E140-AD52-14E8C1CE2885}" type="datetimeFigureOut">
              <a:rPr lang="en-US" smtClean="0"/>
              <a:t>3/14/24</a:t>
            </a:fld>
            <a:endParaRPr lang="en-US"/>
          </a:p>
        </p:txBody>
      </p:sp>
      <p:sp>
        <p:nvSpPr>
          <p:cNvPr id="5" name="Footer Placeholder 4">
            <a:extLst>
              <a:ext uri="{FF2B5EF4-FFF2-40B4-BE49-F238E27FC236}">
                <a16:creationId xmlns:a16="http://schemas.microsoft.com/office/drawing/2014/main" id="{D966AB1E-B964-4A21-C7EF-D4DD9B3BA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B2F2F8-0F9B-65D6-82D2-3ED6D5934A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5BAEA-AC5A-C047-A2D7-530E9A00C2FC}" type="slidenum">
              <a:rPr lang="en-US" smtClean="0"/>
              <a:t>‹#›</a:t>
            </a:fld>
            <a:endParaRPr lang="en-US"/>
          </a:p>
        </p:txBody>
      </p:sp>
    </p:spTree>
    <p:extLst>
      <p:ext uri="{BB962C8B-B14F-4D97-AF65-F5344CB8AC3E}">
        <p14:creationId xmlns:p14="http://schemas.microsoft.com/office/powerpoint/2010/main" val="2451647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https://lh7-us.googleusercontent.com/f5QT_0p8qNjx3UoQaHR87Drfha3exv_lRFcsNUAT25589FDkyy6dclO8v7he4ApX03WUoXY4Ah12wKQaVwCAxzewGwNJLp7QEOWgX3GJSVERJRb903JqO81ifpQoxmmrmFvz48kk0mI3JjdJF3ysOU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EB9124-A696-8448-9AC7-D0038946025A}"/>
              </a:ext>
            </a:extLst>
          </p:cNvPr>
          <p:cNvSpPr>
            <a:spLocks noGrp="1"/>
          </p:cNvSpPr>
          <p:nvPr>
            <p:ph type="subTitle" idx="1"/>
          </p:nvPr>
        </p:nvSpPr>
        <p:spPr>
          <a:xfrm>
            <a:off x="1523998" y="3979333"/>
            <a:ext cx="9143999" cy="1359583"/>
          </a:xfrm>
          <a:noFill/>
          <a:ln>
            <a:noFill/>
          </a:ln>
        </p:spPr>
        <p:txBody>
          <a:bodyPr>
            <a:normAutofit fontScale="92500" lnSpcReduction="10000"/>
          </a:bodyPr>
          <a:lstStyle/>
          <a:p>
            <a:r>
              <a:rPr lang="en-US" sz="2800" dirty="0" err="1">
                <a:cs typeface="Times New Roman" panose="02020603050405020304" pitchFamily="18" charset="0"/>
              </a:rPr>
              <a:t>ZiXuan</a:t>
            </a:r>
            <a:r>
              <a:rPr lang="en-US" sz="2800" dirty="0">
                <a:cs typeface="Times New Roman" panose="02020603050405020304" pitchFamily="18" charset="0"/>
              </a:rPr>
              <a:t> Xin </a:t>
            </a:r>
          </a:p>
          <a:p>
            <a:r>
              <a:rPr lang="en-US" sz="2800" dirty="0">
                <a:cs typeface="Times New Roman" panose="02020603050405020304" pitchFamily="18" charset="0"/>
              </a:rPr>
              <a:t>Project ID</a:t>
            </a:r>
          </a:p>
          <a:p>
            <a:r>
              <a:rPr lang="en-US" sz="2800" dirty="0">
                <a:cs typeface="Times New Roman" panose="02020603050405020304" pitchFamily="18" charset="0"/>
              </a:rPr>
              <a:t>The Lawrenceville School, Lawrenceville, NJ, USA</a:t>
            </a:r>
          </a:p>
        </p:txBody>
      </p:sp>
      <p:sp>
        <p:nvSpPr>
          <p:cNvPr id="4" name="TextBox 3">
            <a:extLst>
              <a:ext uri="{FF2B5EF4-FFF2-40B4-BE49-F238E27FC236}">
                <a16:creationId xmlns:a16="http://schemas.microsoft.com/office/drawing/2014/main" id="{1A052E85-8119-931D-130F-3A868B07117F}"/>
              </a:ext>
            </a:extLst>
          </p:cNvPr>
          <p:cNvSpPr txBox="1"/>
          <p:nvPr/>
        </p:nvSpPr>
        <p:spPr>
          <a:xfrm>
            <a:off x="1524000" y="1136590"/>
            <a:ext cx="9144000" cy="2308324"/>
          </a:xfrm>
          <a:prstGeom prst="rect">
            <a:avLst/>
          </a:prstGeom>
          <a:solidFill>
            <a:schemeClr val="bg1"/>
          </a:solidFill>
          <a:ln w="38100">
            <a:solidFill>
              <a:schemeClr val="tx1"/>
            </a:solidFill>
          </a:ln>
        </p:spPr>
        <p:txBody>
          <a:bodyPr wrap="square" rtlCol="0">
            <a:spAutoFit/>
          </a:bodyPr>
          <a:lstStyle/>
          <a:p>
            <a:pPr algn="ctr"/>
            <a:r>
              <a:rPr lang="en-US" sz="3600" b="1" dirty="0">
                <a:solidFill>
                  <a:srgbClr val="000000"/>
                </a:solidFill>
                <a:effectLst/>
                <a:ea typeface="SimSun" panose="02010600030101010101" pitchFamily="2" charset="-122"/>
              </a:rPr>
              <a:t>Navigating the Tumor Microenvironment:  Identifying Novel Biomarkers in Non-Small Cell Lung Cancer Using Single-Cell Transcriptomics</a:t>
            </a:r>
            <a:br>
              <a:rPr lang="en-US" sz="3600" dirty="0">
                <a:effectLst/>
                <a:ea typeface="SimSun" panose="02010600030101010101" pitchFamily="2" charset="-122"/>
              </a:rPr>
            </a:br>
            <a:endParaRPr lang="en-US" sz="3600" dirty="0"/>
          </a:p>
        </p:txBody>
      </p:sp>
      <p:sp>
        <p:nvSpPr>
          <p:cNvPr id="2" name="TextBox 1">
            <a:extLst>
              <a:ext uri="{FF2B5EF4-FFF2-40B4-BE49-F238E27FC236}">
                <a16:creationId xmlns:a16="http://schemas.microsoft.com/office/drawing/2014/main" id="{15D143C6-03F5-D971-F1CC-D9B24A9D7992}"/>
              </a:ext>
            </a:extLst>
          </p:cNvPr>
          <p:cNvSpPr txBox="1"/>
          <p:nvPr/>
        </p:nvSpPr>
        <p:spPr>
          <a:xfrm>
            <a:off x="0" y="6455461"/>
            <a:ext cx="7626511" cy="369332"/>
          </a:xfrm>
          <a:prstGeom prst="rect">
            <a:avLst/>
          </a:prstGeom>
          <a:noFill/>
        </p:spPr>
        <p:txBody>
          <a:bodyPr wrap="none" rtlCol="0">
            <a:spAutoFit/>
          </a:bodyPr>
          <a:lstStyle/>
          <a:p>
            <a:r>
              <a:rPr lang="en-US" dirty="0"/>
              <a:t>*All images/graphics/figures created by </a:t>
            </a:r>
            <a:r>
              <a:rPr lang="en-US" dirty="0" err="1"/>
              <a:t>ZiXuan</a:t>
            </a:r>
            <a:r>
              <a:rPr lang="en-US" dirty="0"/>
              <a:t> Xin unless otherwise referenced</a:t>
            </a:r>
          </a:p>
        </p:txBody>
      </p:sp>
      <p:sp>
        <p:nvSpPr>
          <p:cNvPr id="5" name="TextBox 4">
            <a:extLst>
              <a:ext uri="{FF2B5EF4-FFF2-40B4-BE49-F238E27FC236}">
                <a16:creationId xmlns:a16="http://schemas.microsoft.com/office/drawing/2014/main" id="{0E782DC7-8B4B-AAFD-85AC-2924B4D87E14}"/>
              </a:ext>
            </a:extLst>
          </p:cNvPr>
          <p:cNvSpPr txBox="1"/>
          <p:nvPr/>
        </p:nvSpPr>
        <p:spPr>
          <a:xfrm>
            <a:off x="11578590" y="6366510"/>
            <a:ext cx="43434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400527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558784" y="307554"/>
            <a:ext cx="11134077"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III. Results/Discussion</a:t>
            </a:r>
            <a:r>
              <a:rPr lang="en-US" dirty="0">
                <a:latin typeface="+mn-lt"/>
              </a:rPr>
              <a:t> </a:t>
            </a:r>
          </a:p>
        </p:txBody>
      </p:sp>
      <p:sp>
        <p:nvSpPr>
          <p:cNvPr id="13" name="Rectangle 7">
            <a:extLst>
              <a:ext uri="{FF2B5EF4-FFF2-40B4-BE49-F238E27FC236}">
                <a16:creationId xmlns:a16="http://schemas.microsoft.com/office/drawing/2014/main" id="{BDDBAA30-93B9-BD6B-B2B5-10950C65B5D7}"/>
              </a:ext>
            </a:extLst>
          </p:cNvPr>
          <p:cNvSpPr>
            <a:spLocks noChangeArrowheads="1"/>
          </p:cNvSpPr>
          <p:nvPr/>
        </p:nvSpPr>
        <p:spPr bwMode="auto">
          <a:xfrm>
            <a:off x="6400800"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42AAFFB5-9478-A295-470B-E6E89A6F463D}"/>
              </a:ext>
            </a:extLst>
          </p:cNvPr>
          <p:cNvSpPr>
            <a:spLocks noChangeArrowheads="1"/>
          </p:cNvSpPr>
          <p:nvPr/>
        </p:nvSpPr>
        <p:spPr bwMode="auto">
          <a:xfrm>
            <a:off x="558784"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8" name="Picture 1">
            <a:extLst>
              <a:ext uri="{FF2B5EF4-FFF2-40B4-BE49-F238E27FC236}">
                <a16:creationId xmlns:a16="http://schemas.microsoft.com/office/drawing/2014/main" id="{EBACFEB6-2054-42A8-7AE1-1179F6C22EB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58784" y="1864174"/>
            <a:ext cx="2880348" cy="2149733"/>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2">
            <a:extLst>
              <a:ext uri="{FF2B5EF4-FFF2-40B4-BE49-F238E27FC236}">
                <a16:creationId xmlns:a16="http://schemas.microsoft.com/office/drawing/2014/main" id="{B7909043-7330-DAFE-6C56-F93D5517D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2816" y="1860439"/>
            <a:ext cx="2880349" cy="214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EE91EA36-3D6C-AEB4-CE9B-C62D174E32C8}"/>
              </a:ext>
            </a:extLst>
          </p:cNvPr>
          <p:cNvSpPr>
            <a:spLocks noChangeArrowheads="1"/>
          </p:cNvSpPr>
          <p:nvPr/>
        </p:nvSpPr>
        <p:spPr bwMode="auto">
          <a:xfrm>
            <a:off x="5897869" y="2172901"/>
            <a:ext cx="3962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ea typeface="Times New Roman" panose="02020603050405020304" pitchFamily="18" charset="0"/>
              </a:rPr>
              <a:t>      </a:t>
            </a:r>
            <a:endParaRPr kumimoji="0" lang="en-US" altLang="en-US" sz="1800" b="0" i="0" u="none" strike="noStrike" cap="none" normalizeH="0" baseline="0">
              <a:ln>
                <a:noFill/>
              </a:ln>
              <a:solidFill>
                <a:schemeClr val="tx1"/>
              </a:solidFill>
              <a:effectLst/>
            </a:endParaRPr>
          </a:p>
        </p:txBody>
      </p:sp>
      <p:sp>
        <p:nvSpPr>
          <p:cNvPr id="10" name="Rectangle 5">
            <a:extLst>
              <a:ext uri="{FF2B5EF4-FFF2-40B4-BE49-F238E27FC236}">
                <a16:creationId xmlns:a16="http://schemas.microsoft.com/office/drawing/2014/main" id="{01559D54-2812-812B-E15E-3CFF0886EBCE}"/>
              </a:ext>
            </a:extLst>
          </p:cNvPr>
          <p:cNvSpPr>
            <a:spLocks noChangeArrowheads="1"/>
          </p:cNvSpPr>
          <p:nvPr/>
        </p:nvSpPr>
        <p:spPr bwMode="auto">
          <a:xfrm>
            <a:off x="0" y="396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118C226C-AAD0-7451-0096-538E24202826}"/>
              </a:ext>
            </a:extLst>
          </p:cNvPr>
          <p:cNvSpPr txBox="1"/>
          <p:nvPr/>
        </p:nvSpPr>
        <p:spPr>
          <a:xfrm>
            <a:off x="558784" y="1101816"/>
            <a:ext cx="11150624" cy="553998"/>
          </a:xfrm>
          <a:prstGeom prst="rect">
            <a:avLst/>
          </a:prstGeom>
          <a:solidFill>
            <a:schemeClr val="bg1"/>
          </a:solidFill>
          <a:ln>
            <a:solidFill>
              <a:schemeClr val="tx1"/>
            </a:solidFill>
          </a:ln>
        </p:spPr>
        <p:txBody>
          <a:bodyPr wrap="square" rtlCol="0">
            <a:spAutoFit/>
          </a:bodyPr>
          <a:lstStyle/>
          <a:p>
            <a:r>
              <a:rPr lang="en-US" sz="1500" dirty="0">
                <a:solidFill>
                  <a:srgbClr val="000000"/>
                </a:solidFill>
                <a:effectLst/>
                <a:ea typeface="Times New Roman" panose="02020603050405020304" pitchFamily="18" charset="0"/>
              </a:rPr>
              <a:t>From the thirteen risk variable genes found through multivariable cox analysis, two genes contained potential protein bind pockets: specifically, LAMB1 and RNASET2, both of which are </a:t>
            </a:r>
            <a:r>
              <a:rPr lang="en-US" sz="1500" b="1" dirty="0">
                <a:solidFill>
                  <a:srgbClr val="000000"/>
                </a:solidFill>
                <a:effectLst/>
                <a:ea typeface="Times New Roman" panose="02020603050405020304" pitchFamily="18" charset="0"/>
              </a:rPr>
              <a:t>positively associated </a:t>
            </a:r>
            <a:r>
              <a:rPr lang="en-US" sz="1500" dirty="0">
                <a:solidFill>
                  <a:srgbClr val="000000"/>
                </a:solidFill>
                <a:effectLst/>
                <a:ea typeface="Times New Roman" panose="02020603050405020304" pitchFamily="18" charset="0"/>
              </a:rPr>
              <a:t>with increased risks of NSCLC and a decreased survival rate.</a:t>
            </a:r>
            <a:endParaRPr lang="en-US" sz="1500" dirty="0">
              <a:effectLst/>
              <a:ea typeface="Times New Roman" panose="02020603050405020304" pitchFamily="18" charset="0"/>
            </a:endParaRPr>
          </a:p>
        </p:txBody>
      </p:sp>
      <p:sp>
        <p:nvSpPr>
          <p:cNvPr id="16" name="Rectangle 8">
            <a:extLst>
              <a:ext uri="{FF2B5EF4-FFF2-40B4-BE49-F238E27FC236}">
                <a16:creationId xmlns:a16="http://schemas.microsoft.com/office/drawing/2014/main" id="{45B1BE58-4CE9-F6A6-A469-E292EC5235D8}"/>
              </a:ext>
            </a:extLst>
          </p:cNvPr>
          <p:cNvSpPr>
            <a:spLocks noChangeArrowheads="1"/>
          </p:cNvSpPr>
          <p:nvPr/>
        </p:nvSpPr>
        <p:spPr bwMode="auto">
          <a:xfrm>
            <a:off x="558784" y="4180671"/>
            <a:ext cx="5934381" cy="5078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algn="ctr">
              <a:spcBef>
                <a:spcPts val="0"/>
              </a:spcBef>
              <a:spcAft>
                <a:spcPts val="0"/>
              </a:spcAft>
            </a:pPr>
            <a:r>
              <a:rPr lang="en-US" sz="900" dirty="0">
                <a:solidFill>
                  <a:srgbClr val="000000"/>
                </a:solidFill>
                <a:effectLst/>
                <a:latin typeface="+mn-lt"/>
                <a:ea typeface="Calibri" panose="020F0502020204030204" pitchFamily="34" charset="0"/>
                <a:cs typeface="Times New Roman" panose="02020603050405020304" pitchFamily="18" charset="0"/>
              </a:rPr>
              <a:t>Figure 18. Protein Binding Pocket Visualization</a:t>
            </a:r>
            <a:endParaRPr lang="en-US" sz="900" dirty="0">
              <a:effectLst/>
              <a:latin typeface="+mn-lt"/>
              <a:ea typeface="SimSun" panose="02010600030101010101" pitchFamily="2" charset="-122"/>
              <a:cs typeface="Times New Roman" panose="02020603050405020304" pitchFamily="18" charset="0"/>
            </a:endParaRPr>
          </a:p>
          <a:p>
            <a:pPr marL="342900" marR="0" lvl="0" indent="-342900" algn="ctr">
              <a:spcBef>
                <a:spcPts val="0"/>
              </a:spcBef>
              <a:spcAft>
                <a:spcPts val="0"/>
              </a:spcAft>
              <a:buFont typeface="+mj-lt"/>
              <a:buAutoNum type="alphaLcParenBoth"/>
            </a:pPr>
            <a:r>
              <a:rPr lang="en-US" sz="900" dirty="0">
                <a:solidFill>
                  <a:srgbClr val="000000"/>
                </a:solidFill>
                <a:effectLst/>
                <a:latin typeface="+mn-lt"/>
                <a:ea typeface="Calibri" panose="020F0502020204030204" pitchFamily="34" charset="0"/>
                <a:cs typeface="Times New Roman" panose="02020603050405020304" pitchFamily="18" charset="0"/>
              </a:rPr>
              <a:t>Visualization for </a:t>
            </a:r>
            <a:r>
              <a:rPr lang="en-US" sz="900" dirty="0">
                <a:solidFill>
                  <a:srgbClr val="000000"/>
                </a:solidFill>
                <a:effectLst/>
                <a:latin typeface="+mn-lt"/>
                <a:ea typeface="SimSun" panose="02010600030101010101" pitchFamily="2" charset="-122"/>
                <a:cs typeface="Times New Roman" panose="02020603050405020304" pitchFamily="18" charset="0"/>
              </a:rPr>
              <a:t>RNASET2</a:t>
            </a:r>
            <a:endParaRPr lang="en-US" sz="900" dirty="0">
              <a:effectLst/>
              <a:latin typeface="+mn-lt"/>
              <a:ea typeface="SimSun" panose="02010600030101010101" pitchFamily="2" charset="-122"/>
              <a:cs typeface="Times New Roman" panose="02020603050405020304" pitchFamily="18" charset="0"/>
            </a:endParaRPr>
          </a:p>
          <a:p>
            <a:pPr marL="342900" marR="0" lvl="0" indent="-342900" algn="ctr">
              <a:spcBef>
                <a:spcPts val="0"/>
              </a:spcBef>
              <a:spcAft>
                <a:spcPts val="0"/>
              </a:spcAft>
              <a:buFont typeface="+mj-lt"/>
              <a:buAutoNum type="alphaLcParenBoth"/>
            </a:pPr>
            <a:r>
              <a:rPr lang="en-US" sz="900" dirty="0">
                <a:solidFill>
                  <a:srgbClr val="000000"/>
                </a:solidFill>
                <a:effectLst/>
                <a:latin typeface="+mn-lt"/>
                <a:ea typeface="Calibri" panose="020F0502020204030204" pitchFamily="34" charset="0"/>
                <a:cs typeface="Times New Roman" panose="02020603050405020304" pitchFamily="18" charset="0"/>
              </a:rPr>
              <a:t>Visualization for </a:t>
            </a:r>
            <a:r>
              <a:rPr lang="en-US" sz="900" dirty="0">
                <a:solidFill>
                  <a:srgbClr val="000000"/>
                </a:solidFill>
                <a:effectLst/>
                <a:latin typeface="+mn-lt"/>
                <a:ea typeface="SimSun" panose="02010600030101010101" pitchFamily="2" charset="-122"/>
                <a:cs typeface="Times New Roman" panose="02020603050405020304" pitchFamily="18" charset="0"/>
              </a:rPr>
              <a:t>LAMB1</a:t>
            </a:r>
            <a:endParaRPr lang="en-US" sz="900" dirty="0">
              <a:effectLst/>
              <a:latin typeface="+mn-lt"/>
              <a:ea typeface="SimSun" panose="02010600030101010101" pitchFamily="2" charset="-122"/>
              <a:cs typeface="Times New Roman" panose="02020603050405020304" pitchFamily="18" charset="0"/>
            </a:endParaRPr>
          </a:p>
        </p:txBody>
      </p:sp>
      <p:sp>
        <p:nvSpPr>
          <p:cNvPr id="17" name="TextBox 16">
            <a:extLst>
              <a:ext uri="{FF2B5EF4-FFF2-40B4-BE49-F238E27FC236}">
                <a16:creationId xmlns:a16="http://schemas.microsoft.com/office/drawing/2014/main" id="{A2D48B6E-312B-57D9-50EE-5B6A736BB98F}"/>
              </a:ext>
            </a:extLst>
          </p:cNvPr>
          <p:cNvSpPr txBox="1"/>
          <p:nvPr/>
        </p:nvSpPr>
        <p:spPr>
          <a:xfrm>
            <a:off x="542238" y="4855266"/>
            <a:ext cx="11150623" cy="1323439"/>
          </a:xfrm>
          <a:prstGeom prst="rect">
            <a:avLst/>
          </a:prstGeom>
          <a:solidFill>
            <a:schemeClr val="bg1"/>
          </a:solidFill>
          <a:ln>
            <a:solidFill>
              <a:schemeClr val="tx1"/>
            </a:solidFill>
          </a:ln>
        </p:spPr>
        <p:txBody>
          <a:bodyPr wrap="square" rtlCol="0">
            <a:spAutoFit/>
          </a:bodyPr>
          <a:lstStyle/>
          <a:p>
            <a:pPr algn="just"/>
            <a:r>
              <a:rPr lang="en-US" sz="1600" dirty="0">
                <a:solidFill>
                  <a:srgbClr val="000000"/>
                </a:solidFill>
                <a:effectLst/>
                <a:ea typeface="SimSun" panose="02010600030101010101" pitchFamily="2" charset="-122"/>
                <a:cs typeface="Times New Roman" panose="02020603050405020304" pitchFamily="18" charset="0"/>
              </a:rPr>
              <a:t>	Although previous researchers have suggested that there was a down-regulation of </a:t>
            </a:r>
            <a:r>
              <a:rPr lang="en-US" sz="1600" i="1" dirty="0">
                <a:solidFill>
                  <a:srgbClr val="000000"/>
                </a:solidFill>
                <a:effectLst/>
                <a:ea typeface="SimSun" panose="02010600030101010101" pitchFamily="2" charset="-122"/>
                <a:cs typeface="Times New Roman" panose="02020603050405020304" pitchFamily="18" charset="0"/>
              </a:rPr>
              <a:t>RNASET2 </a:t>
            </a:r>
            <a:r>
              <a:rPr lang="en-US" sz="1600" dirty="0">
                <a:solidFill>
                  <a:srgbClr val="000000"/>
                </a:solidFill>
                <a:effectLst/>
                <a:ea typeface="SimSun" panose="02010600030101010101" pitchFamily="2" charset="-122"/>
                <a:cs typeface="Times New Roman" panose="02020603050405020304" pitchFamily="18" charset="0"/>
              </a:rPr>
              <a:t>in cancerous gastric tissues in comparison to adjacent non-cancerous tissues, the same article describes decreasing levels of </a:t>
            </a:r>
            <a:r>
              <a:rPr lang="en-US" sz="1600" i="1" dirty="0">
                <a:solidFill>
                  <a:srgbClr val="000000"/>
                </a:solidFill>
                <a:effectLst/>
                <a:ea typeface="SimSun" panose="02010600030101010101" pitchFamily="2" charset="-122"/>
                <a:cs typeface="Times New Roman" panose="02020603050405020304" pitchFamily="18" charset="0"/>
              </a:rPr>
              <a:t>RNASET2</a:t>
            </a:r>
            <a:r>
              <a:rPr lang="en-US" sz="1600" dirty="0">
                <a:solidFill>
                  <a:srgbClr val="000000"/>
                </a:solidFill>
                <a:effectLst/>
                <a:ea typeface="SimSun" panose="02010600030101010101" pitchFamily="2" charset="-122"/>
                <a:cs typeface="Times New Roman" panose="02020603050405020304" pitchFamily="18" charset="0"/>
              </a:rPr>
              <a:t> in cancerous stomach tissues as a “</a:t>
            </a:r>
            <a:r>
              <a:rPr lang="en-US" sz="1600" b="1" dirty="0">
                <a:solidFill>
                  <a:srgbClr val="000000"/>
                </a:solidFill>
                <a:effectLst/>
                <a:highlight>
                  <a:srgbClr val="FFE6C7"/>
                </a:highlight>
                <a:ea typeface="SimSun" panose="02010600030101010101" pitchFamily="2" charset="-122"/>
                <a:cs typeface="Times New Roman" panose="02020603050405020304" pitchFamily="18" charset="0"/>
              </a:rPr>
              <a:t>consequence of GAC (Gastric Adenocarcinoma Cancer), instead of the driver</a:t>
            </a:r>
            <a:r>
              <a:rPr lang="en-US" sz="1600" dirty="0">
                <a:solidFill>
                  <a:srgbClr val="000000"/>
                </a:solidFill>
                <a:effectLst/>
                <a:ea typeface="SimSun" panose="02010600030101010101" pitchFamily="2" charset="-122"/>
                <a:cs typeface="Times New Roman" panose="02020603050405020304" pitchFamily="18" charset="0"/>
              </a:rPr>
              <a:t>.” Furthermore, a CRISPR/Cas9 analysis found that “RNASET2 knock out had no significant effect angiogenesis and tumor cell” (Hosseini et al., 2022).</a:t>
            </a:r>
            <a:r>
              <a:rPr lang="en-US" sz="1600" dirty="0">
                <a:effectLst/>
                <a:cs typeface="Times New Roman" panose="02020603050405020304" pitchFamily="18" charset="0"/>
              </a:rPr>
              <a:t> </a:t>
            </a:r>
          </a:p>
          <a:p>
            <a:pPr algn="just"/>
            <a:endParaRPr lang="en-US" sz="1600" dirty="0">
              <a:cs typeface="Times New Roman" panose="02020603050405020304" pitchFamily="18" charset="0"/>
            </a:endParaRPr>
          </a:p>
        </p:txBody>
      </p:sp>
      <p:sp>
        <p:nvSpPr>
          <p:cNvPr id="18" name="TextBox 17">
            <a:extLst>
              <a:ext uri="{FF2B5EF4-FFF2-40B4-BE49-F238E27FC236}">
                <a16:creationId xmlns:a16="http://schemas.microsoft.com/office/drawing/2014/main" id="{06C2FE83-1672-E01B-5D34-18CBB1D68655}"/>
              </a:ext>
            </a:extLst>
          </p:cNvPr>
          <p:cNvSpPr txBox="1"/>
          <p:nvPr/>
        </p:nvSpPr>
        <p:spPr>
          <a:xfrm>
            <a:off x="6755129" y="1836984"/>
            <a:ext cx="4878087" cy="2800767"/>
          </a:xfrm>
          <a:prstGeom prst="rect">
            <a:avLst/>
          </a:prstGeom>
          <a:solidFill>
            <a:schemeClr val="bg1"/>
          </a:solidFill>
          <a:ln>
            <a:solidFill>
              <a:schemeClr val="tx1"/>
            </a:solidFill>
          </a:ln>
        </p:spPr>
        <p:txBody>
          <a:bodyPr wrap="square" rtlCol="0">
            <a:spAutoFit/>
          </a:bodyPr>
          <a:lstStyle/>
          <a:p>
            <a:pPr marL="0" marR="0" indent="457200" algn="just">
              <a:spcBef>
                <a:spcPts val="0"/>
              </a:spcBef>
              <a:spcAft>
                <a:spcPts val="0"/>
              </a:spcAft>
            </a:pPr>
            <a:r>
              <a:rPr lang="en-US" sz="1600" dirty="0">
                <a:solidFill>
                  <a:srgbClr val="000000"/>
                </a:solidFill>
                <a:effectLst/>
                <a:ea typeface="Times New Roman" panose="02020603050405020304" pitchFamily="18" charset="0"/>
                <a:cs typeface="Times New Roman" panose="02020603050405020304" pitchFamily="18" charset="0"/>
              </a:rPr>
              <a:t>Although drug innovation that focuses on inhibiting </a:t>
            </a:r>
            <a:r>
              <a:rPr lang="en-US" sz="1600" i="1" dirty="0">
                <a:solidFill>
                  <a:srgbClr val="000000"/>
                </a:solidFill>
                <a:effectLst/>
                <a:ea typeface="Times New Roman" panose="02020603050405020304" pitchFamily="18" charset="0"/>
                <a:cs typeface="Times New Roman" panose="02020603050405020304" pitchFamily="18" charset="0"/>
              </a:rPr>
              <a:t>LAMB1 </a:t>
            </a:r>
            <a:r>
              <a:rPr lang="en-US" sz="1600" dirty="0">
                <a:solidFill>
                  <a:srgbClr val="000000"/>
                </a:solidFill>
                <a:effectLst/>
                <a:ea typeface="Times New Roman" panose="02020603050405020304" pitchFamily="18" charset="0"/>
                <a:cs typeface="Times New Roman" panose="02020603050405020304" pitchFamily="18" charset="0"/>
              </a:rPr>
              <a:t>is limited, </a:t>
            </a:r>
            <a:r>
              <a:rPr lang="en-US" sz="1600" i="1" dirty="0">
                <a:solidFill>
                  <a:srgbClr val="000000"/>
                </a:solidFill>
                <a:effectLst/>
                <a:ea typeface="Times New Roman" panose="02020603050405020304" pitchFamily="18" charset="0"/>
                <a:cs typeface="Times New Roman" panose="02020603050405020304" pitchFamily="18" charset="0"/>
              </a:rPr>
              <a:t>LAMB1 </a:t>
            </a:r>
            <a:r>
              <a:rPr lang="en-US" sz="1600" dirty="0">
                <a:solidFill>
                  <a:srgbClr val="000000"/>
                </a:solidFill>
                <a:effectLst/>
                <a:ea typeface="Times New Roman" panose="02020603050405020304" pitchFamily="18" charset="0"/>
                <a:cs typeface="Times New Roman" panose="02020603050405020304" pitchFamily="18" charset="0"/>
              </a:rPr>
              <a:t>has been historically associated with the initiation and progression of pneumoconiosis. Studies found that </a:t>
            </a:r>
            <a:r>
              <a:rPr lang="en-US" sz="1600" b="1" dirty="0">
                <a:solidFill>
                  <a:srgbClr val="000000"/>
                </a:solidFill>
                <a:effectLst/>
                <a:highlight>
                  <a:srgbClr val="FFE6C7"/>
                </a:highlight>
                <a:ea typeface="Times New Roman" panose="02020603050405020304" pitchFamily="18" charset="0"/>
                <a:cs typeface="Times New Roman" panose="02020603050405020304" pitchFamily="18" charset="0"/>
              </a:rPr>
              <a:t>reduced activity of </a:t>
            </a:r>
            <a:r>
              <a:rPr lang="en-US" sz="1600" b="1" i="1" dirty="0">
                <a:solidFill>
                  <a:srgbClr val="000000"/>
                </a:solidFill>
                <a:effectLst/>
                <a:highlight>
                  <a:srgbClr val="FFE6C7"/>
                </a:highlight>
                <a:ea typeface="Times New Roman" panose="02020603050405020304" pitchFamily="18" charset="0"/>
                <a:cs typeface="Times New Roman" panose="02020603050405020304" pitchFamily="18" charset="0"/>
              </a:rPr>
              <a:t>LAMB1 </a:t>
            </a:r>
            <a:r>
              <a:rPr lang="en-US" sz="1600" b="1" dirty="0">
                <a:solidFill>
                  <a:srgbClr val="000000"/>
                </a:solidFill>
                <a:effectLst/>
                <a:highlight>
                  <a:srgbClr val="FFE6C7"/>
                </a:highlight>
                <a:ea typeface="Times New Roman" panose="02020603050405020304" pitchFamily="18" charset="0"/>
                <a:cs typeface="Times New Roman" panose="02020603050405020304" pitchFamily="18" charset="0"/>
              </a:rPr>
              <a:t>transcription correlates to reduced levels of Coal worker's pneumoconiosis (CWP)</a:t>
            </a:r>
            <a:r>
              <a:rPr lang="en-US" sz="1600" dirty="0">
                <a:solidFill>
                  <a:srgbClr val="000000"/>
                </a:solidFill>
                <a:effectLst/>
                <a:highlight>
                  <a:srgbClr val="FFE6C7"/>
                </a:highlight>
                <a:ea typeface="Times New Roman" panose="02020603050405020304" pitchFamily="18" charset="0"/>
                <a:cs typeface="Times New Roman" panose="02020603050405020304" pitchFamily="18" charset="0"/>
              </a:rPr>
              <a:t>. </a:t>
            </a:r>
            <a:r>
              <a:rPr lang="en-US" sz="1600" dirty="0">
                <a:solidFill>
                  <a:srgbClr val="000000"/>
                </a:solidFill>
                <a:effectLst/>
                <a:ea typeface="Times New Roman" panose="02020603050405020304" pitchFamily="18" charset="0"/>
                <a:cs typeface="Times New Roman" panose="02020603050405020304" pitchFamily="18" charset="0"/>
              </a:rPr>
              <a:t>Similarly, an analysis of the effects of </a:t>
            </a:r>
            <a:r>
              <a:rPr lang="en-US" sz="1600" i="1" dirty="0">
                <a:solidFill>
                  <a:srgbClr val="000000"/>
                </a:solidFill>
                <a:effectLst/>
                <a:ea typeface="Times New Roman" panose="02020603050405020304" pitchFamily="18" charset="0"/>
                <a:cs typeface="Times New Roman" panose="02020603050405020304" pitchFamily="18" charset="0"/>
              </a:rPr>
              <a:t>LAMB1 </a:t>
            </a:r>
            <a:r>
              <a:rPr lang="en-US" sz="1600" dirty="0">
                <a:solidFill>
                  <a:srgbClr val="000000"/>
                </a:solidFill>
                <a:effectLst/>
                <a:ea typeface="Times New Roman" panose="02020603050405020304" pitchFamily="18" charset="0"/>
                <a:cs typeface="Times New Roman" panose="02020603050405020304" pitchFamily="18" charset="0"/>
              </a:rPr>
              <a:t>on gastric cancer prognosis states that the gene “elevated cell proliferation, invasion, and migration” by “promotes cell growth and motility via the ERK/c-Jun axis” (</a:t>
            </a:r>
            <a:r>
              <a:rPr lang="en-US" sz="1600" b="0" i="0" dirty="0">
                <a:solidFill>
                  <a:srgbClr val="333333"/>
                </a:solidFill>
                <a:effectLst/>
                <a:cs typeface="Times New Roman" panose="02020603050405020304" pitchFamily="18" charset="0"/>
              </a:rPr>
              <a:t>(Lee et al., 2021).</a:t>
            </a:r>
            <a:endParaRPr lang="en-US" sz="1600" dirty="0">
              <a:effectLs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4033E77-452D-2D9D-447C-71E2414B5D3D}"/>
              </a:ext>
            </a:extLst>
          </p:cNvPr>
          <p:cNvSpPr txBox="1"/>
          <p:nvPr/>
        </p:nvSpPr>
        <p:spPr>
          <a:xfrm>
            <a:off x="11423864" y="6365780"/>
            <a:ext cx="418704"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265534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558784" y="307554"/>
            <a:ext cx="11134077"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IV. Limitation/Future Work</a:t>
            </a:r>
            <a:endParaRPr lang="en-US" dirty="0">
              <a:latin typeface="+mn-lt"/>
            </a:endParaRPr>
          </a:p>
        </p:txBody>
      </p:sp>
      <p:sp>
        <p:nvSpPr>
          <p:cNvPr id="13" name="Rectangle 7">
            <a:extLst>
              <a:ext uri="{FF2B5EF4-FFF2-40B4-BE49-F238E27FC236}">
                <a16:creationId xmlns:a16="http://schemas.microsoft.com/office/drawing/2014/main" id="{BDDBAA30-93B9-BD6B-B2B5-10950C65B5D7}"/>
              </a:ext>
            </a:extLst>
          </p:cNvPr>
          <p:cNvSpPr>
            <a:spLocks noChangeArrowheads="1"/>
          </p:cNvSpPr>
          <p:nvPr/>
        </p:nvSpPr>
        <p:spPr bwMode="auto">
          <a:xfrm>
            <a:off x="6400800"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42AAFFB5-9478-A295-470B-E6E89A6F463D}"/>
              </a:ext>
            </a:extLst>
          </p:cNvPr>
          <p:cNvSpPr>
            <a:spLocks noChangeArrowheads="1"/>
          </p:cNvSpPr>
          <p:nvPr/>
        </p:nvSpPr>
        <p:spPr bwMode="auto">
          <a:xfrm>
            <a:off x="558784"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606AE594-219E-D8E8-094B-0324D82B05F7}"/>
              </a:ext>
            </a:extLst>
          </p:cNvPr>
          <p:cNvSpPr txBox="1"/>
          <p:nvPr/>
        </p:nvSpPr>
        <p:spPr>
          <a:xfrm>
            <a:off x="558782" y="4739477"/>
            <a:ext cx="8011081" cy="1015663"/>
          </a:xfrm>
          <a:prstGeom prst="rect">
            <a:avLst/>
          </a:prstGeom>
          <a:solidFill>
            <a:schemeClr val="bg1"/>
          </a:solidFill>
          <a:ln>
            <a:solidFill>
              <a:schemeClr val="tx1"/>
            </a:solidFill>
          </a:ln>
        </p:spPr>
        <p:txBody>
          <a:bodyPr wrap="square" rtlCol="0">
            <a:spAutoFit/>
          </a:bodyPr>
          <a:lstStyle/>
          <a:p>
            <a:pPr algn="just"/>
            <a:r>
              <a:rPr lang="en-US" sz="1500" dirty="0">
                <a:solidFill>
                  <a:srgbClr val="000000"/>
                </a:solidFill>
                <a:effectLst/>
                <a:ea typeface="Calibri" panose="020F0502020204030204" pitchFamily="34" charset="0"/>
              </a:rPr>
              <a:t>	While this study aims to perform a thorough analysis of NSCLC tumor structure and potential carcinogens, most of this study focuses on LUAD, a subtype of NSCLC, rather than LUSC because the open-sourced dataset that this study adopted found a </a:t>
            </a:r>
            <a:r>
              <a:rPr lang="en-US" sz="1500" b="1" dirty="0">
                <a:solidFill>
                  <a:srgbClr val="000000"/>
                </a:solidFill>
                <a:effectLst/>
                <a:highlight>
                  <a:srgbClr val="FFE6C7"/>
                </a:highlight>
                <a:ea typeface="Calibri" panose="020F0502020204030204" pitchFamily="34" charset="0"/>
              </a:rPr>
              <a:t>higher proportion of tumor cells under the LUAD subtype. </a:t>
            </a:r>
            <a:endParaRPr lang="en-US" sz="1500" b="1" dirty="0">
              <a:highlight>
                <a:srgbClr val="FFE6C7"/>
              </a:highlight>
            </a:endParaRPr>
          </a:p>
        </p:txBody>
      </p:sp>
      <p:pic>
        <p:nvPicPr>
          <p:cNvPr id="5" name="Picture 4" descr="A graph of cell life&#10;&#10;Description automatically generated with medium confidence">
            <a:extLst>
              <a:ext uri="{FF2B5EF4-FFF2-40B4-BE49-F238E27FC236}">
                <a16:creationId xmlns:a16="http://schemas.microsoft.com/office/drawing/2014/main" id="{FD8D3E93-403C-A0C3-5DE5-275690B5E4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2"/>
          <a:stretch/>
        </p:blipFill>
        <p:spPr bwMode="auto">
          <a:xfrm>
            <a:off x="558783" y="1951265"/>
            <a:ext cx="2598339" cy="2088861"/>
          </a:xfrm>
          <a:prstGeom prst="rect">
            <a:avLst/>
          </a:prstGeom>
          <a:ln>
            <a:noFill/>
          </a:ln>
          <a:extLst>
            <a:ext uri="{53640926-AAD7-44D8-BBD7-CCE9431645EC}">
              <a14:shadowObscured xmlns:a14="http://schemas.microsoft.com/office/drawing/2010/main"/>
            </a:ext>
          </a:extLst>
        </p:spPr>
      </p:pic>
      <p:sp>
        <p:nvSpPr>
          <p:cNvPr id="6" name="Content Placeholder 2">
            <a:extLst>
              <a:ext uri="{FF2B5EF4-FFF2-40B4-BE49-F238E27FC236}">
                <a16:creationId xmlns:a16="http://schemas.microsoft.com/office/drawing/2014/main" id="{B7C544ED-2E7A-D373-194D-B35E2A97AE62}"/>
              </a:ext>
            </a:extLst>
          </p:cNvPr>
          <p:cNvSpPr txBox="1">
            <a:spLocks/>
          </p:cNvSpPr>
          <p:nvPr/>
        </p:nvSpPr>
        <p:spPr>
          <a:xfrm>
            <a:off x="558783" y="1117122"/>
            <a:ext cx="5418405" cy="474799"/>
          </a:xfrm>
          <a:prstGeom prst="rect">
            <a:avLst/>
          </a:prstGeom>
          <a:solidFill>
            <a:schemeClr val="bg1"/>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cs typeface="Times New Roman" panose="02020603050405020304" pitchFamily="18" charset="0"/>
              </a:rPr>
              <a:t>Limitations</a:t>
            </a:r>
          </a:p>
        </p:txBody>
      </p:sp>
      <p:sp>
        <p:nvSpPr>
          <p:cNvPr id="7" name="Content Placeholder 2">
            <a:extLst>
              <a:ext uri="{FF2B5EF4-FFF2-40B4-BE49-F238E27FC236}">
                <a16:creationId xmlns:a16="http://schemas.microsoft.com/office/drawing/2014/main" id="{75423A59-2EBE-EC0A-2F7F-D8EEC9347F7A}"/>
              </a:ext>
            </a:extLst>
          </p:cNvPr>
          <p:cNvSpPr txBox="1">
            <a:spLocks/>
          </p:cNvSpPr>
          <p:nvPr/>
        </p:nvSpPr>
        <p:spPr>
          <a:xfrm>
            <a:off x="6230425" y="1143374"/>
            <a:ext cx="5462435" cy="474799"/>
          </a:xfrm>
          <a:prstGeom prst="rect">
            <a:avLst/>
          </a:prstGeom>
          <a:solidFill>
            <a:schemeClr val="bg1"/>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cs typeface="Times New Roman" panose="02020603050405020304" pitchFamily="18" charset="0"/>
              </a:rPr>
              <a:t>Future Works</a:t>
            </a:r>
          </a:p>
        </p:txBody>
      </p:sp>
      <p:pic>
        <p:nvPicPr>
          <p:cNvPr id="9" name="Picture 8" descr="A diagram of a cyrphic line&#10;&#10;Description automatically generated with medium confidence">
            <a:extLst>
              <a:ext uri="{FF2B5EF4-FFF2-40B4-BE49-F238E27FC236}">
                <a16:creationId xmlns:a16="http://schemas.microsoft.com/office/drawing/2014/main" id="{3FBD1C76-D79D-DCCD-5964-F7A0C2CFD1BC}"/>
              </a:ext>
            </a:extLst>
          </p:cNvPr>
          <p:cNvPicPr>
            <a:picLocks noChangeAspect="1"/>
          </p:cNvPicPr>
          <p:nvPr/>
        </p:nvPicPr>
        <p:blipFill>
          <a:blip r:embed="rId4"/>
          <a:stretch>
            <a:fillRect/>
          </a:stretch>
        </p:blipFill>
        <p:spPr>
          <a:xfrm>
            <a:off x="6230425" y="1968756"/>
            <a:ext cx="2339439" cy="2071370"/>
          </a:xfrm>
          <a:prstGeom prst="rect">
            <a:avLst/>
          </a:prstGeom>
        </p:spPr>
      </p:pic>
      <p:pic>
        <p:nvPicPr>
          <p:cNvPr id="11" name="Picture 10" descr="A graph with different colored bars&#10;&#10;Description automatically generated">
            <a:extLst>
              <a:ext uri="{FF2B5EF4-FFF2-40B4-BE49-F238E27FC236}">
                <a16:creationId xmlns:a16="http://schemas.microsoft.com/office/drawing/2014/main" id="{3B673D76-713F-952C-9F60-348885315D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79"/>
          <a:stretch/>
        </p:blipFill>
        <p:spPr bwMode="auto">
          <a:xfrm>
            <a:off x="3378849" y="1951265"/>
            <a:ext cx="2598339" cy="2077180"/>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B27FD411-2381-9CCA-8659-C5D7A1179EC4}"/>
              </a:ext>
            </a:extLst>
          </p:cNvPr>
          <p:cNvSpPr txBox="1"/>
          <p:nvPr/>
        </p:nvSpPr>
        <p:spPr>
          <a:xfrm>
            <a:off x="8823101" y="1951265"/>
            <a:ext cx="2810116" cy="3785652"/>
          </a:xfrm>
          <a:prstGeom prst="rect">
            <a:avLst/>
          </a:prstGeom>
          <a:solidFill>
            <a:schemeClr val="bg1"/>
          </a:solidFill>
          <a:ln>
            <a:solidFill>
              <a:schemeClr val="tx1"/>
            </a:solidFill>
          </a:ln>
        </p:spPr>
        <p:txBody>
          <a:bodyPr wrap="square" rtlCol="0">
            <a:spAutoFit/>
          </a:bodyPr>
          <a:lstStyle/>
          <a:p>
            <a:pPr algn="just">
              <a:buFont typeface="+mj-lt"/>
              <a:buAutoNum type="arabicPeriod"/>
            </a:pPr>
            <a:r>
              <a:rPr lang="en-US" sz="1600" dirty="0">
                <a:effectLst/>
                <a:cs typeface="Times New Roman" panose="02020603050405020304" pitchFamily="18" charset="0"/>
              </a:rPr>
              <a:t> Create new, distinct algorithms to </a:t>
            </a:r>
            <a:r>
              <a:rPr lang="en-US" sz="1600" b="1" dirty="0">
                <a:effectLst/>
                <a:highlight>
                  <a:srgbClr val="FFE6C7"/>
                </a:highlight>
                <a:cs typeface="Times New Roman" panose="02020603050405020304" pitchFamily="18" charset="0"/>
              </a:rPr>
              <a:t>calculate the ligand compatibility </a:t>
            </a:r>
            <a:r>
              <a:rPr lang="en-US" sz="1600" dirty="0">
                <a:effectLst/>
                <a:cs typeface="Times New Roman" panose="02020603050405020304" pitchFamily="18" charset="0"/>
              </a:rPr>
              <a:t>between the protein binding pockets and potential medical treatments.</a:t>
            </a:r>
          </a:p>
          <a:p>
            <a:pPr algn="just">
              <a:buFont typeface="+mj-lt"/>
              <a:buAutoNum type="arabicPeriod"/>
            </a:pPr>
            <a:r>
              <a:rPr lang="en-US" sz="1600" dirty="0">
                <a:cs typeface="Times New Roman" panose="02020603050405020304" pitchFamily="18" charset="0"/>
              </a:rPr>
              <a:t> </a:t>
            </a:r>
            <a:r>
              <a:rPr lang="en-US" sz="1600" dirty="0">
                <a:effectLst/>
                <a:cs typeface="Times New Roman" panose="02020603050405020304" pitchFamily="18" charset="0"/>
              </a:rPr>
              <a:t>Produce new algorithms to </a:t>
            </a:r>
            <a:r>
              <a:rPr lang="en-US" sz="1600" b="1" dirty="0">
                <a:effectLst/>
                <a:highlight>
                  <a:srgbClr val="FFE6C7"/>
                </a:highlight>
                <a:cs typeface="Times New Roman" panose="02020603050405020304" pitchFamily="18" charset="0"/>
              </a:rPr>
              <a:t>predict the probability of cryptic protein pockets </a:t>
            </a:r>
            <a:r>
              <a:rPr lang="en-US" sz="1600" dirty="0">
                <a:effectLst/>
                <a:cs typeface="Times New Roman" panose="02020603050405020304" pitchFamily="18" charset="0"/>
              </a:rPr>
              <a:t>and further expand the predicting algorithm from the probability of potential cryptic pockets to their </a:t>
            </a:r>
            <a:r>
              <a:rPr lang="en-US" sz="1600" b="1" dirty="0">
                <a:effectLst/>
                <a:highlight>
                  <a:srgbClr val="FFE6C7"/>
                </a:highlight>
                <a:cs typeface="Times New Roman" panose="02020603050405020304" pitchFamily="18" charset="0"/>
              </a:rPr>
              <a:t>potential shape.</a:t>
            </a:r>
          </a:p>
          <a:p>
            <a:pPr algn="just">
              <a:buFont typeface="+mj-lt"/>
              <a:buAutoNum type="arabicPeriod"/>
            </a:pPr>
            <a:endParaRPr lang="en-US" sz="1600" dirty="0">
              <a:cs typeface="Times New Roman" panose="02020603050405020304" pitchFamily="18" charset="0"/>
            </a:endParaRPr>
          </a:p>
          <a:p>
            <a:pPr algn="just">
              <a:buFont typeface="+mj-lt"/>
              <a:buAutoNum type="arabicPeriod"/>
            </a:pPr>
            <a:endParaRPr lang="en-US" sz="1600" dirty="0">
              <a:effectLst/>
              <a:cs typeface="Times New Roman" panose="02020603050405020304" pitchFamily="18" charset="0"/>
            </a:endParaRPr>
          </a:p>
          <a:p>
            <a:pPr algn="just"/>
            <a:endParaRPr lang="en-US" sz="1600" dirty="0">
              <a:effectLst/>
              <a:cs typeface="Times New Roman" panose="02020603050405020304" pitchFamily="18" charset="0"/>
            </a:endParaRPr>
          </a:p>
        </p:txBody>
      </p:sp>
      <p:sp>
        <p:nvSpPr>
          <p:cNvPr id="14" name="TextBox 13">
            <a:extLst>
              <a:ext uri="{FF2B5EF4-FFF2-40B4-BE49-F238E27FC236}">
                <a16:creationId xmlns:a16="http://schemas.microsoft.com/office/drawing/2014/main" id="{DD078749-6326-B171-F445-41EB104808E7}"/>
              </a:ext>
            </a:extLst>
          </p:cNvPr>
          <p:cNvSpPr txBox="1"/>
          <p:nvPr/>
        </p:nvSpPr>
        <p:spPr>
          <a:xfrm>
            <a:off x="558782" y="5871970"/>
            <a:ext cx="11074435" cy="523220"/>
          </a:xfrm>
          <a:prstGeom prst="rect">
            <a:avLst/>
          </a:prstGeom>
          <a:solidFill>
            <a:schemeClr val="bg1"/>
          </a:solidFill>
          <a:ln>
            <a:solidFill>
              <a:schemeClr val="tx1"/>
            </a:solidFill>
          </a:ln>
        </p:spPr>
        <p:txBody>
          <a:bodyPr wrap="square" rtlCol="0">
            <a:spAutoFit/>
          </a:bodyPr>
          <a:lstStyle/>
          <a:p>
            <a:pPr algn="just"/>
            <a:r>
              <a:rPr lang="en-US" sz="1400" dirty="0">
                <a:effectLst/>
                <a:cs typeface="Times New Roman" panose="02020603050405020304" pitchFamily="18" charset="0"/>
              </a:rPr>
              <a:t>*Note that the relationship between drugs and protein binding pockets models</a:t>
            </a:r>
            <a:r>
              <a:rPr lang="en-US" sz="1400" dirty="0">
                <a:effectLst/>
                <a:highlight>
                  <a:srgbClr val="FFE6C7"/>
                </a:highlight>
                <a:cs typeface="Times New Roman" panose="02020603050405020304" pitchFamily="18" charset="0"/>
              </a:rPr>
              <a:t> </a:t>
            </a:r>
            <a:r>
              <a:rPr lang="en-US" sz="1400" b="1" dirty="0">
                <a:effectLst/>
                <a:highlight>
                  <a:srgbClr val="FFE6C7"/>
                </a:highlight>
                <a:cs typeface="Times New Roman" panose="02020603050405020304" pitchFamily="18" charset="0"/>
              </a:rPr>
              <a:t>the induced-fit theory</a:t>
            </a:r>
            <a:r>
              <a:rPr lang="en-US" sz="1400" dirty="0">
                <a:effectLst/>
                <a:cs typeface="Times New Roman" panose="02020603050405020304" pitchFamily="18" charset="0"/>
              </a:rPr>
              <a:t>, stating that both the protein structure and ligand site modify its shape to maximize binding efficiency and success*</a:t>
            </a:r>
          </a:p>
        </p:txBody>
      </p:sp>
      <p:sp>
        <p:nvSpPr>
          <p:cNvPr id="15" name="Rectangle 8">
            <a:extLst>
              <a:ext uri="{FF2B5EF4-FFF2-40B4-BE49-F238E27FC236}">
                <a16:creationId xmlns:a16="http://schemas.microsoft.com/office/drawing/2014/main" id="{F25FEFF0-6469-ED71-FDA7-66A02723C1F1}"/>
              </a:ext>
            </a:extLst>
          </p:cNvPr>
          <p:cNvSpPr>
            <a:spLocks noChangeArrowheads="1"/>
          </p:cNvSpPr>
          <p:nvPr/>
        </p:nvSpPr>
        <p:spPr bwMode="auto">
          <a:xfrm>
            <a:off x="6214816" y="4105755"/>
            <a:ext cx="2355047"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algn="ctr">
              <a:spcBef>
                <a:spcPts val="0"/>
              </a:spcBef>
              <a:spcAft>
                <a:spcPts val="0"/>
              </a:spcAft>
            </a:pPr>
            <a:r>
              <a:rPr lang="en-US" sz="800" dirty="0">
                <a:solidFill>
                  <a:srgbClr val="000000"/>
                </a:solidFill>
                <a:effectLst/>
                <a:latin typeface="+mn-lt"/>
                <a:ea typeface="Calibri" panose="020F0502020204030204" pitchFamily="34" charset="0"/>
                <a:cs typeface="Times New Roman" panose="02020603050405020304" pitchFamily="18" charset="0"/>
              </a:rPr>
              <a:t>Figure 20. Protein Neural Network</a:t>
            </a:r>
          </a:p>
          <a:p>
            <a:pPr marL="0" marR="0" algn="ctr">
              <a:spcBef>
                <a:spcPts val="0"/>
              </a:spcBef>
              <a:spcAft>
                <a:spcPts val="0"/>
              </a:spcAft>
            </a:pPr>
            <a:r>
              <a:rPr lang="en-US" sz="800" dirty="0">
                <a:solidFill>
                  <a:srgbClr val="000000"/>
                </a:solidFill>
                <a:effectLst/>
                <a:latin typeface="+mn-lt"/>
                <a:ea typeface="Calibri" panose="020F0502020204030204" pitchFamily="34" charset="0"/>
                <a:cs typeface="Times New Roman" panose="02020603050405020304" pitchFamily="18" charset="0"/>
              </a:rPr>
              <a:t>https://</a:t>
            </a:r>
            <a:r>
              <a:rPr lang="en-US" sz="800" dirty="0" err="1">
                <a:solidFill>
                  <a:srgbClr val="000000"/>
                </a:solidFill>
                <a:effectLst/>
                <a:latin typeface="+mn-lt"/>
                <a:ea typeface="Calibri" panose="020F0502020204030204" pitchFamily="34" charset="0"/>
                <a:cs typeface="Times New Roman" panose="02020603050405020304" pitchFamily="18" charset="0"/>
              </a:rPr>
              <a:t>www.researchgate.net</a:t>
            </a:r>
            <a:r>
              <a:rPr lang="en-US" sz="800" dirty="0">
                <a:solidFill>
                  <a:srgbClr val="000000"/>
                </a:solidFill>
                <a:effectLst/>
                <a:latin typeface="+mn-lt"/>
                <a:ea typeface="Calibri" panose="020F0502020204030204" pitchFamily="34" charset="0"/>
                <a:cs typeface="Times New Roman" panose="02020603050405020304" pitchFamily="18" charset="0"/>
              </a:rPr>
              <a:t>/figure/PocketMiner-uses-graph-neural-networks-to-predict-cryptic-pocket-formation-A-Proteins_fig1_368909120 </a:t>
            </a:r>
          </a:p>
        </p:txBody>
      </p:sp>
      <p:sp>
        <p:nvSpPr>
          <p:cNvPr id="16" name="Rectangle 8">
            <a:extLst>
              <a:ext uri="{FF2B5EF4-FFF2-40B4-BE49-F238E27FC236}">
                <a16:creationId xmlns:a16="http://schemas.microsoft.com/office/drawing/2014/main" id="{19278FD7-B94D-D379-1178-671461EC03A3}"/>
              </a:ext>
            </a:extLst>
          </p:cNvPr>
          <p:cNvSpPr>
            <a:spLocks noChangeArrowheads="1"/>
          </p:cNvSpPr>
          <p:nvPr/>
        </p:nvSpPr>
        <p:spPr bwMode="auto">
          <a:xfrm>
            <a:off x="558782" y="4095400"/>
            <a:ext cx="5418403"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algn="ctr">
              <a:spcBef>
                <a:spcPts val="0"/>
              </a:spcBef>
              <a:spcAft>
                <a:spcPts val="0"/>
              </a:spcAft>
            </a:pPr>
            <a:r>
              <a:rPr lang="en-US" sz="800" dirty="0">
                <a:solidFill>
                  <a:srgbClr val="000000"/>
                </a:solidFill>
                <a:effectLst/>
                <a:latin typeface="+mn-lt"/>
                <a:ea typeface="Calibri" panose="020F0502020204030204" pitchFamily="34" charset="0"/>
              </a:rPr>
              <a:t>Figure 19. Visualization composition of NSCLC subtype</a:t>
            </a:r>
            <a:endParaRPr lang="en-US" sz="800" dirty="0">
              <a:effectLst/>
              <a:latin typeface="+mn-lt"/>
              <a:ea typeface="SimSun" panose="02010600030101010101" pitchFamily="2" charset="-122"/>
            </a:endParaRPr>
          </a:p>
          <a:p>
            <a:pPr marL="342900" marR="0" lvl="0" indent="-342900" algn="ctr">
              <a:spcBef>
                <a:spcPts val="0"/>
              </a:spcBef>
              <a:spcAft>
                <a:spcPts val="0"/>
              </a:spcAft>
              <a:buFont typeface="+mj-lt"/>
              <a:buAutoNum type="alphaLcParenBoth"/>
            </a:pPr>
            <a:r>
              <a:rPr lang="en-US" sz="800" dirty="0">
                <a:solidFill>
                  <a:srgbClr val="000000"/>
                </a:solidFill>
                <a:effectLst/>
                <a:latin typeface="+mn-lt"/>
                <a:ea typeface="Calibri" panose="020F0502020204030204" pitchFamily="34" charset="0"/>
              </a:rPr>
              <a:t>Distribution of NSCLC Subtype by Cell Number</a:t>
            </a:r>
            <a:endParaRPr lang="en-US" sz="800" dirty="0">
              <a:effectLst/>
              <a:latin typeface="+mn-lt"/>
              <a:ea typeface="SimSun" panose="02010600030101010101" pitchFamily="2" charset="-122"/>
            </a:endParaRPr>
          </a:p>
          <a:p>
            <a:pPr marL="342900" marR="0" lvl="0" indent="-342900" algn="ctr">
              <a:spcBef>
                <a:spcPts val="0"/>
              </a:spcBef>
              <a:spcAft>
                <a:spcPts val="0"/>
              </a:spcAft>
              <a:buFont typeface="+mj-lt"/>
              <a:buAutoNum type="alphaLcParenBoth"/>
            </a:pPr>
            <a:r>
              <a:rPr lang="en-US" sz="800" dirty="0">
                <a:solidFill>
                  <a:srgbClr val="000000"/>
                </a:solidFill>
                <a:effectLst/>
                <a:latin typeface="+mn-lt"/>
                <a:ea typeface="Calibri" panose="020F0502020204030204" pitchFamily="34" charset="0"/>
              </a:rPr>
              <a:t>Distribution of NSCLC Subtype by proportion</a:t>
            </a:r>
          </a:p>
          <a:p>
            <a:pPr marL="342900" marR="0" lvl="0" indent="-342900" algn="ctr">
              <a:spcBef>
                <a:spcPts val="0"/>
              </a:spcBef>
              <a:spcAft>
                <a:spcPts val="0"/>
              </a:spcAft>
              <a:buFont typeface="+mj-lt"/>
              <a:buAutoNum type="alphaLcParenBoth"/>
            </a:pPr>
            <a:endParaRPr lang="en-US" sz="800" dirty="0">
              <a:effectLst/>
              <a:latin typeface="+mn-lt"/>
              <a:ea typeface="SimSun" panose="02010600030101010101" pitchFamily="2" charset="-122"/>
            </a:endParaRPr>
          </a:p>
        </p:txBody>
      </p:sp>
      <p:sp>
        <p:nvSpPr>
          <p:cNvPr id="10" name="TextBox 9">
            <a:extLst>
              <a:ext uri="{FF2B5EF4-FFF2-40B4-BE49-F238E27FC236}">
                <a16:creationId xmlns:a16="http://schemas.microsoft.com/office/drawing/2014/main" id="{F8FB0B32-3613-246A-0EDC-7D9D68D5ABB9}"/>
              </a:ext>
            </a:extLst>
          </p:cNvPr>
          <p:cNvSpPr txBox="1"/>
          <p:nvPr/>
        </p:nvSpPr>
        <p:spPr>
          <a:xfrm>
            <a:off x="11633217" y="6488668"/>
            <a:ext cx="418704" cy="369332"/>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29369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558784" y="307554"/>
            <a:ext cx="11134077"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V. References</a:t>
            </a:r>
            <a:endParaRPr lang="en-US" dirty="0">
              <a:latin typeface="+mn-lt"/>
            </a:endParaRPr>
          </a:p>
        </p:txBody>
      </p:sp>
      <p:sp>
        <p:nvSpPr>
          <p:cNvPr id="13" name="Rectangle 7">
            <a:extLst>
              <a:ext uri="{FF2B5EF4-FFF2-40B4-BE49-F238E27FC236}">
                <a16:creationId xmlns:a16="http://schemas.microsoft.com/office/drawing/2014/main" id="{BDDBAA30-93B9-BD6B-B2B5-10950C65B5D7}"/>
              </a:ext>
            </a:extLst>
          </p:cNvPr>
          <p:cNvSpPr>
            <a:spLocks noChangeArrowheads="1"/>
          </p:cNvSpPr>
          <p:nvPr/>
        </p:nvSpPr>
        <p:spPr bwMode="auto">
          <a:xfrm>
            <a:off x="6400800"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42AAFFB5-9478-A295-470B-E6E89A6F463D}"/>
              </a:ext>
            </a:extLst>
          </p:cNvPr>
          <p:cNvSpPr>
            <a:spLocks noChangeArrowheads="1"/>
          </p:cNvSpPr>
          <p:nvPr/>
        </p:nvSpPr>
        <p:spPr bwMode="auto">
          <a:xfrm>
            <a:off x="558784"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DC872533-6B76-E023-412B-15BB4E66E5C2}"/>
              </a:ext>
            </a:extLst>
          </p:cNvPr>
          <p:cNvSpPr txBox="1"/>
          <p:nvPr/>
        </p:nvSpPr>
        <p:spPr>
          <a:xfrm>
            <a:off x="558784" y="1092561"/>
            <a:ext cx="11134077" cy="5170646"/>
          </a:xfrm>
          <a:prstGeom prst="rect">
            <a:avLst/>
          </a:prstGeom>
          <a:noFill/>
        </p:spPr>
        <p:txBody>
          <a:bodyPr wrap="square" rtlCol="0">
            <a:spAutoFit/>
          </a:bodyPr>
          <a:lstStyle/>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Bruno, A., Noonan, D. M., Valli, R., Porta, G., </a:t>
            </a:r>
            <a:r>
              <a:rPr lang="en-US" sz="1000" dirty="0" err="1">
                <a:solidFill>
                  <a:srgbClr val="000000"/>
                </a:solidFill>
                <a:effectLst/>
                <a:ea typeface="Times New Roman" panose="02020603050405020304" pitchFamily="18" charset="0"/>
                <a:cs typeface="Times New Roman" panose="02020603050405020304" pitchFamily="18" charset="0"/>
              </a:rPr>
              <a:t>Taramelli</a:t>
            </a:r>
            <a:r>
              <a:rPr lang="en-US" sz="1000" dirty="0">
                <a:solidFill>
                  <a:srgbClr val="000000"/>
                </a:solidFill>
                <a:effectLst/>
                <a:ea typeface="Times New Roman" panose="02020603050405020304" pitchFamily="18" charset="0"/>
                <a:cs typeface="Times New Roman" panose="02020603050405020304" pitchFamily="18" charset="0"/>
              </a:rPr>
              <a:t>, R., </a:t>
            </a:r>
            <a:r>
              <a:rPr lang="en-US" sz="1000" dirty="0" err="1">
                <a:solidFill>
                  <a:srgbClr val="000000"/>
                </a:solidFill>
                <a:effectLst/>
                <a:ea typeface="Times New Roman" panose="02020603050405020304" pitchFamily="18" charset="0"/>
                <a:cs typeface="Times New Roman" panose="02020603050405020304" pitchFamily="18" charset="0"/>
              </a:rPr>
              <a:t>Mortara</a:t>
            </a:r>
            <a:r>
              <a:rPr lang="en-US" sz="1000" dirty="0">
                <a:solidFill>
                  <a:srgbClr val="000000"/>
                </a:solidFill>
                <a:effectLst/>
                <a:ea typeface="Times New Roman" panose="02020603050405020304" pitchFamily="18" charset="0"/>
                <a:cs typeface="Times New Roman" panose="02020603050405020304" pitchFamily="18" charset="0"/>
              </a:rPr>
              <a:t>, L., &amp; </a:t>
            </a:r>
            <a:r>
              <a:rPr lang="en-US" sz="1000" dirty="0" err="1">
                <a:solidFill>
                  <a:srgbClr val="000000"/>
                </a:solidFill>
                <a:effectLst/>
                <a:ea typeface="Times New Roman" panose="02020603050405020304" pitchFamily="18" charset="0"/>
                <a:cs typeface="Times New Roman" panose="02020603050405020304" pitchFamily="18" charset="0"/>
              </a:rPr>
              <a:t>Acquati</a:t>
            </a:r>
            <a:r>
              <a:rPr lang="en-US" sz="1000" dirty="0">
                <a:solidFill>
                  <a:srgbClr val="000000"/>
                </a:solidFill>
                <a:effectLst/>
                <a:ea typeface="Times New Roman" panose="02020603050405020304" pitchFamily="18" charset="0"/>
                <a:cs typeface="Times New Roman" panose="02020603050405020304" pitchFamily="18" charset="0"/>
              </a:rPr>
              <a:t>, F. (2022). Human rnaset2: A highly pleiotropic and evolutionary conserved tumor suppressor gene involved in the control of ovarian cancer pathogenesis. </a:t>
            </a:r>
            <a:r>
              <a:rPr lang="en-US" sz="1000" i="1" dirty="0">
                <a:solidFill>
                  <a:srgbClr val="000000"/>
                </a:solidFill>
                <a:effectLst/>
                <a:ea typeface="Times New Roman" panose="02020603050405020304" pitchFamily="18" charset="0"/>
                <a:cs typeface="Times New Roman" panose="02020603050405020304" pitchFamily="18" charset="0"/>
              </a:rPr>
              <a:t>International Journal of Molecular Sciences</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23</a:t>
            </a:r>
            <a:r>
              <a:rPr lang="en-US" sz="1000" dirty="0">
                <a:solidFill>
                  <a:srgbClr val="000000"/>
                </a:solidFill>
                <a:effectLst/>
                <a:ea typeface="Times New Roman" panose="02020603050405020304" pitchFamily="18" charset="0"/>
                <a:cs typeface="Times New Roman" panose="02020603050405020304" pitchFamily="18" charset="0"/>
              </a:rPr>
              <a:t>(16), 9074.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/10.3390/ijms23169074</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Chen, G., Ning, B., &amp; Shi, T. (2019). Single-Cell </a:t>
            </a:r>
            <a:r>
              <a:rPr lang="en-US" sz="1000" dirty="0" err="1">
                <a:solidFill>
                  <a:srgbClr val="000000"/>
                </a:solidFill>
                <a:effectLst/>
                <a:ea typeface="Times New Roman" panose="02020603050405020304" pitchFamily="18" charset="0"/>
                <a:cs typeface="Times New Roman" panose="02020603050405020304" pitchFamily="18" charset="0"/>
              </a:rPr>
              <a:t>rna</a:t>
            </a:r>
            <a:r>
              <a:rPr lang="en-US" sz="1000" dirty="0">
                <a:solidFill>
                  <a:srgbClr val="000000"/>
                </a:solidFill>
                <a:effectLst/>
                <a:ea typeface="Times New Roman" panose="02020603050405020304" pitchFamily="18" charset="0"/>
                <a:cs typeface="Times New Roman" panose="02020603050405020304" pitchFamily="18" charset="0"/>
              </a:rPr>
              <a:t>-seq technologies and related computational data analysis. </a:t>
            </a:r>
            <a:r>
              <a:rPr lang="en-US" sz="1000" i="1" dirty="0">
                <a:solidFill>
                  <a:srgbClr val="000000"/>
                </a:solidFill>
                <a:effectLst/>
                <a:ea typeface="Times New Roman" panose="02020603050405020304" pitchFamily="18" charset="0"/>
                <a:cs typeface="Times New Roman" panose="02020603050405020304" pitchFamily="18" charset="0"/>
              </a:rPr>
              <a:t>Frontiers in Genetics</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10</a:t>
            </a:r>
            <a:r>
              <a:rPr lang="en-US" sz="1000" dirty="0">
                <a:solidFill>
                  <a:srgbClr val="000000"/>
                </a:solidFill>
                <a:effectLst/>
                <a:ea typeface="Times New Roman" panose="02020603050405020304" pitchFamily="18" charset="0"/>
                <a:cs typeface="Times New Roman" panose="02020603050405020304" pitchFamily="18" charset="0"/>
              </a:rPr>
              <a:t>.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/10.3389/fgene.2019.00317</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Cox, T. M. (2023). Lysosomal diseases. </a:t>
            </a:r>
            <a:r>
              <a:rPr lang="en-US" sz="1000" i="1" dirty="0">
                <a:solidFill>
                  <a:srgbClr val="000000"/>
                </a:solidFill>
                <a:effectLst/>
                <a:ea typeface="Times New Roman" panose="02020603050405020304" pitchFamily="18" charset="0"/>
                <a:cs typeface="Times New Roman" panose="02020603050405020304" pitchFamily="18" charset="0"/>
              </a:rPr>
              <a:t>Encyclopedia of Cell Biology</a:t>
            </a:r>
            <a:r>
              <a:rPr lang="en-US" sz="1000" dirty="0">
                <a:solidFill>
                  <a:srgbClr val="000000"/>
                </a:solidFill>
                <a:effectLst/>
                <a:ea typeface="Times New Roman" panose="02020603050405020304" pitchFamily="18" charset="0"/>
                <a:cs typeface="Times New Roman" panose="02020603050405020304" pitchFamily="18" charset="0"/>
              </a:rPr>
              <a:t>, 977-1028.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/10.1016/b978-0-12-821618-7.00282-0</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i="1" dirty="0">
                <a:solidFill>
                  <a:srgbClr val="000000"/>
                </a:solidFill>
                <a:effectLst/>
                <a:ea typeface="Times New Roman" panose="02020603050405020304" pitchFamily="18" charset="0"/>
                <a:cs typeface="Times New Roman" panose="02020603050405020304" pitchFamily="18" charset="0"/>
              </a:rPr>
              <a:t>The </a:t>
            </a:r>
            <a:r>
              <a:rPr lang="en-US" sz="1000" i="1" dirty="0" err="1">
                <a:solidFill>
                  <a:srgbClr val="000000"/>
                </a:solidFill>
                <a:effectLst/>
                <a:ea typeface="Times New Roman" panose="02020603050405020304" pitchFamily="18" charset="0"/>
                <a:cs typeface="Times New Roman" panose="02020603050405020304" pitchFamily="18" charset="0"/>
              </a:rPr>
              <a:t>GeneCards</a:t>
            </a:r>
            <a:r>
              <a:rPr lang="en-US" sz="1000" i="1" dirty="0">
                <a:solidFill>
                  <a:srgbClr val="000000"/>
                </a:solidFill>
                <a:effectLst/>
                <a:ea typeface="Times New Roman" panose="02020603050405020304" pitchFamily="18" charset="0"/>
                <a:cs typeface="Times New Roman" panose="02020603050405020304" pitchFamily="18" charset="0"/>
              </a:rPr>
              <a:t> Suite: From Gene Data Mining to Disease Genome Sequence Analyses</a:t>
            </a:r>
            <a:r>
              <a:rPr lang="en-US" sz="1000" dirty="0">
                <a:solidFill>
                  <a:srgbClr val="000000"/>
                </a:solidFill>
                <a:effectLst/>
                <a:ea typeface="Times New Roman" panose="02020603050405020304" pitchFamily="18" charset="0"/>
                <a:cs typeface="Times New Roman" panose="02020603050405020304" pitchFamily="18" charset="0"/>
              </a:rPr>
              <a:t> (PMID: 27322403 ; Citations: 2,595) </a:t>
            </a:r>
            <a:r>
              <a:rPr lang="en-US" sz="1000" dirty="0" err="1">
                <a:solidFill>
                  <a:srgbClr val="000000"/>
                </a:solidFill>
                <a:effectLst/>
                <a:ea typeface="Times New Roman" panose="02020603050405020304" pitchFamily="18" charset="0"/>
                <a:cs typeface="Times New Roman" panose="02020603050405020304" pitchFamily="18" charset="0"/>
              </a:rPr>
              <a:t>Stelzer</a:t>
            </a:r>
            <a:r>
              <a:rPr lang="en-US" sz="1000" dirty="0">
                <a:solidFill>
                  <a:srgbClr val="000000"/>
                </a:solidFill>
                <a:effectLst/>
                <a:ea typeface="Times New Roman" panose="02020603050405020304" pitchFamily="18" charset="0"/>
                <a:cs typeface="Times New Roman" panose="02020603050405020304" pitchFamily="18" charset="0"/>
              </a:rPr>
              <a:t> G, Rosen R, </a:t>
            </a:r>
            <a:r>
              <a:rPr lang="en-US" sz="1000" dirty="0" err="1">
                <a:solidFill>
                  <a:srgbClr val="000000"/>
                </a:solidFill>
                <a:effectLst/>
                <a:ea typeface="Times New Roman" panose="02020603050405020304" pitchFamily="18" charset="0"/>
                <a:cs typeface="Times New Roman" panose="02020603050405020304" pitchFamily="18" charset="0"/>
              </a:rPr>
              <a:t>Plaschkes</a:t>
            </a:r>
            <a:r>
              <a:rPr lang="en-US" sz="1000" dirty="0">
                <a:solidFill>
                  <a:srgbClr val="000000"/>
                </a:solidFill>
                <a:effectLst/>
                <a:ea typeface="Times New Roman" panose="02020603050405020304" pitchFamily="18" charset="0"/>
                <a:cs typeface="Times New Roman" panose="02020603050405020304" pitchFamily="18" charset="0"/>
              </a:rPr>
              <a:t> I, Zimmerman S, </a:t>
            </a:r>
            <a:r>
              <a:rPr lang="en-US" sz="1000" dirty="0" err="1">
                <a:solidFill>
                  <a:srgbClr val="000000"/>
                </a:solidFill>
                <a:effectLst/>
                <a:ea typeface="Times New Roman" panose="02020603050405020304" pitchFamily="18" charset="0"/>
                <a:cs typeface="Times New Roman" panose="02020603050405020304" pitchFamily="18" charset="0"/>
              </a:rPr>
              <a:t>Twik</a:t>
            </a:r>
            <a:r>
              <a:rPr lang="en-US" sz="1000" dirty="0">
                <a:solidFill>
                  <a:srgbClr val="000000"/>
                </a:solidFill>
                <a:effectLst/>
                <a:ea typeface="Times New Roman" panose="02020603050405020304" pitchFamily="18" charset="0"/>
                <a:cs typeface="Times New Roman" panose="02020603050405020304" pitchFamily="18" charset="0"/>
              </a:rPr>
              <a:t> M, </a:t>
            </a:r>
            <a:r>
              <a:rPr lang="en-US" sz="1000" dirty="0" err="1">
                <a:solidFill>
                  <a:srgbClr val="000000"/>
                </a:solidFill>
                <a:effectLst/>
                <a:ea typeface="Times New Roman" panose="02020603050405020304" pitchFamily="18" charset="0"/>
                <a:cs typeface="Times New Roman" panose="02020603050405020304" pitchFamily="18" charset="0"/>
              </a:rPr>
              <a:t>Fishilevich</a:t>
            </a:r>
            <a:r>
              <a:rPr lang="en-US" sz="1000" dirty="0">
                <a:solidFill>
                  <a:srgbClr val="000000"/>
                </a:solidFill>
                <a:effectLst/>
                <a:ea typeface="Times New Roman" panose="02020603050405020304" pitchFamily="18" charset="0"/>
                <a:cs typeface="Times New Roman" panose="02020603050405020304" pitchFamily="18" charset="0"/>
              </a:rPr>
              <a:t> S, </a:t>
            </a:r>
            <a:r>
              <a:rPr lang="en-US" sz="1000" dirty="0" err="1">
                <a:solidFill>
                  <a:srgbClr val="000000"/>
                </a:solidFill>
                <a:effectLst/>
                <a:ea typeface="Times New Roman" panose="02020603050405020304" pitchFamily="18" charset="0"/>
                <a:cs typeface="Times New Roman" panose="02020603050405020304" pitchFamily="18" charset="0"/>
              </a:rPr>
              <a:t>Iny</a:t>
            </a:r>
            <a:r>
              <a:rPr lang="en-US" sz="1000" dirty="0">
                <a:solidFill>
                  <a:srgbClr val="000000"/>
                </a:solidFill>
                <a:effectLst/>
                <a:ea typeface="Times New Roman" panose="02020603050405020304" pitchFamily="18" charset="0"/>
                <a:cs typeface="Times New Roman" panose="02020603050405020304" pitchFamily="18" charset="0"/>
              </a:rPr>
              <a:t> Stein T, </a:t>
            </a:r>
            <a:r>
              <a:rPr lang="en-US" sz="1000" dirty="0" err="1">
                <a:solidFill>
                  <a:srgbClr val="000000"/>
                </a:solidFill>
                <a:effectLst/>
                <a:ea typeface="Times New Roman" panose="02020603050405020304" pitchFamily="18" charset="0"/>
                <a:cs typeface="Times New Roman" panose="02020603050405020304" pitchFamily="18" charset="0"/>
              </a:rPr>
              <a:t>Nudel</a:t>
            </a:r>
            <a:r>
              <a:rPr lang="en-US" sz="1000" dirty="0">
                <a:solidFill>
                  <a:srgbClr val="000000"/>
                </a:solidFill>
                <a:effectLst/>
                <a:ea typeface="Times New Roman" panose="02020603050405020304" pitchFamily="18" charset="0"/>
                <a:cs typeface="Times New Roman" panose="02020603050405020304" pitchFamily="18" charset="0"/>
              </a:rPr>
              <a:t> R, Lieder I, </a:t>
            </a:r>
            <a:r>
              <a:rPr lang="en-US" sz="1000" dirty="0" err="1">
                <a:solidFill>
                  <a:srgbClr val="000000"/>
                </a:solidFill>
                <a:effectLst/>
                <a:ea typeface="Times New Roman" panose="02020603050405020304" pitchFamily="18" charset="0"/>
                <a:cs typeface="Times New Roman" panose="02020603050405020304" pitchFamily="18" charset="0"/>
              </a:rPr>
              <a:t>Mazor</a:t>
            </a:r>
            <a:r>
              <a:rPr lang="en-US" sz="1000" dirty="0">
                <a:solidFill>
                  <a:srgbClr val="000000"/>
                </a:solidFill>
                <a:effectLst/>
                <a:ea typeface="Times New Roman" panose="02020603050405020304" pitchFamily="18" charset="0"/>
                <a:cs typeface="Times New Roman" panose="02020603050405020304" pitchFamily="18" charset="0"/>
              </a:rPr>
              <a:t> Y, Kaplan S, </a:t>
            </a:r>
            <a:r>
              <a:rPr lang="en-US" sz="1000" dirty="0" err="1">
                <a:solidFill>
                  <a:srgbClr val="000000"/>
                </a:solidFill>
                <a:effectLst/>
                <a:ea typeface="Times New Roman" panose="02020603050405020304" pitchFamily="18" charset="0"/>
                <a:cs typeface="Times New Roman" panose="02020603050405020304" pitchFamily="18" charset="0"/>
              </a:rPr>
              <a:t>Dahary</a:t>
            </a:r>
            <a:r>
              <a:rPr lang="en-US" sz="1000" dirty="0">
                <a:solidFill>
                  <a:srgbClr val="000000"/>
                </a:solidFill>
                <a:effectLst/>
                <a:ea typeface="Times New Roman" panose="02020603050405020304" pitchFamily="18" charset="0"/>
                <a:cs typeface="Times New Roman" panose="02020603050405020304" pitchFamily="18" charset="0"/>
              </a:rPr>
              <a:t>, D, </a:t>
            </a:r>
            <a:r>
              <a:rPr lang="en-US" sz="1000" dirty="0" err="1">
                <a:solidFill>
                  <a:srgbClr val="000000"/>
                </a:solidFill>
                <a:effectLst/>
                <a:ea typeface="Times New Roman" panose="02020603050405020304" pitchFamily="18" charset="0"/>
                <a:cs typeface="Times New Roman" panose="02020603050405020304" pitchFamily="18" charset="0"/>
              </a:rPr>
              <a:t>Warshawsky</a:t>
            </a:r>
            <a:r>
              <a:rPr lang="en-US" sz="1000" dirty="0">
                <a:solidFill>
                  <a:srgbClr val="000000"/>
                </a:solidFill>
                <a:effectLst/>
                <a:ea typeface="Times New Roman" panose="02020603050405020304" pitchFamily="18" charset="0"/>
                <a:cs typeface="Times New Roman" panose="02020603050405020304" pitchFamily="18" charset="0"/>
              </a:rPr>
              <a:t> D, Guan - Golan Y, Kohn A, Rappaport N, Safran M, and Lancet D Current Protocols in Bioinformatics(2016), 54:1.30.1 - 1.30.33.doi: 10.1002 / cpbi.5 [PDF]</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Hosseini, S. A., </a:t>
            </a:r>
            <a:r>
              <a:rPr lang="en-US" sz="1000" dirty="0" err="1">
                <a:solidFill>
                  <a:srgbClr val="000000"/>
                </a:solidFill>
                <a:effectLst/>
                <a:ea typeface="Times New Roman" panose="02020603050405020304" pitchFamily="18" charset="0"/>
                <a:cs typeface="Times New Roman" panose="02020603050405020304" pitchFamily="18" charset="0"/>
              </a:rPr>
              <a:t>Salehifard</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dirty="0" err="1">
                <a:solidFill>
                  <a:srgbClr val="000000"/>
                </a:solidFill>
                <a:effectLst/>
                <a:ea typeface="Times New Roman" panose="02020603050405020304" pitchFamily="18" charset="0"/>
                <a:cs typeface="Times New Roman" panose="02020603050405020304" pitchFamily="18" charset="0"/>
              </a:rPr>
              <a:t>Jouneghani</a:t>
            </a:r>
            <a:r>
              <a:rPr lang="en-US" sz="1000" dirty="0">
                <a:solidFill>
                  <a:srgbClr val="000000"/>
                </a:solidFill>
                <a:effectLst/>
                <a:ea typeface="Times New Roman" panose="02020603050405020304" pitchFamily="18" charset="0"/>
                <a:cs typeface="Times New Roman" panose="02020603050405020304" pitchFamily="18" charset="0"/>
              </a:rPr>
              <a:t>, A., </a:t>
            </a:r>
            <a:r>
              <a:rPr lang="en-US" sz="1000" dirty="0" err="1">
                <a:solidFill>
                  <a:srgbClr val="000000"/>
                </a:solidFill>
                <a:effectLst/>
                <a:ea typeface="Times New Roman" panose="02020603050405020304" pitchFamily="18" charset="0"/>
                <a:cs typeface="Times New Roman" panose="02020603050405020304" pitchFamily="18" charset="0"/>
              </a:rPr>
              <a:t>Ghatrehsamani</a:t>
            </a:r>
            <a:r>
              <a:rPr lang="en-US" sz="1000" dirty="0">
                <a:solidFill>
                  <a:srgbClr val="000000"/>
                </a:solidFill>
                <a:effectLst/>
                <a:ea typeface="Times New Roman" panose="02020603050405020304" pitchFamily="18" charset="0"/>
                <a:cs typeface="Times New Roman" panose="02020603050405020304" pitchFamily="18" charset="0"/>
              </a:rPr>
              <a:t>, M., Yaghoobi, H., </a:t>
            </a:r>
            <a:r>
              <a:rPr lang="en-US" sz="1000" dirty="0" err="1">
                <a:solidFill>
                  <a:srgbClr val="000000"/>
                </a:solidFill>
                <a:effectLst/>
                <a:ea typeface="Times New Roman" panose="02020603050405020304" pitchFamily="18" charset="0"/>
                <a:cs typeface="Times New Roman" panose="02020603050405020304" pitchFamily="18" charset="0"/>
              </a:rPr>
              <a:t>Elahian</a:t>
            </a:r>
            <a:r>
              <a:rPr lang="en-US" sz="1000" dirty="0">
                <a:solidFill>
                  <a:srgbClr val="000000"/>
                </a:solidFill>
                <a:effectLst/>
                <a:ea typeface="Times New Roman" panose="02020603050405020304" pitchFamily="18" charset="0"/>
                <a:cs typeface="Times New Roman" panose="02020603050405020304" pitchFamily="18" charset="0"/>
              </a:rPr>
              <a:t>, F., &amp; Mirzaei, S. A. (2022). CRISPR/Cas9 as precision and high-throughput genetic engineering tools in gastrointestinal cancer research and therapy. </a:t>
            </a:r>
            <a:r>
              <a:rPr lang="en-US" sz="1000" i="1" dirty="0">
                <a:solidFill>
                  <a:srgbClr val="000000"/>
                </a:solidFill>
                <a:effectLst/>
                <a:ea typeface="Times New Roman" panose="02020603050405020304" pitchFamily="18" charset="0"/>
                <a:cs typeface="Times New Roman" panose="02020603050405020304" pitchFamily="18" charset="0"/>
              </a:rPr>
              <a:t>International Journal of Biological Macromolecules</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223</a:t>
            </a:r>
            <a:r>
              <a:rPr lang="en-US" sz="1000" dirty="0">
                <a:solidFill>
                  <a:srgbClr val="000000"/>
                </a:solidFill>
                <a:effectLst/>
                <a:ea typeface="Times New Roman" panose="02020603050405020304" pitchFamily="18" charset="0"/>
                <a:cs typeface="Times New Roman" panose="02020603050405020304" pitchFamily="18" charset="0"/>
              </a:rPr>
              <a:t>, 732-754.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/10.1016/j.ijbiomac.2022.11.018</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Ji, M., Zhao, Z., Li, Y., Xu, P., Shi, J., Li, Z., Wang, K., Huang, X., &amp; Liu, B. (2021). FBXO6-mediated rnaset2 ubiquitination and degradation governs the development of ovarian cancer. </a:t>
            </a:r>
            <a:r>
              <a:rPr lang="en-US" sz="1000" i="1" dirty="0">
                <a:solidFill>
                  <a:srgbClr val="000000"/>
                </a:solidFill>
                <a:effectLst/>
                <a:ea typeface="Times New Roman" panose="02020603050405020304" pitchFamily="18" charset="0"/>
                <a:cs typeface="Times New Roman" panose="02020603050405020304" pitchFamily="18" charset="0"/>
              </a:rPr>
              <a:t>Cell Death &amp; Disease</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12</a:t>
            </a:r>
            <a:r>
              <a:rPr lang="en-US" sz="1000" dirty="0">
                <a:solidFill>
                  <a:srgbClr val="000000"/>
                </a:solidFill>
                <a:effectLst/>
                <a:ea typeface="Times New Roman" panose="02020603050405020304" pitchFamily="18" charset="0"/>
                <a:cs typeface="Times New Roman" panose="02020603050405020304" pitchFamily="18" charset="0"/>
              </a:rPr>
              <a:t>(4).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/10.1038/s41419-021-03580-4</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err="1">
                <a:solidFill>
                  <a:srgbClr val="000000"/>
                </a:solidFill>
                <a:effectLst/>
                <a:ea typeface="Times New Roman" panose="02020603050405020304" pitchFamily="18" charset="0"/>
                <a:cs typeface="Times New Roman" panose="02020603050405020304" pitchFamily="18" charset="0"/>
              </a:rPr>
              <a:t>Jovic</a:t>
            </a:r>
            <a:r>
              <a:rPr lang="en-US" sz="1000" dirty="0">
                <a:solidFill>
                  <a:srgbClr val="000000"/>
                </a:solidFill>
                <a:effectLst/>
                <a:ea typeface="Times New Roman" panose="02020603050405020304" pitchFamily="18" charset="0"/>
                <a:cs typeface="Times New Roman" panose="02020603050405020304" pitchFamily="18" charset="0"/>
              </a:rPr>
              <a:t>, D., Liang, X., Zeng, H., Lin, L., Xu, F., &amp; Luo, Y. (2022). Single‐cell RNA sequencing technologies and applications: A brief overview. </a:t>
            </a:r>
            <a:r>
              <a:rPr lang="en-US" sz="1000" i="1" dirty="0">
                <a:solidFill>
                  <a:srgbClr val="000000"/>
                </a:solidFill>
                <a:effectLst/>
                <a:ea typeface="Times New Roman" panose="02020603050405020304" pitchFamily="18" charset="0"/>
                <a:cs typeface="Times New Roman" panose="02020603050405020304" pitchFamily="18" charset="0"/>
              </a:rPr>
              <a:t>Clinical and Translational Medicine</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12</a:t>
            </a:r>
            <a:r>
              <a:rPr lang="en-US" sz="1000" dirty="0">
                <a:solidFill>
                  <a:srgbClr val="000000"/>
                </a:solidFill>
                <a:effectLst/>
                <a:ea typeface="Times New Roman" panose="02020603050405020304" pitchFamily="18" charset="0"/>
                <a:cs typeface="Times New Roman" panose="02020603050405020304" pitchFamily="18" charset="0"/>
              </a:rPr>
              <a:t>(3).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/10.1002/ctm2.694</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err="1">
                <a:solidFill>
                  <a:srgbClr val="000000"/>
                </a:solidFill>
                <a:effectLst/>
                <a:ea typeface="Times New Roman" panose="02020603050405020304" pitchFamily="18" charset="0"/>
                <a:cs typeface="Times New Roman" panose="02020603050405020304" pitchFamily="18" charset="0"/>
              </a:rPr>
              <a:t>Kalainayakan</a:t>
            </a:r>
            <a:r>
              <a:rPr lang="en-US" sz="1000" dirty="0">
                <a:solidFill>
                  <a:srgbClr val="000000"/>
                </a:solidFill>
                <a:effectLst/>
                <a:ea typeface="Times New Roman" panose="02020603050405020304" pitchFamily="18" charset="0"/>
                <a:cs typeface="Times New Roman" panose="02020603050405020304" pitchFamily="18" charset="0"/>
              </a:rPr>
              <a:t>, S. P., FitzGerald, K. E., </a:t>
            </a:r>
            <a:r>
              <a:rPr lang="en-US" sz="1000" dirty="0" err="1">
                <a:solidFill>
                  <a:srgbClr val="000000"/>
                </a:solidFill>
                <a:effectLst/>
                <a:ea typeface="Times New Roman" panose="02020603050405020304" pitchFamily="18" charset="0"/>
                <a:cs typeface="Times New Roman" panose="02020603050405020304" pitchFamily="18" charset="0"/>
              </a:rPr>
              <a:t>Konduri</a:t>
            </a:r>
            <a:r>
              <a:rPr lang="en-US" sz="1000" dirty="0">
                <a:solidFill>
                  <a:srgbClr val="000000"/>
                </a:solidFill>
                <a:effectLst/>
                <a:ea typeface="Times New Roman" panose="02020603050405020304" pitchFamily="18" charset="0"/>
                <a:cs typeface="Times New Roman" panose="02020603050405020304" pitchFamily="18" charset="0"/>
              </a:rPr>
              <a:t>, P. C., Vidal, C., &amp; Zhang, L. (2018). Essential roles of mitochondrial and heme function in lung cancer bioenergetics and tumorigenesis. </a:t>
            </a:r>
            <a:r>
              <a:rPr lang="en-US" sz="1000" i="1" dirty="0">
                <a:solidFill>
                  <a:srgbClr val="000000"/>
                </a:solidFill>
                <a:effectLst/>
                <a:ea typeface="Times New Roman" panose="02020603050405020304" pitchFamily="18" charset="0"/>
                <a:cs typeface="Times New Roman" panose="02020603050405020304" pitchFamily="18" charset="0"/>
              </a:rPr>
              <a:t>Cell &amp; Bioscience</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8</a:t>
            </a:r>
            <a:r>
              <a:rPr lang="en-US" sz="1000" dirty="0">
                <a:solidFill>
                  <a:srgbClr val="000000"/>
                </a:solidFill>
                <a:effectLst/>
                <a:ea typeface="Times New Roman" panose="02020603050405020304" pitchFamily="18" charset="0"/>
                <a:cs typeface="Times New Roman" panose="02020603050405020304" pitchFamily="18" charset="0"/>
              </a:rPr>
              <a:t>(1).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/10.1186/s13578-018-0257-8</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err="1">
                <a:solidFill>
                  <a:srgbClr val="000000"/>
                </a:solidFill>
                <a:effectLst/>
                <a:ea typeface="Times New Roman" panose="02020603050405020304" pitchFamily="18" charset="0"/>
                <a:cs typeface="Times New Roman" panose="02020603050405020304" pitchFamily="18" charset="0"/>
              </a:rPr>
              <a:t>Meller</a:t>
            </a:r>
            <a:r>
              <a:rPr lang="en-US" sz="1000" dirty="0">
                <a:solidFill>
                  <a:srgbClr val="000000"/>
                </a:solidFill>
                <a:effectLst/>
                <a:ea typeface="Times New Roman" panose="02020603050405020304" pitchFamily="18" charset="0"/>
                <a:cs typeface="Times New Roman" panose="02020603050405020304" pitchFamily="18" charset="0"/>
              </a:rPr>
              <a:t>, A., Ward, M., </a:t>
            </a:r>
            <a:r>
              <a:rPr lang="en-US" sz="1000" dirty="0" err="1">
                <a:solidFill>
                  <a:srgbClr val="000000"/>
                </a:solidFill>
                <a:effectLst/>
                <a:ea typeface="Times New Roman" panose="02020603050405020304" pitchFamily="18" charset="0"/>
                <a:cs typeface="Times New Roman" panose="02020603050405020304" pitchFamily="18" charset="0"/>
              </a:rPr>
              <a:t>Borowsky</a:t>
            </a:r>
            <a:r>
              <a:rPr lang="en-US" sz="1000" dirty="0">
                <a:solidFill>
                  <a:srgbClr val="000000"/>
                </a:solidFill>
                <a:effectLst/>
                <a:ea typeface="Times New Roman" panose="02020603050405020304" pitchFamily="18" charset="0"/>
                <a:cs typeface="Times New Roman" panose="02020603050405020304" pitchFamily="18" charset="0"/>
              </a:rPr>
              <a:t>, J., </a:t>
            </a:r>
            <a:r>
              <a:rPr lang="en-US" sz="1000" dirty="0" err="1">
                <a:solidFill>
                  <a:srgbClr val="000000"/>
                </a:solidFill>
                <a:effectLst/>
                <a:ea typeface="Times New Roman" panose="02020603050405020304" pitchFamily="18" charset="0"/>
                <a:cs typeface="Times New Roman" panose="02020603050405020304" pitchFamily="18" charset="0"/>
              </a:rPr>
              <a:t>Kshirsagar</a:t>
            </a:r>
            <a:r>
              <a:rPr lang="en-US" sz="1000" dirty="0">
                <a:solidFill>
                  <a:srgbClr val="000000"/>
                </a:solidFill>
                <a:effectLst/>
                <a:ea typeface="Times New Roman" panose="02020603050405020304" pitchFamily="18" charset="0"/>
                <a:cs typeface="Times New Roman" panose="02020603050405020304" pitchFamily="18" charset="0"/>
              </a:rPr>
              <a:t>, M., </a:t>
            </a:r>
            <a:r>
              <a:rPr lang="en-US" sz="1000" dirty="0" err="1">
                <a:solidFill>
                  <a:srgbClr val="000000"/>
                </a:solidFill>
                <a:effectLst/>
                <a:ea typeface="Times New Roman" panose="02020603050405020304" pitchFamily="18" charset="0"/>
                <a:cs typeface="Times New Roman" panose="02020603050405020304" pitchFamily="18" charset="0"/>
              </a:rPr>
              <a:t>Lotthammer</a:t>
            </a:r>
            <a:r>
              <a:rPr lang="en-US" sz="1000" dirty="0">
                <a:solidFill>
                  <a:srgbClr val="000000"/>
                </a:solidFill>
                <a:effectLst/>
                <a:ea typeface="Times New Roman" panose="02020603050405020304" pitchFamily="18" charset="0"/>
                <a:cs typeface="Times New Roman" panose="02020603050405020304" pitchFamily="18" charset="0"/>
              </a:rPr>
              <a:t>, J. M., Oviedo, F., </a:t>
            </a:r>
            <a:r>
              <a:rPr lang="en-US" sz="1000" dirty="0" err="1">
                <a:solidFill>
                  <a:srgbClr val="000000"/>
                </a:solidFill>
                <a:effectLst/>
                <a:ea typeface="Times New Roman" panose="02020603050405020304" pitchFamily="18" charset="0"/>
                <a:cs typeface="Times New Roman" panose="02020603050405020304" pitchFamily="18" charset="0"/>
              </a:rPr>
              <a:t>Ferres</a:t>
            </a:r>
            <a:r>
              <a:rPr lang="en-US" sz="1000" dirty="0">
                <a:solidFill>
                  <a:srgbClr val="000000"/>
                </a:solidFill>
                <a:effectLst/>
                <a:ea typeface="Times New Roman" panose="02020603050405020304" pitchFamily="18" charset="0"/>
                <a:cs typeface="Times New Roman" panose="02020603050405020304" pitchFamily="18" charset="0"/>
              </a:rPr>
              <a:t>, J. L., &amp; Bowman, G. R. (2023). Predicting locations of cryptic pockets from single protein structures using the </a:t>
            </a:r>
            <a:r>
              <a:rPr lang="en-US" sz="1000" dirty="0" err="1">
                <a:solidFill>
                  <a:srgbClr val="000000"/>
                </a:solidFill>
                <a:effectLst/>
                <a:ea typeface="Times New Roman" panose="02020603050405020304" pitchFamily="18" charset="0"/>
                <a:cs typeface="Times New Roman" panose="02020603050405020304" pitchFamily="18" charset="0"/>
              </a:rPr>
              <a:t>pocketminer</a:t>
            </a:r>
            <a:r>
              <a:rPr lang="en-US" sz="1000" dirty="0">
                <a:solidFill>
                  <a:srgbClr val="000000"/>
                </a:solidFill>
                <a:effectLst/>
                <a:ea typeface="Times New Roman" panose="02020603050405020304" pitchFamily="18" charset="0"/>
                <a:cs typeface="Times New Roman" panose="02020603050405020304" pitchFamily="18" charset="0"/>
              </a:rPr>
              <a:t> graph neural network. </a:t>
            </a:r>
            <a:r>
              <a:rPr lang="en-US" sz="1000" i="1" dirty="0">
                <a:solidFill>
                  <a:srgbClr val="000000"/>
                </a:solidFill>
                <a:effectLst/>
                <a:ea typeface="Times New Roman" panose="02020603050405020304" pitchFamily="18" charset="0"/>
                <a:cs typeface="Times New Roman" panose="02020603050405020304" pitchFamily="18" charset="0"/>
              </a:rPr>
              <a:t>Nature Communications</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14</a:t>
            </a:r>
            <a:r>
              <a:rPr lang="en-US" sz="1000" dirty="0">
                <a:solidFill>
                  <a:srgbClr val="000000"/>
                </a:solidFill>
                <a:effectLst/>
                <a:ea typeface="Times New Roman" panose="02020603050405020304" pitchFamily="18" charset="0"/>
                <a:cs typeface="Times New Roman" panose="02020603050405020304" pitchFamily="18" charset="0"/>
              </a:rPr>
              <a:t>(1).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/10.1038/s41467-023-36699-3</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Melo, C. M., </a:t>
            </a:r>
            <a:r>
              <a:rPr lang="en-US" sz="1000" dirty="0" err="1">
                <a:solidFill>
                  <a:srgbClr val="000000"/>
                </a:solidFill>
                <a:effectLst/>
                <a:ea typeface="Times New Roman" panose="02020603050405020304" pitchFamily="18" charset="0"/>
                <a:cs typeface="Times New Roman" panose="02020603050405020304" pitchFamily="18" charset="0"/>
              </a:rPr>
              <a:t>Vidotto</a:t>
            </a:r>
            <a:r>
              <a:rPr lang="en-US" sz="1000" dirty="0">
                <a:solidFill>
                  <a:srgbClr val="000000"/>
                </a:solidFill>
                <a:effectLst/>
                <a:ea typeface="Times New Roman" panose="02020603050405020304" pitchFamily="18" charset="0"/>
                <a:cs typeface="Times New Roman" panose="02020603050405020304" pitchFamily="18" charset="0"/>
              </a:rPr>
              <a:t>, T., Chaves, L. P., </a:t>
            </a:r>
            <a:r>
              <a:rPr lang="en-US" sz="1000" dirty="0" err="1">
                <a:solidFill>
                  <a:srgbClr val="000000"/>
                </a:solidFill>
                <a:effectLst/>
                <a:ea typeface="Times New Roman" panose="02020603050405020304" pitchFamily="18" charset="0"/>
                <a:cs typeface="Times New Roman" panose="02020603050405020304" pitchFamily="18" charset="0"/>
              </a:rPr>
              <a:t>Lautert</a:t>
            </a:r>
            <a:r>
              <a:rPr lang="en-US" sz="1000" dirty="0">
                <a:solidFill>
                  <a:srgbClr val="000000"/>
                </a:solidFill>
                <a:effectLst/>
                <a:ea typeface="Times New Roman" panose="02020603050405020304" pitchFamily="18" charset="0"/>
                <a:cs typeface="Times New Roman" panose="02020603050405020304" pitchFamily="18" charset="0"/>
              </a:rPr>
              <a:t>-Dutra, W., Reis, R. B. D., &amp; Squire, J. A. (2021). The role of somatic mutations on the immune response of the tumor microenvironment in prostate cancer. </a:t>
            </a:r>
            <a:r>
              <a:rPr lang="en-US" sz="1000" i="1" dirty="0">
                <a:solidFill>
                  <a:srgbClr val="000000"/>
                </a:solidFill>
                <a:effectLst/>
                <a:ea typeface="Times New Roman" panose="02020603050405020304" pitchFamily="18" charset="0"/>
                <a:cs typeface="Times New Roman" panose="02020603050405020304" pitchFamily="18" charset="0"/>
              </a:rPr>
              <a:t>International Journal of Molecular Sciences</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22</a:t>
            </a:r>
            <a:r>
              <a:rPr lang="en-US" sz="1000" dirty="0">
                <a:solidFill>
                  <a:srgbClr val="000000"/>
                </a:solidFill>
                <a:effectLst/>
                <a:ea typeface="Times New Roman" panose="02020603050405020304" pitchFamily="18" charset="0"/>
                <a:cs typeface="Times New Roman" panose="02020603050405020304" pitchFamily="18" charset="0"/>
              </a:rPr>
              <a:t>(17), 9550.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/10.3390/ijms22179550</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err="1">
                <a:solidFill>
                  <a:srgbClr val="000000"/>
                </a:solidFill>
                <a:effectLst/>
                <a:ea typeface="Times New Roman" panose="02020603050405020304" pitchFamily="18" charset="0"/>
                <a:cs typeface="Times New Roman" panose="02020603050405020304" pitchFamily="18" charset="0"/>
              </a:rPr>
              <a:t>Mithoowani</a:t>
            </a:r>
            <a:r>
              <a:rPr lang="en-US" sz="1000" dirty="0">
                <a:solidFill>
                  <a:srgbClr val="000000"/>
                </a:solidFill>
                <a:effectLst/>
                <a:ea typeface="Times New Roman" panose="02020603050405020304" pitchFamily="18" charset="0"/>
                <a:cs typeface="Times New Roman" panose="02020603050405020304" pitchFamily="18" charset="0"/>
              </a:rPr>
              <a:t>, H., &amp; </a:t>
            </a:r>
            <a:r>
              <a:rPr lang="en-US" sz="1000" dirty="0" err="1">
                <a:solidFill>
                  <a:srgbClr val="000000"/>
                </a:solidFill>
                <a:effectLst/>
                <a:ea typeface="Times New Roman" panose="02020603050405020304" pitchFamily="18" charset="0"/>
                <a:cs typeface="Times New Roman" panose="02020603050405020304" pitchFamily="18" charset="0"/>
              </a:rPr>
              <a:t>Febbraro</a:t>
            </a:r>
            <a:r>
              <a:rPr lang="en-US" sz="1000" dirty="0">
                <a:solidFill>
                  <a:srgbClr val="000000"/>
                </a:solidFill>
                <a:effectLst/>
                <a:ea typeface="Times New Roman" panose="02020603050405020304" pitchFamily="18" charset="0"/>
                <a:cs typeface="Times New Roman" panose="02020603050405020304" pitchFamily="18" charset="0"/>
              </a:rPr>
              <a:t>, M. (2022). Non-Small-Cell lung cancer in 2022: A review for general practitioners in oncology. </a:t>
            </a:r>
            <a:r>
              <a:rPr lang="en-US" sz="1000" i="1" dirty="0">
                <a:solidFill>
                  <a:srgbClr val="000000"/>
                </a:solidFill>
                <a:effectLst/>
                <a:ea typeface="Times New Roman" panose="02020603050405020304" pitchFamily="18" charset="0"/>
                <a:cs typeface="Times New Roman" panose="02020603050405020304" pitchFamily="18" charset="0"/>
              </a:rPr>
              <a:t>Current Oncology</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29</a:t>
            </a:r>
            <a:r>
              <a:rPr lang="en-US" sz="1000" dirty="0">
                <a:solidFill>
                  <a:srgbClr val="000000"/>
                </a:solidFill>
                <a:effectLst/>
                <a:ea typeface="Times New Roman" panose="02020603050405020304" pitchFamily="18" charset="0"/>
                <a:cs typeface="Times New Roman" panose="02020603050405020304" pitchFamily="18" charset="0"/>
              </a:rPr>
              <a:t>(3), 1828-1839.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/10.3390/curroncol29030150</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Orr, J. C., &amp; </a:t>
            </a:r>
            <a:r>
              <a:rPr lang="en-US" sz="1000" dirty="0" err="1">
                <a:solidFill>
                  <a:srgbClr val="000000"/>
                </a:solidFill>
                <a:effectLst/>
                <a:ea typeface="Times New Roman" panose="02020603050405020304" pitchFamily="18" charset="0"/>
                <a:cs typeface="Times New Roman" panose="02020603050405020304" pitchFamily="18" charset="0"/>
              </a:rPr>
              <a:t>Hynds</a:t>
            </a:r>
            <a:r>
              <a:rPr lang="en-US" sz="1000" dirty="0">
                <a:solidFill>
                  <a:srgbClr val="000000"/>
                </a:solidFill>
                <a:effectLst/>
                <a:ea typeface="Times New Roman" panose="02020603050405020304" pitchFamily="18" charset="0"/>
                <a:cs typeface="Times New Roman" panose="02020603050405020304" pitchFamily="18" charset="0"/>
              </a:rPr>
              <a:t>, R. E. (2021). Stem cell–derived respiratory epithelial cell cultures as human disease models. </a:t>
            </a:r>
            <a:r>
              <a:rPr lang="en-US" sz="1000" i="1" dirty="0">
                <a:solidFill>
                  <a:srgbClr val="000000"/>
                </a:solidFill>
                <a:effectLst/>
                <a:ea typeface="Times New Roman" panose="02020603050405020304" pitchFamily="18" charset="0"/>
                <a:cs typeface="Times New Roman" panose="02020603050405020304" pitchFamily="18" charset="0"/>
              </a:rPr>
              <a:t>American Journal of Respiratory Cell and Molecular Biology</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64</a:t>
            </a:r>
            <a:r>
              <a:rPr lang="en-US" sz="1000" dirty="0">
                <a:solidFill>
                  <a:srgbClr val="000000"/>
                </a:solidFill>
                <a:effectLst/>
                <a:ea typeface="Times New Roman" panose="02020603050405020304" pitchFamily="18" charset="0"/>
                <a:cs typeface="Times New Roman" panose="02020603050405020304" pitchFamily="18" charset="0"/>
              </a:rPr>
              <a:t>(6), 657-668.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/10.1165/rcmb.2020-0440tr</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Remark, R., Becker, C., Gomez, J. E., </a:t>
            </a:r>
            <a:r>
              <a:rPr lang="en-US" sz="1000" dirty="0" err="1">
                <a:solidFill>
                  <a:srgbClr val="000000"/>
                </a:solidFill>
                <a:effectLst/>
                <a:ea typeface="Times New Roman" panose="02020603050405020304" pitchFamily="18" charset="0"/>
                <a:cs typeface="Times New Roman" panose="02020603050405020304" pitchFamily="18" charset="0"/>
              </a:rPr>
              <a:t>Damotte</a:t>
            </a:r>
            <a:r>
              <a:rPr lang="en-US" sz="1000" dirty="0">
                <a:solidFill>
                  <a:srgbClr val="000000"/>
                </a:solidFill>
                <a:effectLst/>
                <a:ea typeface="Times New Roman" panose="02020603050405020304" pitchFamily="18" charset="0"/>
                <a:cs typeface="Times New Roman" panose="02020603050405020304" pitchFamily="18" charset="0"/>
              </a:rPr>
              <a:t>, D., Dieu-</a:t>
            </a:r>
            <a:r>
              <a:rPr lang="en-US" sz="1000" dirty="0" err="1">
                <a:solidFill>
                  <a:srgbClr val="000000"/>
                </a:solidFill>
                <a:effectLst/>
                <a:ea typeface="Times New Roman" panose="02020603050405020304" pitchFamily="18" charset="0"/>
                <a:cs typeface="Times New Roman" panose="02020603050405020304" pitchFamily="18" charset="0"/>
              </a:rPr>
              <a:t>Nosjean</a:t>
            </a:r>
            <a:r>
              <a:rPr lang="en-US" sz="1000" dirty="0">
                <a:solidFill>
                  <a:srgbClr val="000000"/>
                </a:solidFill>
                <a:effectLst/>
                <a:ea typeface="Times New Roman" panose="02020603050405020304" pitchFamily="18" charset="0"/>
                <a:cs typeface="Times New Roman" panose="02020603050405020304" pitchFamily="18" charset="0"/>
              </a:rPr>
              <a:t>, M.-C., </a:t>
            </a:r>
            <a:r>
              <a:rPr lang="en-US" sz="1000" dirty="0" err="1">
                <a:solidFill>
                  <a:srgbClr val="000000"/>
                </a:solidFill>
                <a:effectLst/>
                <a:ea typeface="Times New Roman" panose="02020603050405020304" pitchFamily="18" charset="0"/>
                <a:cs typeface="Times New Roman" panose="02020603050405020304" pitchFamily="18" charset="0"/>
              </a:rPr>
              <a:t>Sautès-Fridman</a:t>
            </a:r>
            <a:r>
              <a:rPr lang="en-US" sz="1000" dirty="0">
                <a:solidFill>
                  <a:srgbClr val="000000"/>
                </a:solidFill>
                <a:effectLst/>
                <a:ea typeface="Times New Roman" panose="02020603050405020304" pitchFamily="18" charset="0"/>
                <a:cs typeface="Times New Roman" panose="02020603050405020304" pitchFamily="18" charset="0"/>
              </a:rPr>
              <a:t>, C., </a:t>
            </a:r>
            <a:r>
              <a:rPr lang="en-US" sz="1000" dirty="0" err="1">
                <a:solidFill>
                  <a:srgbClr val="000000"/>
                </a:solidFill>
                <a:effectLst/>
                <a:ea typeface="Times New Roman" panose="02020603050405020304" pitchFamily="18" charset="0"/>
                <a:cs typeface="Times New Roman" panose="02020603050405020304" pitchFamily="18" charset="0"/>
              </a:rPr>
              <a:t>Fridman</a:t>
            </a:r>
            <a:r>
              <a:rPr lang="en-US" sz="1000" dirty="0">
                <a:solidFill>
                  <a:srgbClr val="000000"/>
                </a:solidFill>
                <a:effectLst/>
                <a:ea typeface="Times New Roman" panose="02020603050405020304" pitchFamily="18" charset="0"/>
                <a:cs typeface="Times New Roman" panose="02020603050405020304" pitchFamily="18" charset="0"/>
              </a:rPr>
              <a:t>, W.-H., Powell, C. A., </a:t>
            </a:r>
            <a:r>
              <a:rPr lang="en-US" sz="1000" dirty="0" err="1">
                <a:solidFill>
                  <a:srgbClr val="000000"/>
                </a:solidFill>
                <a:effectLst/>
                <a:ea typeface="Times New Roman" panose="02020603050405020304" pitchFamily="18" charset="0"/>
                <a:cs typeface="Times New Roman" panose="02020603050405020304" pitchFamily="18" charset="0"/>
              </a:rPr>
              <a:t>Altorki</a:t>
            </a:r>
            <a:r>
              <a:rPr lang="en-US" sz="1000" dirty="0">
                <a:solidFill>
                  <a:srgbClr val="000000"/>
                </a:solidFill>
                <a:effectLst/>
                <a:ea typeface="Times New Roman" panose="02020603050405020304" pitchFamily="18" charset="0"/>
                <a:cs typeface="Times New Roman" panose="02020603050405020304" pitchFamily="18" charset="0"/>
              </a:rPr>
              <a:t>, N. K., </a:t>
            </a:r>
            <a:r>
              <a:rPr lang="en-US" sz="1000" dirty="0" err="1">
                <a:solidFill>
                  <a:srgbClr val="000000"/>
                </a:solidFill>
                <a:effectLst/>
                <a:ea typeface="Times New Roman" panose="02020603050405020304" pitchFamily="18" charset="0"/>
                <a:cs typeface="Times New Roman" panose="02020603050405020304" pitchFamily="18" charset="0"/>
              </a:rPr>
              <a:t>Merad</a:t>
            </a:r>
            <a:r>
              <a:rPr lang="en-US" sz="1000" dirty="0">
                <a:solidFill>
                  <a:srgbClr val="000000"/>
                </a:solidFill>
                <a:effectLst/>
                <a:ea typeface="Times New Roman" panose="02020603050405020304" pitchFamily="18" charset="0"/>
                <a:cs typeface="Times New Roman" panose="02020603050405020304" pitchFamily="18" charset="0"/>
              </a:rPr>
              <a:t>, M., &amp; </a:t>
            </a:r>
            <a:r>
              <a:rPr lang="en-US" sz="1000" dirty="0" err="1">
                <a:solidFill>
                  <a:srgbClr val="000000"/>
                </a:solidFill>
                <a:effectLst/>
                <a:ea typeface="Times New Roman" panose="02020603050405020304" pitchFamily="18" charset="0"/>
                <a:cs typeface="Times New Roman" panose="02020603050405020304" pitchFamily="18" charset="0"/>
              </a:rPr>
              <a:t>Gnjatic</a:t>
            </a:r>
            <a:r>
              <a:rPr lang="en-US" sz="1000" dirty="0">
                <a:solidFill>
                  <a:srgbClr val="000000"/>
                </a:solidFill>
                <a:effectLst/>
                <a:ea typeface="Times New Roman" panose="02020603050405020304" pitchFamily="18" charset="0"/>
                <a:cs typeface="Times New Roman" panose="02020603050405020304" pitchFamily="18" charset="0"/>
              </a:rPr>
              <a:t>, S. (2015). The non–small cell lung cancer immune contexture. A major determinant of tumor characteristics and patient outcome. </a:t>
            </a:r>
            <a:r>
              <a:rPr lang="en-US" sz="1000" i="1" dirty="0">
                <a:solidFill>
                  <a:srgbClr val="000000"/>
                </a:solidFill>
                <a:effectLst/>
                <a:ea typeface="Times New Roman" panose="02020603050405020304" pitchFamily="18" charset="0"/>
                <a:cs typeface="Times New Roman" panose="02020603050405020304" pitchFamily="18" charset="0"/>
              </a:rPr>
              <a:t>American Journal of Respiratory and Critical Care Medicine</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191</a:t>
            </a:r>
            <a:r>
              <a:rPr lang="en-US" sz="1000" dirty="0">
                <a:solidFill>
                  <a:srgbClr val="000000"/>
                </a:solidFill>
                <a:effectLst/>
                <a:ea typeface="Times New Roman" panose="02020603050405020304" pitchFamily="18" charset="0"/>
                <a:cs typeface="Times New Roman" panose="02020603050405020304" pitchFamily="18" charset="0"/>
              </a:rPr>
              <a:t>(4), 377-390.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/10.1164/rccm.201409-1671pp</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err="1">
                <a:solidFill>
                  <a:srgbClr val="000000"/>
                </a:solidFill>
                <a:effectLst/>
                <a:ea typeface="Times New Roman" panose="02020603050405020304" pitchFamily="18" charset="0"/>
                <a:cs typeface="Times New Roman" panose="02020603050405020304" pitchFamily="18" charset="0"/>
              </a:rPr>
              <a:t>Rodak</a:t>
            </a:r>
            <a:r>
              <a:rPr lang="en-US" sz="1000" dirty="0">
                <a:solidFill>
                  <a:srgbClr val="000000"/>
                </a:solidFill>
                <a:effectLst/>
                <a:ea typeface="Times New Roman" panose="02020603050405020304" pitchFamily="18" charset="0"/>
                <a:cs typeface="Times New Roman" panose="02020603050405020304" pitchFamily="18" charset="0"/>
              </a:rPr>
              <a:t>, O., Peris-Díaz, M. D., </a:t>
            </a:r>
            <a:r>
              <a:rPr lang="en-US" sz="1000" dirty="0" err="1">
                <a:solidFill>
                  <a:srgbClr val="000000"/>
                </a:solidFill>
                <a:effectLst/>
                <a:ea typeface="Times New Roman" panose="02020603050405020304" pitchFamily="18" charset="0"/>
                <a:cs typeface="Times New Roman" panose="02020603050405020304" pitchFamily="18" charset="0"/>
              </a:rPr>
              <a:t>Olbromski</a:t>
            </a:r>
            <a:r>
              <a:rPr lang="en-US" sz="1000" dirty="0">
                <a:solidFill>
                  <a:srgbClr val="000000"/>
                </a:solidFill>
                <a:effectLst/>
                <a:ea typeface="Times New Roman" panose="02020603050405020304" pitchFamily="18" charset="0"/>
                <a:cs typeface="Times New Roman" panose="02020603050405020304" pitchFamily="18" charset="0"/>
              </a:rPr>
              <a:t>, M., </a:t>
            </a:r>
            <a:r>
              <a:rPr lang="en-US" sz="1000" dirty="0" err="1">
                <a:solidFill>
                  <a:srgbClr val="000000"/>
                </a:solidFill>
                <a:effectLst/>
                <a:ea typeface="Times New Roman" panose="02020603050405020304" pitchFamily="18" charset="0"/>
                <a:cs typeface="Times New Roman" panose="02020603050405020304" pitchFamily="18" charset="0"/>
              </a:rPr>
              <a:t>Podhorska-Okołów</a:t>
            </a:r>
            <a:r>
              <a:rPr lang="en-US" sz="1000" dirty="0">
                <a:solidFill>
                  <a:srgbClr val="000000"/>
                </a:solidFill>
                <a:effectLst/>
                <a:ea typeface="Times New Roman" panose="02020603050405020304" pitchFamily="18" charset="0"/>
                <a:cs typeface="Times New Roman" panose="02020603050405020304" pitchFamily="18" charset="0"/>
              </a:rPr>
              <a:t>, M., &amp; </a:t>
            </a:r>
            <a:r>
              <a:rPr lang="en-US" sz="1000" dirty="0" err="1">
                <a:solidFill>
                  <a:srgbClr val="000000"/>
                </a:solidFill>
                <a:effectLst/>
                <a:ea typeface="Times New Roman" panose="02020603050405020304" pitchFamily="18" charset="0"/>
                <a:cs typeface="Times New Roman" panose="02020603050405020304" pitchFamily="18" charset="0"/>
              </a:rPr>
              <a:t>Dzięgiel</a:t>
            </a:r>
            <a:r>
              <a:rPr lang="en-US" sz="1000" dirty="0">
                <a:solidFill>
                  <a:srgbClr val="000000"/>
                </a:solidFill>
                <a:effectLst/>
                <a:ea typeface="Times New Roman" panose="02020603050405020304" pitchFamily="18" charset="0"/>
                <a:cs typeface="Times New Roman" panose="02020603050405020304" pitchFamily="18" charset="0"/>
              </a:rPr>
              <a:t>, P. (2021). Current landscape of non-small cell lung cancer: Epidemiology, histological classification, targeted therapies, and immunotherapy. </a:t>
            </a:r>
            <a:r>
              <a:rPr lang="en-US" sz="1000" i="1" dirty="0">
                <a:solidFill>
                  <a:srgbClr val="000000"/>
                </a:solidFill>
                <a:effectLst/>
                <a:ea typeface="Times New Roman" panose="02020603050405020304" pitchFamily="18" charset="0"/>
                <a:cs typeface="Times New Roman" panose="02020603050405020304" pitchFamily="18" charset="0"/>
              </a:rPr>
              <a:t>Cancers</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13</a:t>
            </a:r>
            <a:r>
              <a:rPr lang="en-US" sz="1000" dirty="0">
                <a:solidFill>
                  <a:srgbClr val="000000"/>
                </a:solidFill>
                <a:effectLst/>
                <a:ea typeface="Times New Roman" panose="02020603050405020304" pitchFamily="18" charset="0"/>
                <a:cs typeface="Times New Roman" panose="02020603050405020304" pitchFamily="18" charset="0"/>
              </a:rPr>
              <a:t>(18), 4705.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/10.3390/cancers13184705</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Stuart, T., Butler, A., Hoffman, P., </a:t>
            </a:r>
            <a:r>
              <a:rPr lang="en-US" sz="1000" dirty="0" err="1">
                <a:solidFill>
                  <a:srgbClr val="000000"/>
                </a:solidFill>
                <a:effectLst/>
                <a:ea typeface="Times New Roman" panose="02020603050405020304" pitchFamily="18" charset="0"/>
                <a:cs typeface="Times New Roman" panose="02020603050405020304" pitchFamily="18" charset="0"/>
              </a:rPr>
              <a:t>Hafemeister</a:t>
            </a:r>
            <a:r>
              <a:rPr lang="en-US" sz="1000" dirty="0">
                <a:solidFill>
                  <a:srgbClr val="000000"/>
                </a:solidFill>
                <a:effectLst/>
                <a:ea typeface="Times New Roman" panose="02020603050405020304" pitchFamily="18" charset="0"/>
                <a:cs typeface="Times New Roman" panose="02020603050405020304" pitchFamily="18" charset="0"/>
              </a:rPr>
              <a:t>, C., </a:t>
            </a:r>
            <a:r>
              <a:rPr lang="en-US" sz="1000" dirty="0" err="1">
                <a:solidFill>
                  <a:srgbClr val="000000"/>
                </a:solidFill>
                <a:effectLst/>
                <a:ea typeface="Times New Roman" panose="02020603050405020304" pitchFamily="18" charset="0"/>
                <a:cs typeface="Times New Roman" panose="02020603050405020304" pitchFamily="18" charset="0"/>
              </a:rPr>
              <a:t>Papalexi</a:t>
            </a:r>
            <a:r>
              <a:rPr lang="en-US" sz="1000" dirty="0">
                <a:solidFill>
                  <a:srgbClr val="000000"/>
                </a:solidFill>
                <a:effectLst/>
                <a:ea typeface="Times New Roman" panose="02020603050405020304" pitchFamily="18" charset="0"/>
                <a:cs typeface="Times New Roman" panose="02020603050405020304" pitchFamily="18" charset="0"/>
              </a:rPr>
              <a:t>, E., </a:t>
            </a:r>
            <a:r>
              <a:rPr lang="en-US" sz="1000" dirty="0" err="1">
                <a:solidFill>
                  <a:srgbClr val="000000"/>
                </a:solidFill>
                <a:effectLst/>
                <a:ea typeface="Times New Roman" panose="02020603050405020304" pitchFamily="18" charset="0"/>
                <a:cs typeface="Times New Roman" panose="02020603050405020304" pitchFamily="18" charset="0"/>
              </a:rPr>
              <a:t>Mauck</a:t>
            </a:r>
            <a:r>
              <a:rPr lang="en-US" sz="1000" dirty="0">
                <a:solidFill>
                  <a:srgbClr val="000000"/>
                </a:solidFill>
                <a:effectLst/>
                <a:ea typeface="Times New Roman" panose="02020603050405020304" pitchFamily="18" charset="0"/>
                <a:cs typeface="Times New Roman" panose="02020603050405020304" pitchFamily="18" charset="0"/>
              </a:rPr>
              <a:t>, W. M., Hao, Y., </a:t>
            </a:r>
            <a:r>
              <a:rPr lang="en-US" sz="1000" dirty="0" err="1">
                <a:solidFill>
                  <a:srgbClr val="000000"/>
                </a:solidFill>
                <a:effectLst/>
                <a:ea typeface="Times New Roman" panose="02020603050405020304" pitchFamily="18" charset="0"/>
                <a:cs typeface="Times New Roman" panose="02020603050405020304" pitchFamily="18" charset="0"/>
              </a:rPr>
              <a:t>Stoeckius</a:t>
            </a:r>
            <a:r>
              <a:rPr lang="en-US" sz="1000" dirty="0">
                <a:solidFill>
                  <a:srgbClr val="000000"/>
                </a:solidFill>
                <a:effectLst/>
                <a:ea typeface="Times New Roman" panose="02020603050405020304" pitchFamily="18" charset="0"/>
                <a:cs typeface="Times New Roman" panose="02020603050405020304" pitchFamily="18" charset="0"/>
              </a:rPr>
              <a:t>, M., Smibert, P., &amp; </a:t>
            </a:r>
            <a:r>
              <a:rPr lang="en-US" sz="1000" dirty="0" err="1">
                <a:solidFill>
                  <a:srgbClr val="000000"/>
                </a:solidFill>
                <a:effectLst/>
                <a:ea typeface="Times New Roman" panose="02020603050405020304" pitchFamily="18" charset="0"/>
                <a:cs typeface="Times New Roman" panose="02020603050405020304" pitchFamily="18" charset="0"/>
              </a:rPr>
              <a:t>Satija</a:t>
            </a:r>
            <a:r>
              <a:rPr lang="en-US" sz="1000" dirty="0">
                <a:solidFill>
                  <a:srgbClr val="000000"/>
                </a:solidFill>
                <a:effectLst/>
                <a:ea typeface="Times New Roman" panose="02020603050405020304" pitchFamily="18" charset="0"/>
                <a:cs typeface="Times New Roman" panose="02020603050405020304" pitchFamily="18" charset="0"/>
              </a:rPr>
              <a:t>, R. (2019). Comprehensive integration of single-cell data. </a:t>
            </a:r>
            <a:r>
              <a:rPr lang="en-US" sz="1000" i="1" dirty="0">
                <a:solidFill>
                  <a:srgbClr val="000000"/>
                </a:solidFill>
                <a:effectLst/>
                <a:ea typeface="Times New Roman" panose="02020603050405020304" pitchFamily="18" charset="0"/>
                <a:cs typeface="Times New Roman" panose="02020603050405020304" pitchFamily="18" charset="0"/>
              </a:rPr>
              <a:t>Cell</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177</a:t>
            </a:r>
            <a:r>
              <a:rPr lang="en-US" sz="1000" dirty="0">
                <a:solidFill>
                  <a:srgbClr val="000000"/>
                </a:solidFill>
                <a:effectLst/>
                <a:ea typeface="Times New Roman" panose="02020603050405020304" pitchFamily="18" charset="0"/>
                <a:cs typeface="Times New Roman" panose="02020603050405020304" pitchFamily="18" charset="0"/>
              </a:rPr>
              <a:t>(7), 1888-1902.e21.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/10.1016/j.cell.2019.05.031</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Tan, Z., Chen, X., </a:t>
            </a:r>
            <a:r>
              <a:rPr lang="en-US" sz="1000" dirty="0" err="1">
                <a:solidFill>
                  <a:srgbClr val="000000"/>
                </a:solidFill>
                <a:effectLst/>
                <a:ea typeface="Times New Roman" panose="02020603050405020304" pitchFamily="18" charset="0"/>
                <a:cs typeface="Times New Roman" panose="02020603050405020304" pitchFamily="18" charset="0"/>
              </a:rPr>
              <a:t>Zuo</a:t>
            </a:r>
            <a:r>
              <a:rPr lang="en-US" sz="1000" dirty="0">
                <a:solidFill>
                  <a:srgbClr val="000000"/>
                </a:solidFill>
                <a:effectLst/>
                <a:ea typeface="Times New Roman" panose="02020603050405020304" pitchFamily="18" charset="0"/>
                <a:cs typeface="Times New Roman" panose="02020603050405020304" pitchFamily="18" charset="0"/>
              </a:rPr>
              <a:t>, J., Fu, S., Wang, H., &amp; Wang, J. (2023). Comprehensive analysis of </a:t>
            </a:r>
            <a:r>
              <a:rPr lang="en-US" sz="1000" dirty="0" err="1">
                <a:solidFill>
                  <a:srgbClr val="000000"/>
                </a:solidFill>
                <a:effectLst/>
                <a:ea typeface="Times New Roman" panose="02020603050405020304" pitchFamily="18" charset="0"/>
                <a:cs typeface="Times New Roman" panose="02020603050405020304" pitchFamily="18" charset="0"/>
              </a:rPr>
              <a:t>scRNA</a:t>
            </a:r>
            <a:r>
              <a:rPr lang="en-US" sz="1000" dirty="0">
                <a:solidFill>
                  <a:srgbClr val="000000"/>
                </a:solidFill>
                <a:effectLst/>
                <a:ea typeface="Times New Roman" panose="02020603050405020304" pitchFamily="18" charset="0"/>
                <a:cs typeface="Times New Roman" panose="02020603050405020304" pitchFamily="18" charset="0"/>
              </a:rPr>
              <a:t>-Seq and bulk </a:t>
            </a:r>
            <a:r>
              <a:rPr lang="en-US" sz="1000" dirty="0" err="1">
                <a:solidFill>
                  <a:srgbClr val="000000"/>
                </a:solidFill>
                <a:effectLst/>
                <a:ea typeface="Times New Roman" panose="02020603050405020304" pitchFamily="18" charset="0"/>
                <a:cs typeface="Times New Roman" panose="02020603050405020304" pitchFamily="18" charset="0"/>
              </a:rPr>
              <a:t>rna</a:t>
            </a:r>
            <a:r>
              <a:rPr lang="en-US" sz="1000" dirty="0">
                <a:solidFill>
                  <a:srgbClr val="000000"/>
                </a:solidFill>
                <a:effectLst/>
                <a:ea typeface="Times New Roman" panose="02020603050405020304" pitchFamily="18" charset="0"/>
                <a:cs typeface="Times New Roman" panose="02020603050405020304" pitchFamily="18" charset="0"/>
              </a:rPr>
              <a:t>-seq reveals dynamic changes in the tumor immune microenvironment of bladder cancer and establishes a prognostic model. </a:t>
            </a:r>
            <a:r>
              <a:rPr lang="en-US" sz="1000" i="1" dirty="0">
                <a:solidFill>
                  <a:srgbClr val="000000"/>
                </a:solidFill>
                <a:effectLst/>
                <a:ea typeface="Times New Roman" panose="02020603050405020304" pitchFamily="18" charset="0"/>
                <a:cs typeface="Times New Roman" panose="02020603050405020304" pitchFamily="18" charset="0"/>
              </a:rPr>
              <a:t>Journal of Translational Medicine</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21</a:t>
            </a:r>
            <a:r>
              <a:rPr lang="en-US" sz="1000" dirty="0">
                <a:solidFill>
                  <a:srgbClr val="000000"/>
                </a:solidFill>
                <a:effectLst/>
                <a:ea typeface="Times New Roman" panose="02020603050405020304" pitchFamily="18" charset="0"/>
                <a:cs typeface="Times New Roman" panose="02020603050405020304" pitchFamily="18" charset="0"/>
              </a:rPr>
              <a:t>(1).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/10.1186/s12967-023-04056-z</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Wang, C., Yu, Q., Song, T., Wang, Z., Song, L., Yang, Y., Shao, J., Li, J., Ni, Y., Chao, N., Zhang, L., &amp; Li, W. (2022). The heterogeneous immune landscape between lung adenocarcinoma and squamous carcinoma revealed by single-cell RNA sequencing. </a:t>
            </a:r>
            <a:r>
              <a:rPr lang="en-US" sz="1000" i="1" dirty="0">
                <a:solidFill>
                  <a:srgbClr val="000000"/>
                </a:solidFill>
                <a:effectLst/>
                <a:ea typeface="Times New Roman" panose="02020603050405020304" pitchFamily="18" charset="0"/>
                <a:cs typeface="Times New Roman" panose="02020603050405020304" pitchFamily="18" charset="0"/>
              </a:rPr>
              <a:t>Signal Transduction and Targeted Therapy</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7</a:t>
            </a:r>
            <a:r>
              <a:rPr lang="en-US" sz="1000" dirty="0">
                <a:solidFill>
                  <a:srgbClr val="000000"/>
                </a:solidFill>
                <a:effectLst/>
                <a:ea typeface="Times New Roman" panose="02020603050405020304" pitchFamily="18" charset="0"/>
                <a:cs typeface="Times New Roman" panose="02020603050405020304" pitchFamily="18" charset="0"/>
              </a:rPr>
              <a:t>(1).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/10.1038/s41392-022-01130-8</a:t>
            </a:r>
            <a:endParaRPr lang="en-US" sz="1000" dirty="0">
              <a:effectLst/>
              <a:ea typeface="SimSun" panose="02010600030101010101" pitchFamily="2" charset="-122"/>
              <a:cs typeface="Times New Roman" panose="02020603050405020304" pitchFamily="18" charset="0"/>
            </a:endParaRPr>
          </a:p>
          <a:p>
            <a:pPr marR="0" algn="just">
              <a:spcBef>
                <a:spcPts val="0"/>
              </a:spcBef>
              <a:spcAft>
                <a:spcPts val="0"/>
              </a:spcAft>
            </a:pPr>
            <a:r>
              <a:rPr lang="en-US" sz="1000" dirty="0">
                <a:solidFill>
                  <a:srgbClr val="000000"/>
                </a:solidFill>
                <a:effectLst/>
                <a:ea typeface="Times New Roman" panose="02020603050405020304" pitchFamily="18" charset="0"/>
                <a:cs typeface="Times New Roman" panose="02020603050405020304" pitchFamily="18" charset="0"/>
              </a:rPr>
              <a:t>Zhang, Y., Wang, D., Peng, M., Tang, L., Ouyang, J., </a:t>
            </a:r>
            <a:r>
              <a:rPr lang="en-US" sz="1000" dirty="0" err="1">
                <a:solidFill>
                  <a:srgbClr val="000000"/>
                </a:solidFill>
                <a:effectLst/>
                <a:ea typeface="Times New Roman" panose="02020603050405020304" pitchFamily="18" charset="0"/>
                <a:cs typeface="Times New Roman" panose="02020603050405020304" pitchFamily="18" charset="0"/>
              </a:rPr>
              <a:t>Xiong</a:t>
            </a:r>
            <a:r>
              <a:rPr lang="en-US" sz="1000" dirty="0">
                <a:solidFill>
                  <a:srgbClr val="000000"/>
                </a:solidFill>
                <a:effectLst/>
                <a:ea typeface="Times New Roman" panose="02020603050405020304" pitchFamily="18" charset="0"/>
                <a:cs typeface="Times New Roman" panose="02020603050405020304" pitchFamily="18" charset="0"/>
              </a:rPr>
              <a:t>, F., Guo, C., Tang, Y., Zhou, Y., Liao, Q., Wu, X., Wang, H., Yu, J., Li, Y., Li, X., Li, G., Zeng, Z., Tan, Y., &amp; </a:t>
            </a:r>
            <a:r>
              <a:rPr lang="en-US" sz="1000" dirty="0" err="1">
                <a:solidFill>
                  <a:srgbClr val="000000"/>
                </a:solidFill>
                <a:effectLst/>
                <a:ea typeface="Times New Roman" panose="02020603050405020304" pitchFamily="18" charset="0"/>
                <a:cs typeface="Times New Roman" panose="02020603050405020304" pitchFamily="18" charset="0"/>
              </a:rPr>
              <a:t>Xiong</a:t>
            </a:r>
            <a:r>
              <a:rPr lang="en-US" sz="1000" dirty="0">
                <a:solidFill>
                  <a:srgbClr val="000000"/>
                </a:solidFill>
                <a:effectLst/>
                <a:ea typeface="Times New Roman" panose="02020603050405020304" pitchFamily="18" charset="0"/>
                <a:cs typeface="Times New Roman" panose="02020603050405020304" pitchFamily="18" charset="0"/>
              </a:rPr>
              <a:t>, W. (2021). Single‐cell RNA sequencing in cancer research. </a:t>
            </a:r>
            <a:r>
              <a:rPr lang="en-US" sz="1000" i="1" dirty="0">
                <a:solidFill>
                  <a:srgbClr val="000000"/>
                </a:solidFill>
                <a:effectLst/>
                <a:ea typeface="Times New Roman" panose="02020603050405020304" pitchFamily="18" charset="0"/>
                <a:cs typeface="Times New Roman" panose="02020603050405020304" pitchFamily="18" charset="0"/>
              </a:rPr>
              <a:t>Journal of Experimental &amp; Clinical Cancer Research</a:t>
            </a:r>
            <a:r>
              <a:rPr lang="en-US" sz="1000" dirty="0">
                <a:solidFill>
                  <a:srgbClr val="000000"/>
                </a:solidFill>
                <a:effectLst/>
                <a:ea typeface="Times New Roman" panose="02020603050405020304" pitchFamily="18" charset="0"/>
                <a:cs typeface="Times New Roman" panose="02020603050405020304" pitchFamily="18" charset="0"/>
              </a:rPr>
              <a:t>, </a:t>
            </a:r>
            <a:r>
              <a:rPr lang="en-US" sz="1000" i="1" dirty="0">
                <a:solidFill>
                  <a:srgbClr val="000000"/>
                </a:solidFill>
                <a:effectLst/>
                <a:ea typeface="Times New Roman" panose="02020603050405020304" pitchFamily="18" charset="0"/>
                <a:cs typeface="Times New Roman" panose="02020603050405020304" pitchFamily="18" charset="0"/>
              </a:rPr>
              <a:t>40</a:t>
            </a:r>
            <a:r>
              <a:rPr lang="en-US" sz="1000" dirty="0">
                <a:solidFill>
                  <a:srgbClr val="000000"/>
                </a:solidFill>
                <a:effectLst/>
                <a:ea typeface="Times New Roman" panose="02020603050405020304" pitchFamily="18" charset="0"/>
                <a:cs typeface="Times New Roman" panose="02020603050405020304" pitchFamily="18" charset="0"/>
              </a:rPr>
              <a:t>(1). https://</a:t>
            </a:r>
            <a:r>
              <a:rPr lang="en-US" sz="1000" dirty="0" err="1">
                <a:solidFill>
                  <a:srgbClr val="000000"/>
                </a:solidFill>
                <a:effectLst/>
                <a:ea typeface="Times New Roman" panose="02020603050405020304" pitchFamily="18" charset="0"/>
                <a:cs typeface="Times New Roman" panose="02020603050405020304" pitchFamily="18" charset="0"/>
              </a:rPr>
              <a:t>doi.org</a:t>
            </a:r>
            <a:r>
              <a:rPr lang="en-US" sz="1000" dirty="0">
                <a:solidFill>
                  <a:srgbClr val="000000"/>
                </a:solidFill>
                <a:effectLst/>
                <a:ea typeface="Times New Roman" panose="02020603050405020304" pitchFamily="18" charset="0"/>
                <a:cs typeface="Times New Roman" panose="02020603050405020304" pitchFamily="18" charset="0"/>
              </a:rPr>
              <a:t>/10.1186/s13046-021-01874-1</a:t>
            </a:r>
            <a:endParaRPr lang="en-US" sz="1000" dirty="0">
              <a:effectLst/>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EB22308D-1FEC-8318-EE70-C06884915B1D}"/>
              </a:ext>
            </a:extLst>
          </p:cNvPr>
          <p:cNvSpPr txBox="1"/>
          <p:nvPr/>
        </p:nvSpPr>
        <p:spPr>
          <a:xfrm>
            <a:off x="11567160" y="6400800"/>
            <a:ext cx="418704"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213216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725959" y="384896"/>
            <a:ext cx="10740082"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 Introduction</a:t>
            </a:r>
            <a:r>
              <a:rPr lang="en-US" dirty="0">
                <a:latin typeface="+mn-lt"/>
              </a:rPr>
              <a:t> </a:t>
            </a:r>
          </a:p>
        </p:txBody>
      </p:sp>
      <p:sp>
        <p:nvSpPr>
          <p:cNvPr id="3" name="Content Placeholder 2">
            <a:extLst>
              <a:ext uri="{FF2B5EF4-FFF2-40B4-BE49-F238E27FC236}">
                <a16:creationId xmlns:a16="http://schemas.microsoft.com/office/drawing/2014/main" id="{6FC7D50A-6382-1EA7-BC9A-AE0699794002}"/>
              </a:ext>
            </a:extLst>
          </p:cNvPr>
          <p:cNvSpPr>
            <a:spLocks noGrp="1"/>
          </p:cNvSpPr>
          <p:nvPr>
            <p:ph idx="1"/>
          </p:nvPr>
        </p:nvSpPr>
        <p:spPr>
          <a:xfrm>
            <a:off x="725959" y="1142712"/>
            <a:ext cx="7862002" cy="418141"/>
          </a:xfrm>
          <a:solidFill>
            <a:schemeClr val="bg1"/>
          </a:solidFill>
          <a:ln w="12700">
            <a:solidFill>
              <a:schemeClr val="tx1"/>
            </a:solidFill>
          </a:ln>
        </p:spPr>
        <p:txBody>
          <a:bodyPr>
            <a:noAutofit/>
          </a:bodyPr>
          <a:lstStyle/>
          <a:p>
            <a:pPr marL="0" indent="0" algn="ctr">
              <a:buNone/>
            </a:pPr>
            <a:r>
              <a:rPr lang="en-US" sz="2400" dirty="0">
                <a:cs typeface="Times New Roman" panose="02020603050405020304" pitchFamily="18" charset="0"/>
              </a:rPr>
              <a:t>Challenges in Cancer Treatment </a:t>
            </a:r>
          </a:p>
        </p:txBody>
      </p:sp>
      <p:sp>
        <p:nvSpPr>
          <p:cNvPr id="9" name="TextBox 8">
            <a:extLst>
              <a:ext uri="{FF2B5EF4-FFF2-40B4-BE49-F238E27FC236}">
                <a16:creationId xmlns:a16="http://schemas.microsoft.com/office/drawing/2014/main" id="{9D8FA1B6-3C16-BDE2-AF22-F998C9CA5E42}"/>
              </a:ext>
            </a:extLst>
          </p:cNvPr>
          <p:cNvSpPr txBox="1"/>
          <p:nvPr/>
        </p:nvSpPr>
        <p:spPr>
          <a:xfrm>
            <a:off x="725959" y="1674107"/>
            <a:ext cx="7862002" cy="1815882"/>
          </a:xfrm>
          <a:prstGeom prst="rect">
            <a:avLst/>
          </a:prstGeom>
          <a:solidFill>
            <a:srgbClr val="F8CDC5"/>
          </a:solidFill>
        </p:spPr>
        <p:txBody>
          <a:bodyPr wrap="square" rtlCol="0">
            <a:spAutoFit/>
          </a:bodyPr>
          <a:lstStyle/>
          <a:p>
            <a:pPr algn="just"/>
            <a:r>
              <a:rPr lang="en-US" sz="1600" dirty="0">
                <a:solidFill>
                  <a:srgbClr val="000000"/>
                </a:solidFill>
                <a:effectLst/>
                <a:ea typeface="Calibri" panose="020F0502020204030204" pitchFamily="34" charset="0"/>
                <a:cs typeface="Times New Roman" panose="02020603050405020304" pitchFamily="18" charset="0"/>
              </a:rPr>
              <a:t>1. Non-Small Cell </a:t>
            </a:r>
            <a:r>
              <a:rPr lang="en-US" sz="1600" dirty="0">
                <a:solidFill>
                  <a:srgbClr val="000000"/>
                </a:solidFill>
                <a:ea typeface="Calibri" panose="020F0502020204030204" pitchFamily="34" charset="0"/>
                <a:cs typeface="Times New Roman" panose="02020603050405020304" pitchFamily="18" charset="0"/>
              </a:rPr>
              <a:t>L</a:t>
            </a:r>
            <a:r>
              <a:rPr lang="en-US" sz="1600" dirty="0">
                <a:solidFill>
                  <a:srgbClr val="000000"/>
                </a:solidFill>
                <a:effectLst/>
                <a:ea typeface="Calibri" panose="020F0502020204030204" pitchFamily="34" charset="0"/>
                <a:cs typeface="Times New Roman" panose="02020603050405020304" pitchFamily="18" charset="0"/>
              </a:rPr>
              <a:t>ung </a:t>
            </a:r>
            <a:r>
              <a:rPr lang="en-US" sz="1600" dirty="0">
                <a:solidFill>
                  <a:srgbClr val="000000"/>
                </a:solidFill>
                <a:ea typeface="Calibri" panose="020F0502020204030204" pitchFamily="34" charset="0"/>
                <a:cs typeface="Times New Roman" panose="02020603050405020304" pitchFamily="18" charset="0"/>
              </a:rPr>
              <a:t>C</a:t>
            </a:r>
            <a:r>
              <a:rPr lang="en-US" sz="1600" dirty="0">
                <a:solidFill>
                  <a:srgbClr val="000000"/>
                </a:solidFill>
                <a:effectLst/>
                <a:ea typeface="Calibri" panose="020F0502020204030204" pitchFamily="34" charset="0"/>
                <a:cs typeface="Times New Roman" panose="02020603050405020304" pitchFamily="18" charset="0"/>
              </a:rPr>
              <a:t>ancer (NSCLC) is the most regular subtype </a:t>
            </a:r>
            <a:r>
              <a:rPr lang="en-US" sz="1600" dirty="0">
                <a:solidFill>
                  <a:srgbClr val="000000"/>
                </a:solidFill>
                <a:effectLst/>
                <a:highlight>
                  <a:srgbClr val="FFE6C7"/>
                </a:highlight>
                <a:ea typeface="Calibri" panose="020F0502020204030204" pitchFamily="34" charset="0"/>
                <a:cs typeface="Times New Roman" panose="02020603050405020304" pitchFamily="18" charset="0"/>
              </a:rPr>
              <a:t>(</a:t>
            </a:r>
            <a:r>
              <a:rPr lang="en-US" sz="1600" b="1" dirty="0">
                <a:solidFill>
                  <a:srgbClr val="000000"/>
                </a:solidFill>
                <a:effectLst/>
                <a:highlight>
                  <a:srgbClr val="FFE6C7"/>
                </a:highlight>
                <a:ea typeface="Calibri" panose="020F0502020204030204" pitchFamily="34" charset="0"/>
                <a:cs typeface="Times New Roman" panose="02020603050405020304" pitchFamily="18" charset="0"/>
              </a:rPr>
              <a:t>80%-85%) </a:t>
            </a:r>
            <a:r>
              <a:rPr lang="en-US" sz="1600" dirty="0">
                <a:solidFill>
                  <a:srgbClr val="000000"/>
                </a:solidFill>
                <a:effectLst/>
                <a:ea typeface="Calibri" panose="020F0502020204030204" pitchFamily="34" charset="0"/>
                <a:cs typeface="Times New Roman" panose="02020603050405020304" pitchFamily="18" charset="0"/>
              </a:rPr>
              <a:t>of Lung Cancer</a:t>
            </a:r>
            <a:r>
              <a:rPr lang="zh-CN" altLang="en-US" sz="1600" dirty="0">
                <a:solidFill>
                  <a:srgbClr val="000000"/>
                </a:solidFill>
                <a:effectLst/>
                <a:ea typeface="Calibri" panose="020F0502020204030204" pitchFamily="34" charset="0"/>
                <a:cs typeface="Times New Roman" panose="02020603050405020304" pitchFamily="18" charset="0"/>
              </a:rPr>
              <a:t>， </a:t>
            </a:r>
            <a:r>
              <a:rPr lang="en-US" altLang="zh-CN" sz="1600" dirty="0">
                <a:solidFill>
                  <a:srgbClr val="000000"/>
                </a:solidFill>
                <a:ea typeface="Calibri" panose="020F0502020204030204" pitchFamily="34" charset="0"/>
                <a:cs typeface="Times New Roman" panose="02020603050405020304" pitchFamily="18" charset="0"/>
              </a:rPr>
              <a:t>which holds</a:t>
            </a:r>
            <a:r>
              <a:rPr lang="en-US" sz="1600" dirty="0">
                <a:solidFill>
                  <a:srgbClr val="000000"/>
                </a:solidFill>
                <a:effectLst/>
                <a:ea typeface="Calibri" panose="020F0502020204030204" pitchFamily="34" charset="0"/>
                <a:cs typeface="Times New Roman" panose="02020603050405020304" pitchFamily="18" charset="0"/>
              </a:rPr>
              <a:t> the highest mortality rate within the 36 cancer types.</a:t>
            </a:r>
            <a:endParaRPr lang="en-US" sz="1600" dirty="0">
              <a:solidFill>
                <a:srgbClr val="000000"/>
              </a:solidFill>
              <a:ea typeface="Calibri" panose="020F0502020204030204" pitchFamily="34" charset="0"/>
              <a:cs typeface="Times New Roman" panose="02020603050405020304" pitchFamily="18" charset="0"/>
            </a:endParaRPr>
          </a:p>
          <a:p>
            <a:pPr algn="just"/>
            <a:r>
              <a:rPr lang="en-US" sz="1600" dirty="0">
                <a:solidFill>
                  <a:srgbClr val="000000"/>
                </a:solidFill>
                <a:ea typeface="Calibri" panose="020F0502020204030204" pitchFamily="34" charset="0"/>
                <a:cs typeface="Times New Roman" panose="02020603050405020304" pitchFamily="18" charset="0"/>
              </a:rPr>
              <a:t>2</a:t>
            </a:r>
            <a:r>
              <a:rPr lang="en-US" sz="1600" b="1" dirty="0">
                <a:solidFill>
                  <a:srgbClr val="000000"/>
                </a:solidFill>
                <a:highlight>
                  <a:srgbClr val="FFE6C7"/>
                </a:highlight>
                <a:ea typeface="Calibri" panose="020F0502020204030204" pitchFamily="34" charset="0"/>
                <a:cs typeface="Times New Roman" panose="02020603050405020304" pitchFamily="18" charset="0"/>
              </a:rPr>
              <a:t>. </a:t>
            </a:r>
            <a:r>
              <a:rPr lang="en-US" sz="1600" b="1" dirty="0">
                <a:solidFill>
                  <a:srgbClr val="000000"/>
                </a:solidFill>
                <a:effectLst/>
                <a:highlight>
                  <a:srgbClr val="FFE6C7"/>
                </a:highlight>
                <a:ea typeface="Calibri" panose="020F0502020204030204" pitchFamily="34" charset="0"/>
                <a:cs typeface="Times New Roman" panose="02020603050405020304" pitchFamily="18" charset="0"/>
              </a:rPr>
              <a:t>2%-20% </a:t>
            </a:r>
            <a:r>
              <a:rPr lang="en-US" sz="1600" dirty="0">
                <a:solidFill>
                  <a:srgbClr val="000000"/>
                </a:solidFill>
                <a:effectLst/>
                <a:ea typeface="Calibri" panose="020F0502020204030204" pitchFamily="34" charset="0"/>
                <a:cs typeface="Times New Roman" panose="02020603050405020304" pitchFamily="18" charset="0"/>
              </a:rPr>
              <a:t>of NSCLC patients survive five years from diagnosis.</a:t>
            </a:r>
            <a:endParaRPr lang="en-US" sz="1600" dirty="0">
              <a:solidFill>
                <a:srgbClr val="000000"/>
              </a:solidFill>
              <a:ea typeface="Calibri" panose="020F0502020204030204" pitchFamily="34" charset="0"/>
              <a:cs typeface="Times New Roman" panose="02020603050405020304" pitchFamily="18" charset="0"/>
            </a:endParaRPr>
          </a:p>
          <a:p>
            <a:pPr algn="just"/>
            <a:r>
              <a:rPr lang="en-US" sz="1600" dirty="0">
                <a:solidFill>
                  <a:srgbClr val="000000"/>
                </a:solidFill>
                <a:ea typeface="Calibri" panose="020F0502020204030204" pitchFamily="34" charset="0"/>
                <a:cs typeface="Times New Roman" panose="02020603050405020304" pitchFamily="18" charset="0"/>
              </a:rPr>
              <a:t>3</a:t>
            </a:r>
            <a:r>
              <a:rPr lang="en-US" sz="1600" dirty="0">
                <a:solidFill>
                  <a:srgbClr val="000000"/>
                </a:solidFill>
                <a:effectLst/>
                <a:ea typeface="Calibri" panose="020F0502020204030204" pitchFamily="34" charset="0"/>
                <a:cs typeface="Times New Roman" panose="02020603050405020304" pitchFamily="18" charset="0"/>
              </a:rPr>
              <a:t>. </a:t>
            </a:r>
            <a:r>
              <a:rPr lang="en-US" altLang="zh-CN" sz="1600" dirty="0">
                <a:solidFill>
                  <a:srgbClr val="212121"/>
                </a:solidFill>
                <a:ea typeface="Calibri" panose="020F0502020204030204" pitchFamily="34" charset="0"/>
                <a:cs typeface="Times New Roman" panose="02020603050405020304" pitchFamily="18" charset="0"/>
              </a:rPr>
              <a:t>A</a:t>
            </a:r>
            <a:r>
              <a:rPr lang="en-US" sz="1600" b="0" i="0" dirty="0">
                <a:solidFill>
                  <a:srgbClr val="212121"/>
                </a:solidFill>
                <a:effectLst/>
                <a:cs typeface="Times New Roman" panose="02020603050405020304" pitchFamily="18" charset="0"/>
              </a:rPr>
              <a:t>pproximately </a:t>
            </a:r>
            <a:r>
              <a:rPr lang="en-US" sz="1600" b="1" i="0" dirty="0">
                <a:solidFill>
                  <a:srgbClr val="212121"/>
                </a:solidFill>
                <a:effectLst/>
                <a:highlight>
                  <a:srgbClr val="FFE6C7"/>
                </a:highlight>
                <a:cs typeface="Times New Roman" panose="02020603050405020304" pitchFamily="18" charset="0"/>
              </a:rPr>
              <a:t>60%</a:t>
            </a:r>
            <a:r>
              <a:rPr lang="en-US" sz="1600" b="0" i="0" dirty="0">
                <a:solidFill>
                  <a:srgbClr val="212121"/>
                </a:solidFill>
                <a:effectLst/>
                <a:cs typeface="Times New Roman" panose="02020603050405020304" pitchFamily="18" charset="0"/>
              </a:rPr>
              <a:t> of patients are diagnosed with locally advanced or </a:t>
            </a:r>
            <a:r>
              <a:rPr lang="en-US" sz="1600" b="1" i="0" dirty="0">
                <a:solidFill>
                  <a:srgbClr val="212121"/>
                </a:solidFill>
                <a:effectLst/>
                <a:highlight>
                  <a:srgbClr val="FFE6C7"/>
                </a:highlight>
                <a:cs typeface="Times New Roman" panose="02020603050405020304" pitchFamily="18" charset="0"/>
              </a:rPr>
              <a:t>advanced stage disease.</a:t>
            </a:r>
          </a:p>
          <a:p>
            <a:pPr algn="just"/>
            <a:r>
              <a:rPr lang="en-US" sz="1600" dirty="0">
                <a:solidFill>
                  <a:srgbClr val="212121"/>
                </a:solidFill>
                <a:cs typeface="Times New Roman" panose="02020603050405020304" pitchFamily="18" charset="0"/>
              </a:rPr>
              <a:t>4. Today, </a:t>
            </a:r>
            <a:r>
              <a:rPr lang="en-US" sz="1600" b="1" dirty="0">
                <a:solidFill>
                  <a:srgbClr val="212121"/>
                </a:solidFill>
                <a:highlight>
                  <a:srgbClr val="FFE6C7"/>
                </a:highlight>
                <a:cs typeface="Times New Roman" panose="02020603050405020304" pitchFamily="18" charset="0"/>
              </a:rPr>
              <a:t>TME research </a:t>
            </a:r>
            <a:r>
              <a:rPr lang="en-US" sz="1600" dirty="0">
                <a:solidFill>
                  <a:srgbClr val="212121"/>
                </a:solidFill>
                <a:cs typeface="Times New Roman" panose="02020603050405020304" pitchFamily="18" charset="0"/>
              </a:rPr>
              <a:t>in NSCLC is not in-depth enough, and finding more relevant </a:t>
            </a:r>
            <a:r>
              <a:rPr lang="en-US" sz="1600" b="1" dirty="0">
                <a:solidFill>
                  <a:srgbClr val="212121"/>
                </a:solidFill>
                <a:highlight>
                  <a:srgbClr val="FFE6C7"/>
                </a:highlight>
                <a:cs typeface="Times New Roman" panose="02020603050405020304" pitchFamily="18" charset="0"/>
              </a:rPr>
              <a:t>biomarkers</a:t>
            </a:r>
            <a:r>
              <a:rPr lang="en-US" sz="1600" b="1" dirty="0">
                <a:solidFill>
                  <a:srgbClr val="212121"/>
                </a:solidFill>
                <a:cs typeface="Times New Roman" panose="02020603050405020304" pitchFamily="18" charset="0"/>
              </a:rPr>
              <a:t> </a:t>
            </a:r>
            <a:r>
              <a:rPr lang="en-US" sz="1600" dirty="0">
                <a:solidFill>
                  <a:srgbClr val="212121"/>
                </a:solidFill>
                <a:cs typeface="Times New Roman" panose="02020603050405020304" pitchFamily="18" charset="0"/>
              </a:rPr>
              <a:t>is crucial for cancer treatment/immunological developments.</a:t>
            </a:r>
          </a:p>
        </p:txBody>
      </p:sp>
      <p:sp>
        <p:nvSpPr>
          <p:cNvPr id="12" name="Content Placeholder 2">
            <a:extLst>
              <a:ext uri="{FF2B5EF4-FFF2-40B4-BE49-F238E27FC236}">
                <a16:creationId xmlns:a16="http://schemas.microsoft.com/office/drawing/2014/main" id="{B6C775DD-20D0-6D2F-0539-D5D7C2CE13CE}"/>
              </a:ext>
            </a:extLst>
          </p:cNvPr>
          <p:cNvSpPr txBox="1">
            <a:spLocks/>
          </p:cNvSpPr>
          <p:nvPr/>
        </p:nvSpPr>
        <p:spPr>
          <a:xfrm>
            <a:off x="725959" y="3482900"/>
            <a:ext cx="7862002" cy="464443"/>
          </a:xfrm>
          <a:prstGeom prst="rect">
            <a:avLst/>
          </a:prstGeom>
          <a:solidFill>
            <a:schemeClr val="bg1"/>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cs typeface="Times New Roman" panose="02020603050405020304" pitchFamily="18" charset="0"/>
              </a:rPr>
              <a:t>Purpose for Research?</a:t>
            </a:r>
          </a:p>
        </p:txBody>
      </p:sp>
      <p:sp>
        <p:nvSpPr>
          <p:cNvPr id="13" name="TextBox 12">
            <a:extLst>
              <a:ext uri="{FF2B5EF4-FFF2-40B4-BE49-F238E27FC236}">
                <a16:creationId xmlns:a16="http://schemas.microsoft.com/office/drawing/2014/main" id="{02137278-A8A7-1DDA-D5CB-DE02A6165BD0}"/>
              </a:ext>
            </a:extLst>
          </p:cNvPr>
          <p:cNvSpPr txBox="1"/>
          <p:nvPr/>
        </p:nvSpPr>
        <p:spPr>
          <a:xfrm>
            <a:off x="725959" y="4033094"/>
            <a:ext cx="7862002" cy="1323439"/>
          </a:xfrm>
          <a:prstGeom prst="rect">
            <a:avLst/>
          </a:prstGeom>
          <a:solidFill>
            <a:srgbClr val="F8CDC5"/>
          </a:solidFill>
        </p:spPr>
        <p:txBody>
          <a:bodyPr wrap="square" rtlCol="0">
            <a:spAutoFit/>
          </a:bodyPr>
          <a:lstStyle/>
          <a:p>
            <a:pPr marL="342900" indent="-342900" algn="just">
              <a:buAutoNum type="arabicPeriod"/>
            </a:pPr>
            <a:r>
              <a:rPr lang="en-US" sz="1600" dirty="0">
                <a:cs typeface="Times New Roman" panose="02020603050405020304" pitchFamily="18" charset="0"/>
              </a:rPr>
              <a:t>Exploring frequent malignant cell types in NSCLC from a </a:t>
            </a:r>
            <a:r>
              <a:rPr lang="en-US" sz="1600" b="1" dirty="0">
                <a:highlight>
                  <a:srgbClr val="FFE6C7"/>
                </a:highlight>
                <a:cs typeface="Times New Roman" panose="02020603050405020304" pitchFamily="18" charset="0"/>
              </a:rPr>
              <a:t>cellular angle </a:t>
            </a:r>
            <a:r>
              <a:rPr lang="en-US" sz="1600" dirty="0">
                <a:cs typeface="Times New Roman" panose="02020603050405020304" pitchFamily="18" charset="0"/>
              </a:rPr>
              <a:t>and analyzing significant cancer risk factors in cell transcriptional expression matrix.</a:t>
            </a:r>
          </a:p>
          <a:p>
            <a:pPr marL="342900" indent="-342900" algn="just">
              <a:buAutoNum type="arabicPeriod"/>
            </a:pPr>
            <a:r>
              <a:rPr lang="en-US" sz="1600" dirty="0">
                <a:cs typeface="Times New Roman" panose="02020603050405020304" pitchFamily="18" charset="0"/>
              </a:rPr>
              <a:t>Investigating NSCLC tumor </a:t>
            </a:r>
            <a:r>
              <a:rPr lang="en-US" sz="1600" b="1" dirty="0">
                <a:highlight>
                  <a:srgbClr val="FFE6C7"/>
                </a:highlight>
                <a:cs typeface="Times New Roman" panose="02020603050405020304" pitchFamily="18" charset="0"/>
              </a:rPr>
              <a:t>immunological microenvironment </a:t>
            </a:r>
            <a:r>
              <a:rPr lang="en-US" sz="1600" dirty="0">
                <a:cs typeface="Times New Roman" panose="02020603050405020304" pitchFamily="18" charset="0"/>
              </a:rPr>
              <a:t>and comprehensively analyzing </a:t>
            </a:r>
            <a:r>
              <a:rPr lang="en-US" sz="1600" b="1" dirty="0">
                <a:highlight>
                  <a:srgbClr val="FFE6C7"/>
                </a:highlight>
                <a:cs typeface="Times New Roman" panose="02020603050405020304" pitchFamily="18" charset="0"/>
              </a:rPr>
              <a:t>potential predictive patterns </a:t>
            </a:r>
            <a:r>
              <a:rPr lang="en-US" sz="1600" dirty="0">
                <a:cs typeface="Times New Roman" panose="02020603050405020304" pitchFamily="18" charset="0"/>
              </a:rPr>
              <a:t>between immunological components and cancer.</a:t>
            </a:r>
          </a:p>
          <a:p>
            <a:pPr marL="342900" indent="-342900" algn="just">
              <a:buAutoNum type="arabicPeriod"/>
            </a:pPr>
            <a:r>
              <a:rPr lang="en-US" sz="1600" dirty="0">
                <a:cs typeface="Times New Roman" panose="02020603050405020304" pitchFamily="18" charset="0"/>
              </a:rPr>
              <a:t>Finding potential </a:t>
            </a:r>
            <a:r>
              <a:rPr lang="en-US" sz="1600" b="1" dirty="0">
                <a:highlight>
                  <a:srgbClr val="FFE6C7"/>
                </a:highlight>
                <a:cs typeface="Times New Roman" panose="02020603050405020304" pitchFamily="18" charset="0"/>
              </a:rPr>
              <a:t>novel biomarkers</a:t>
            </a:r>
            <a:r>
              <a:rPr lang="en-US" sz="1600" b="1" dirty="0">
                <a:cs typeface="Times New Roman" panose="02020603050405020304" pitchFamily="18" charset="0"/>
              </a:rPr>
              <a:t> </a:t>
            </a:r>
            <a:r>
              <a:rPr lang="en-US" sz="1600" dirty="0">
                <a:cs typeface="Times New Roman" panose="02020603050405020304" pitchFamily="18" charset="0"/>
              </a:rPr>
              <a:t>for drug innovation purposes.</a:t>
            </a:r>
          </a:p>
        </p:txBody>
      </p:sp>
      <p:sp>
        <p:nvSpPr>
          <p:cNvPr id="14" name="Content Placeholder 2">
            <a:extLst>
              <a:ext uri="{FF2B5EF4-FFF2-40B4-BE49-F238E27FC236}">
                <a16:creationId xmlns:a16="http://schemas.microsoft.com/office/drawing/2014/main" id="{B844DB45-7C79-A1B6-56CE-238614D059C4}"/>
              </a:ext>
            </a:extLst>
          </p:cNvPr>
          <p:cNvSpPr txBox="1">
            <a:spLocks/>
          </p:cNvSpPr>
          <p:nvPr/>
        </p:nvSpPr>
        <p:spPr>
          <a:xfrm>
            <a:off x="638329" y="5443458"/>
            <a:ext cx="7901482" cy="423060"/>
          </a:xfrm>
          <a:prstGeom prst="rect">
            <a:avLst/>
          </a:prstGeom>
          <a:solidFill>
            <a:schemeClr val="bg1"/>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cs typeface="Times New Roman" panose="02020603050405020304" pitchFamily="18" charset="0"/>
              </a:rPr>
              <a:t>Hypothesis and Contribution </a:t>
            </a:r>
          </a:p>
        </p:txBody>
      </p:sp>
      <p:sp>
        <p:nvSpPr>
          <p:cNvPr id="16" name="Content Placeholder 2">
            <a:extLst>
              <a:ext uri="{FF2B5EF4-FFF2-40B4-BE49-F238E27FC236}">
                <a16:creationId xmlns:a16="http://schemas.microsoft.com/office/drawing/2014/main" id="{86F95D68-D54F-01DF-DB05-F6C4EE8AFCC8}"/>
              </a:ext>
            </a:extLst>
          </p:cNvPr>
          <p:cNvSpPr txBox="1">
            <a:spLocks/>
          </p:cNvSpPr>
          <p:nvPr/>
        </p:nvSpPr>
        <p:spPr>
          <a:xfrm>
            <a:off x="638329" y="5975547"/>
            <a:ext cx="10740082" cy="720811"/>
          </a:xfrm>
          <a:prstGeom prst="rect">
            <a:avLst/>
          </a:prstGeom>
          <a:solidFill>
            <a:srgbClr val="F8CDC5"/>
          </a:solidFill>
          <a:ln w="127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solidFill>
                  <a:srgbClr val="000000"/>
                </a:solidFill>
                <a:effectLst/>
                <a:ea typeface="SimSun" panose="02010600030101010101" pitchFamily="2" charset="-122"/>
              </a:rPr>
              <a:t>This project hypothesizes that there exists previously undiscovered or untapped biomarkers within the NSCLC tumor micro-environment, and thus, will utilize bioinformatics techniques to discover novel biomarkers, in attempt to provide new directions towards drug design and innovation. </a:t>
            </a:r>
            <a:endParaRPr lang="en-US" sz="1600" dirty="0"/>
          </a:p>
        </p:txBody>
      </p:sp>
      <p:pic>
        <p:nvPicPr>
          <p:cNvPr id="23" name="Picture 22" descr="A poster of a diagram of lungs&#10;&#10;Description automatically generated">
            <a:extLst>
              <a:ext uri="{FF2B5EF4-FFF2-40B4-BE49-F238E27FC236}">
                <a16:creationId xmlns:a16="http://schemas.microsoft.com/office/drawing/2014/main" id="{D0DB02E3-AAF2-B0AD-AF75-CE23F5B8E1CF}"/>
              </a:ext>
            </a:extLst>
          </p:cNvPr>
          <p:cNvPicPr>
            <a:picLocks noChangeAspect="1"/>
          </p:cNvPicPr>
          <p:nvPr/>
        </p:nvPicPr>
        <p:blipFill>
          <a:blip r:embed="rId3"/>
          <a:stretch>
            <a:fillRect/>
          </a:stretch>
        </p:blipFill>
        <p:spPr>
          <a:xfrm>
            <a:off x="8715071" y="1462248"/>
            <a:ext cx="2838600" cy="3765828"/>
          </a:xfrm>
          <a:prstGeom prst="rect">
            <a:avLst/>
          </a:prstGeom>
        </p:spPr>
      </p:pic>
      <p:sp>
        <p:nvSpPr>
          <p:cNvPr id="24" name="TextBox 23">
            <a:extLst>
              <a:ext uri="{FF2B5EF4-FFF2-40B4-BE49-F238E27FC236}">
                <a16:creationId xmlns:a16="http://schemas.microsoft.com/office/drawing/2014/main" id="{5694C928-D0D9-CC43-519C-A886A99F566A}"/>
              </a:ext>
            </a:extLst>
          </p:cNvPr>
          <p:cNvSpPr txBox="1"/>
          <p:nvPr/>
        </p:nvSpPr>
        <p:spPr>
          <a:xfrm>
            <a:off x="8715071" y="5335647"/>
            <a:ext cx="2838600" cy="584775"/>
          </a:xfrm>
          <a:prstGeom prst="rect">
            <a:avLst/>
          </a:prstGeom>
          <a:noFill/>
          <a:ln>
            <a:solidFill>
              <a:schemeClr val="tx1"/>
            </a:solidFill>
          </a:ln>
        </p:spPr>
        <p:txBody>
          <a:bodyPr wrap="square" rtlCol="0">
            <a:spAutoFit/>
          </a:bodyPr>
          <a:lstStyle/>
          <a:p>
            <a:r>
              <a:rPr lang="en-US" sz="800" dirty="0"/>
              <a:t>Figure 1. https://conquer-</a:t>
            </a:r>
            <a:r>
              <a:rPr lang="en-US" sz="800" dirty="0" err="1"/>
              <a:t>magazine.com</a:t>
            </a:r>
            <a:r>
              <a:rPr lang="en-US" sz="800" dirty="0"/>
              <a:t>/issues/special-issues/august-2019-personalizing-treatment-for-patients-with-non-small-cell-lung-cancer-the-important-role-of-biomarker-testing</a:t>
            </a:r>
          </a:p>
        </p:txBody>
      </p:sp>
      <p:sp>
        <p:nvSpPr>
          <p:cNvPr id="4" name="TextBox 3">
            <a:extLst>
              <a:ext uri="{FF2B5EF4-FFF2-40B4-BE49-F238E27FC236}">
                <a16:creationId xmlns:a16="http://schemas.microsoft.com/office/drawing/2014/main" id="{2647EB60-9C53-1A45-BA94-0E7337AB6C56}"/>
              </a:ext>
            </a:extLst>
          </p:cNvPr>
          <p:cNvSpPr txBox="1"/>
          <p:nvPr/>
        </p:nvSpPr>
        <p:spPr>
          <a:xfrm>
            <a:off x="11553671" y="6278292"/>
            <a:ext cx="617220" cy="377190"/>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42304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815454" y="326177"/>
            <a:ext cx="10515600"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 Introduction</a:t>
            </a:r>
            <a:r>
              <a:rPr lang="en-US" dirty="0">
                <a:latin typeface="+mn-lt"/>
              </a:rPr>
              <a:t> </a:t>
            </a:r>
          </a:p>
        </p:txBody>
      </p:sp>
      <p:sp>
        <p:nvSpPr>
          <p:cNvPr id="7" name="Content Placeholder 2">
            <a:extLst>
              <a:ext uri="{FF2B5EF4-FFF2-40B4-BE49-F238E27FC236}">
                <a16:creationId xmlns:a16="http://schemas.microsoft.com/office/drawing/2014/main" id="{71184830-186D-731C-5263-B887D5CC4680}"/>
              </a:ext>
            </a:extLst>
          </p:cNvPr>
          <p:cNvSpPr txBox="1">
            <a:spLocks/>
          </p:cNvSpPr>
          <p:nvPr/>
        </p:nvSpPr>
        <p:spPr>
          <a:xfrm>
            <a:off x="762902" y="1103897"/>
            <a:ext cx="10568151" cy="396653"/>
          </a:xfrm>
          <a:prstGeom prst="rect">
            <a:avLst/>
          </a:prstGeom>
          <a:solidFill>
            <a:schemeClr val="bg1"/>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cs typeface="Times New Roman" panose="02020603050405020304" pitchFamily="18" charset="0"/>
              </a:rPr>
              <a:t>Why Single Cell Transcriptomics?</a:t>
            </a:r>
          </a:p>
        </p:txBody>
      </p:sp>
      <p:sp>
        <p:nvSpPr>
          <p:cNvPr id="4" name="TextBox 3">
            <a:extLst>
              <a:ext uri="{FF2B5EF4-FFF2-40B4-BE49-F238E27FC236}">
                <a16:creationId xmlns:a16="http://schemas.microsoft.com/office/drawing/2014/main" id="{F53B6DAD-12BE-2CEB-E878-F8CC82803809}"/>
              </a:ext>
            </a:extLst>
          </p:cNvPr>
          <p:cNvSpPr txBox="1"/>
          <p:nvPr/>
        </p:nvSpPr>
        <p:spPr>
          <a:xfrm>
            <a:off x="740810" y="4146837"/>
            <a:ext cx="6479728" cy="1077218"/>
          </a:xfrm>
          <a:prstGeom prst="rect">
            <a:avLst/>
          </a:prstGeom>
          <a:solidFill>
            <a:srgbClr val="F8CDC5"/>
          </a:solidFill>
          <a:ln>
            <a:noFill/>
          </a:ln>
        </p:spPr>
        <p:txBody>
          <a:bodyPr wrap="square" rtlCol="0">
            <a:spAutoFit/>
          </a:bodyPr>
          <a:lstStyle/>
          <a:p>
            <a:r>
              <a:rPr lang="en-US" sz="1600" dirty="0">
                <a:solidFill>
                  <a:srgbClr val="000000"/>
                </a:solidFill>
                <a:effectLst/>
                <a:ea typeface="Calibri" panose="020F0502020204030204" pitchFamily="34" charset="0"/>
              </a:rPr>
              <a:t>(1) The dynamic between cancer cells and TME may be an “active promoter of cancer progression” because the TME may “support cancer cell survival, local invasion, and metastatic dissemination” depending on its components (</a:t>
            </a:r>
            <a:r>
              <a:rPr lang="en-US" sz="1600" dirty="0">
                <a:solidFill>
                  <a:srgbClr val="000000"/>
                </a:solidFill>
                <a:effectLst/>
                <a:ea typeface="SimSun" panose="02010600030101010101" pitchFamily="2" charset="-122"/>
              </a:rPr>
              <a:t>Melo et al., 2021)</a:t>
            </a:r>
            <a:r>
              <a:rPr lang="en-US" sz="1600" dirty="0">
                <a:solidFill>
                  <a:srgbClr val="000000"/>
                </a:solidFill>
                <a:effectLst/>
                <a:ea typeface="Calibri" panose="020F0502020204030204" pitchFamily="34" charset="0"/>
              </a:rPr>
              <a:t>.</a:t>
            </a:r>
            <a:r>
              <a:rPr lang="en-US" sz="1600" dirty="0">
                <a:effectLst/>
              </a:rPr>
              <a:t> </a:t>
            </a:r>
          </a:p>
        </p:txBody>
      </p:sp>
      <p:sp>
        <p:nvSpPr>
          <p:cNvPr id="6" name="TextBox 5">
            <a:extLst>
              <a:ext uri="{FF2B5EF4-FFF2-40B4-BE49-F238E27FC236}">
                <a16:creationId xmlns:a16="http://schemas.microsoft.com/office/drawing/2014/main" id="{848BAB0D-4D68-7A89-0485-309F481CB261}"/>
              </a:ext>
            </a:extLst>
          </p:cNvPr>
          <p:cNvSpPr txBox="1"/>
          <p:nvPr/>
        </p:nvSpPr>
        <p:spPr>
          <a:xfrm>
            <a:off x="740810" y="5302694"/>
            <a:ext cx="6479728" cy="830997"/>
          </a:xfrm>
          <a:prstGeom prst="rect">
            <a:avLst/>
          </a:prstGeom>
          <a:solidFill>
            <a:srgbClr val="F8CDC5"/>
          </a:solidFill>
          <a:ln>
            <a:noFill/>
          </a:ln>
        </p:spPr>
        <p:txBody>
          <a:bodyPr wrap="square" rtlCol="0">
            <a:spAutoFit/>
          </a:bodyPr>
          <a:lstStyle/>
          <a:p>
            <a:r>
              <a:rPr lang="en-US" sz="1600" dirty="0">
                <a:solidFill>
                  <a:srgbClr val="000000"/>
                </a:solidFill>
                <a:effectLst/>
                <a:ea typeface="Calibri" panose="020F0502020204030204" pitchFamily="34" charset="0"/>
              </a:rPr>
              <a:t>(2) Stromal cells </a:t>
            </a:r>
            <a:r>
              <a:rPr lang="en-US" sz="1600" dirty="0">
                <a:solidFill>
                  <a:srgbClr val="000000"/>
                </a:solidFill>
                <a:ea typeface="Calibri" panose="020F0502020204030204" pitchFamily="34" charset="0"/>
              </a:rPr>
              <a:t>composition variation </a:t>
            </a:r>
            <a:r>
              <a:rPr lang="en-US" sz="1600" dirty="0">
                <a:solidFill>
                  <a:srgbClr val="000000"/>
                </a:solidFill>
                <a:effectLst/>
                <a:ea typeface="Calibri" panose="020F0502020204030204" pitchFamily="34" charset="0"/>
              </a:rPr>
              <a:t>contribute to tumorigenesis by secreting chemicals that lead to “angiogenesis, proliferation, invasion, and metastasis” (Melo et al., 2021). </a:t>
            </a:r>
          </a:p>
        </p:txBody>
      </p:sp>
      <p:pic>
        <p:nvPicPr>
          <p:cNvPr id="13" name="Picture 12">
            <a:extLst>
              <a:ext uri="{FF2B5EF4-FFF2-40B4-BE49-F238E27FC236}">
                <a16:creationId xmlns:a16="http://schemas.microsoft.com/office/drawing/2014/main" id="{E523497B-FA2C-8D3B-D232-7F474CC8FBC4}"/>
              </a:ext>
            </a:extLst>
          </p:cNvPr>
          <p:cNvPicPr>
            <a:picLocks noChangeAspect="1"/>
          </p:cNvPicPr>
          <p:nvPr/>
        </p:nvPicPr>
        <p:blipFill>
          <a:blip r:embed="rId3"/>
          <a:stretch>
            <a:fillRect/>
          </a:stretch>
        </p:blipFill>
        <p:spPr>
          <a:xfrm>
            <a:off x="762903" y="1652032"/>
            <a:ext cx="3314246" cy="1776968"/>
          </a:xfrm>
          <a:prstGeom prst="rect">
            <a:avLst/>
          </a:prstGeom>
        </p:spPr>
      </p:pic>
      <p:sp>
        <p:nvSpPr>
          <p:cNvPr id="15" name="TextBox 14">
            <a:extLst>
              <a:ext uri="{FF2B5EF4-FFF2-40B4-BE49-F238E27FC236}">
                <a16:creationId xmlns:a16="http://schemas.microsoft.com/office/drawing/2014/main" id="{8F001885-1598-1BC0-7059-2B6A5CF39D02}"/>
              </a:ext>
            </a:extLst>
          </p:cNvPr>
          <p:cNvSpPr txBox="1"/>
          <p:nvPr/>
        </p:nvSpPr>
        <p:spPr>
          <a:xfrm>
            <a:off x="4184725" y="1660029"/>
            <a:ext cx="7146328" cy="584775"/>
          </a:xfrm>
          <a:prstGeom prst="rect">
            <a:avLst/>
          </a:prstGeom>
          <a:noFill/>
        </p:spPr>
        <p:txBody>
          <a:bodyPr wrap="square" rtlCol="0">
            <a:spAutoFit/>
          </a:bodyPr>
          <a:lstStyle/>
          <a:p>
            <a:r>
              <a:rPr lang="en-US" sz="1600" dirty="0"/>
              <a:t>1. </a:t>
            </a:r>
            <a:r>
              <a:rPr lang="en-US" sz="1600" u="sng" dirty="0"/>
              <a:t>Bulk RNA-seq </a:t>
            </a:r>
            <a:r>
              <a:rPr lang="en-US" sz="1600" dirty="0"/>
              <a:t>is </a:t>
            </a:r>
            <a:r>
              <a:rPr lang="en-US" sz="1600" b="1" dirty="0">
                <a:highlight>
                  <a:srgbClr val="FFE6C7"/>
                </a:highlight>
              </a:rPr>
              <a:t>non-specific</a:t>
            </a:r>
            <a:r>
              <a:rPr lang="en-US" sz="1600" b="1" dirty="0"/>
              <a:t>, </a:t>
            </a:r>
            <a:r>
              <a:rPr lang="en-US" sz="1600" dirty="0"/>
              <a:t>it only calculates the mean</a:t>
            </a:r>
            <a:r>
              <a:rPr lang="en-US" sz="1600" b="1" dirty="0"/>
              <a:t> </a:t>
            </a:r>
            <a:r>
              <a:rPr lang="en-US" sz="1600" dirty="0"/>
              <a:t>genetic</a:t>
            </a:r>
            <a:r>
              <a:rPr lang="en-US" sz="1600" b="1" dirty="0"/>
              <a:t> </a:t>
            </a:r>
            <a:r>
              <a:rPr lang="en-US" sz="1600" dirty="0"/>
              <a:t>expression across a large cellular population.</a:t>
            </a:r>
          </a:p>
        </p:txBody>
      </p:sp>
      <p:sp>
        <p:nvSpPr>
          <p:cNvPr id="18" name="TextBox 17">
            <a:extLst>
              <a:ext uri="{FF2B5EF4-FFF2-40B4-BE49-F238E27FC236}">
                <a16:creationId xmlns:a16="http://schemas.microsoft.com/office/drawing/2014/main" id="{FA2D59EA-B4DB-2F4E-3E62-AA9421CD5AFA}"/>
              </a:ext>
            </a:extLst>
          </p:cNvPr>
          <p:cNvSpPr txBox="1"/>
          <p:nvPr/>
        </p:nvSpPr>
        <p:spPr>
          <a:xfrm>
            <a:off x="4184725" y="2196232"/>
            <a:ext cx="7146328" cy="1323439"/>
          </a:xfrm>
          <a:prstGeom prst="rect">
            <a:avLst/>
          </a:prstGeom>
          <a:solidFill>
            <a:srgbClr val="F8CDC5"/>
          </a:solidFill>
        </p:spPr>
        <p:txBody>
          <a:bodyPr wrap="square" rtlCol="0">
            <a:spAutoFit/>
          </a:bodyPr>
          <a:lstStyle/>
          <a:p>
            <a:pPr algn="just"/>
            <a:r>
              <a:rPr lang="en-US" sz="1600" dirty="0"/>
              <a:t>2.</a:t>
            </a:r>
            <a:r>
              <a:rPr lang="en-US" sz="1600" u="sng" dirty="0"/>
              <a:t> Sc-RNA-seq </a:t>
            </a:r>
            <a:r>
              <a:rPr lang="en-US" sz="1600" dirty="0"/>
              <a:t>on the other hand, </a:t>
            </a:r>
            <a:r>
              <a:rPr lang="en-US" sz="1600" b="1" dirty="0">
                <a:highlight>
                  <a:srgbClr val="FFE6C7"/>
                </a:highlight>
              </a:rPr>
              <a:t>isolates and quantifies </a:t>
            </a:r>
            <a:r>
              <a:rPr lang="en-US" sz="1600" dirty="0"/>
              <a:t>single cellular expressions, allowing researchers to </a:t>
            </a:r>
            <a:r>
              <a:rPr lang="en-US" sz="1600" b="1" dirty="0">
                <a:highlight>
                  <a:srgbClr val="FFE6C7"/>
                </a:highlight>
              </a:rPr>
              <a:t>(</a:t>
            </a:r>
            <a:r>
              <a:rPr lang="en-US" sz="1600" b="1" dirty="0" err="1">
                <a:highlight>
                  <a:srgbClr val="FFE6C7"/>
                </a:highlight>
              </a:rPr>
              <a:t>i</a:t>
            </a:r>
            <a:r>
              <a:rPr lang="en-US" sz="1600" b="1" dirty="0">
                <a:highlight>
                  <a:srgbClr val="FFE6C7"/>
                </a:highlight>
              </a:rPr>
              <a:t>) </a:t>
            </a:r>
            <a:r>
              <a:rPr lang="en-US" sz="1600" b="1" dirty="0">
                <a:effectLst/>
                <a:highlight>
                  <a:srgbClr val="FFE6C7"/>
                </a:highlight>
                <a:cs typeface="Times New Roman" panose="02020603050405020304" pitchFamily="18" charset="0"/>
              </a:rPr>
              <a:t>identify</a:t>
            </a:r>
            <a:r>
              <a:rPr lang="en-US" sz="1600" dirty="0">
                <a:effectLst/>
                <a:highlight>
                  <a:srgbClr val="FFE6C7"/>
                </a:highlight>
                <a:cs typeface="Times New Roman" panose="02020603050405020304" pitchFamily="18" charset="0"/>
              </a:rPr>
              <a:t> </a:t>
            </a:r>
            <a:r>
              <a:rPr lang="en-US" sz="1600" dirty="0">
                <a:effectLst/>
                <a:cs typeface="Times New Roman" panose="02020603050405020304" pitchFamily="18" charset="0"/>
              </a:rPr>
              <a:t>health cells from tumor cells at early developmental stages </a:t>
            </a:r>
            <a:r>
              <a:rPr lang="en-US" sz="1600" b="1" dirty="0">
                <a:effectLst/>
                <a:highlight>
                  <a:srgbClr val="FFE6C7"/>
                </a:highlight>
                <a:cs typeface="Times New Roman" panose="02020603050405020304" pitchFamily="18" charset="0"/>
              </a:rPr>
              <a:t>(ii) understand </a:t>
            </a:r>
            <a:r>
              <a:rPr lang="en-US" sz="1600" dirty="0">
                <a:effectLst/>
                <a:cs typeface="Times New Roman" panose="02020603050405020304" pitchFamily="18" charset="0"/>
              </a:rPr>
              <a:t>the role specific cells play in a complex biological system through providing in-depth features on a singular cell and </a:t>
            </a:r>
            <a:r>
              <a:rPr lang="en-US" sz="1600" b="1" dirty="0">
                <a:effectLst/>
                <a:highlight>
                  <a:srgbClr val="FFE6C7"/>
                </a:highlight>
                <a:cs typeface="Times New Roman" panose="02020603050405020304" pitchFamily="18" charset="0"/>
              </a:rPr>
              <a:t>(iii) offer new insights</a:t>
            </a:r>
            <a:r>
              <a:rPr lang="en-US" sz="1600" b="1" dirty="0">
                <a:effectLst/>
                <a:cs typeface="Times New Roman" panose="02020603050405020304" pitchFamily="18" charset="0"/>
              </a:rPr>
              <a:t> </a:t>
            </a:r>
            <a:r>
              <a:rPr lang="en-US" sz="1600" dirty="0">
                <a:effectLst/>
                <a:cs typeface="Times New Roman" panose="02020603050405020304" pitchFamily="18" charset="0"/>
              </a:rPr>
              <a:t>into population heterogeneity within cells within the same tissue. </a:t>
            </a:r>
          </a:p>
        </p:txBody>
      </p:sp>
      <p:sp>
        <p:nvSpPr>
          <p:cNvPr id="19" name="Content Placeholder 2">
            <a:extLst>
              <a:ext uri="{FF2B5EF4-FFF2-40B4-BE49-F238E27FC236}">
                <a16:creationId xmlns:a16="http://schemas.microsoft.com/office/drawing/2014/main" id="{D13140CE-6299-1B37-9C21-931915523DF2}"/>
              </a:ext>
            </a:extLst>
          </p:cNvPr>
          <p:cNvSpPr txBox="1">
            <a:spLocks/>
          </p:cNvSpPr>
          <p:nvPr/>
        </p:nvSpPr>
        <p:spPr>
          <a:xfrm>
            <a:off x="4184724" y="3616004"/>
            <a:ext cx="7146328" cy="458640"/>
          </a:xfrm>
          <a:prstGeom prst="rect">
            <a:avLst/>
          </a:prstGeom>
          <a:solidFill>
            <a:schemeClr val="bg1"/>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cs typeface="Times New Roman" panose="02020603050405020304" pitchFamily="18" charset="0"/>
              </a:rPr>
              <a:t>Why Tumor microenvironment?</a:t>
            </a:r>
          </a:p>
        </p:txBody>
      </p:sp>
      <p:sp>
        <p:nvSpPr>
          <p:cNvPr id="22" name="TextBox 21">
            <a:extLst>
              <a:ext uri="{FF2B5EF4-FFF2-40B4-BE49-F238E27FC236}">
                <a16:creationId xmlns:a16="http://schemas.microsoft.com/office/drawing/2014/main" id="{D93323E4-4279-A82C-B556-DB8337187B39}"/>
              </a:ext>
            </a:extLst>
          </p:cNvPr>
          <p:cNvSpPr txBox="1"/>
          <p:nvPr/>
        </p:nvSpPr>
        <p:spPr>
          <a:xfrm>
            <a:off x="762901" y="3612979"/>
            <a:ext cx="3314247" cy="461665"/>
          </a:xfrm>
          <a:prstGeom prst="rect">
            <a:avLst/>
          </a:prstGeom>
          <a:noFill/>
          <a:ln>
            <a:solidFill>
              <a:schemeClr val="tx1"/>
            </a:solidFill>
          </a:ln>
        </p:spPr>
        <p:txBody>
          <a:bodyPr wrap="square" rtlCol="0">
            <a:spAutoFit/>
          </a:bodyPr>
          <a:lstStyle/>
          <a:p>
            <a:r>
              <a:rPr lang="en-US" sz="800" dirty="0"/>
              <a:t>Figure 2. Bulk RNA-seq vs Single Cell </a:t>
            </a:r>
            <a:r>
              <a:rPr lang="en-US" sz="800" dirty="0" err="1"/>
              <a:t>Transcriptoics</a:t>
            </a:r>
            <a:r>
              <a:rPr lang="en-US" sz="800" dirty="0"/>
              <a:t> </a:t>
            </a:r>
          </a:p>
          <a:p>
            <a:r>
              <a:rPr lang="en-US" sz="800" dirty="0"/>
              <a:t>https://</a:t>
            </a:r>
            <a:r>
              <a:rPr lang="en-US" sz="800" dirty="0" err="1"/>
              <a:t>www.researchgate.net</a:t>
            </a:r>
            <a:r>
              <a:rPr lang="en-US" sz="800" dirty="0"/>
              <a:t>/figure/Workflows-of-bulk-and-scRNA-seq-experiments-A-Bulk-RNA-seq-of-solid-tumours-is-based_fig1_336733732</a:t>
            </a:r>
          </a:p>
        </p:txBody>
      </p:sp>
      <p:sp>
        <p:nvSpPr>
          <p:cNvPr id="3" name="TextBox 2">
            <a:extLst>
              <a:ext uri="{FF2B5EF4-FFF2-40B4-BE49-F238E27FC236}">
                <a16:creationId xmlns:a16="http://schemas.microsoft.com/office/drawing/2014/main" id="{6C1DA29B-FC8F-369B-FDF6-832186DC43B4}"/>
              </a:ext>
            </a:extLst>
          </p:cNvPr>
          <p:cNvSpPr txBox="1"/>
          <p:nvPr/>
        </p:nvSpPr>
        <p:spPr>
          <a:xfrm>
            <a:off x="11555842" y="6372678"/>
            <a:ext cx="636158" cy="369332"/>
          </a:xfrm>
          <a:prstGeom prst="rect">
            <a:avLst/>
          </a:prstGeom>
          <a:noFill/>
        </p:spPr>
        <p:txBody>
          <a:bodyPr wrap="square" rtlCol="0">
            <a:spAutoFit/>
          </a:bodyPr>
          <a:lstStyle/>
          <a:p>
            <a:r>
              <a:rPr lang="en-US" dirty="0"/>
              <a:t>3</a:t>
            </a:r>
          </a:p>
        </p:txBody>
      </p:sp>
      <p:pic>
        <p:nvPicPr>
          <p:cNvPr id="10" name="Picture 9" descr="A diagram of a tumor microenvironment&#10;&#10;Description automatically generated">
            <a:extLst>
              <a:ext uri="{FF2B5EF4-FFF2-40B4-BE49-F238E27FC236}">
                <a16:creationId xmlns:a16="http://schemas.microsoft.com/office/drawing/2014/main" id="{A90FC1D1-4E42-1672-6BF1-F385F92BD9C8}"/>
              </a:ext>
            </a:extLst>
          </p:cNvPr>
          <p:cNvPicPr>
            <a:picLocks noChangeAspect="1"/>
          </p:cNvPicPr>
          <p:nvPr/>
        </p:nvPicPr>
        <p:blipFill>
          <a:blip r:embed="rId4"/>
          <a:stretch>
            <a:fillRect/>
          </a:stretch>
        </p:blipFill>
        <p:spPr>
          <a:xfrm>
            <a:off x="7220538" y="4188927"/>
            <a:ext cx="4110514" cy="1636633"/>
          </a:xfrm>
          <a:prstGeom prst="rect">
            <a:avLst/>
          </a:prstGeom>
        </p:spPr>
      </p:pic>
      <p:sp>
        <p:nvSpPr>
          <p:cNvPr id="11" name="TextBox 10">
            <a:extLst>
              <a:ext uri="{FF2B5EF4-FFF2-40B4-BE49-F238E27FC236}">
                <a16:creationId xmlns:a16="http://schemas.microsoft.com/office/drawing/2014/main" id="{CDC3FB28-177A-800B-9508-0EF4844E4F47}"/>
              </a:ext>
            </a:extLst>
          </p:cNvPr>
          <p:cNvSpPr txBox="1"/>
          <p:nvPr/>
        </p:nvSpPr>
        <p:spPr>
          <a:xfrm>
            <a:off x="7220538" y="5878577"/>
            <a:ext cx="4110514" cy="461665"/>
          </a:xfrm>
          <a:prstGeom prst="rect">
            <a:avLst/>
          </a:prstGeom>
          <a:noFill/>
          <a:ln>
            <a:solidFill>
              <a:schemeClr val="tx1"/>
            </a:solidFill>
          </a:ln>
        </p:spPr>
        <p:txBody>
          <a:bodyPr wrap="square" rtlCol="0">
            <a:spAutoFit/>
          </a:bodyPr>
          <a:lstStyle/>
          <a:p>
            <a:r>
              <a:rPr lang="en-US" sz="800" dirty="0"/>
              <a:t>Figure 3 Tumor Microenvironment</a:t>
            </a:r>
          </a:p>
          <a:p>
            <a:r>
              <a:rPr lang="en-US" sz="800" dirty="0"/>
              <a:t>https://</a:t>
            </a:r>
            <a:r>
              <a:rPr lang="en-US" sz="800" dirty="0" err="1"/>
              <a:t>www.frontiersin.org</a:t>
            </a:r>
            <a:r>
              <a:rPr lang="en-US" sz="800" dirty="0"/>
              <a:t>/files/Articles/51138/fonc-03-00197-HTML/</a:t>
            </a:r>
            <a:r>
              <a:rPr lang="en-US" sz="800" dirty="0" err="1"/>
              <a:t>image_m</a:t>
            </a:r>
            <a:r>
              <a:rPr lang="en-US" sz="800" dirty="0"/>
              <a:t>/fonc-03-00197-g001.jpg</a:t>
            </a:r>
          </a:p>
        </p:txBody>
      </p:sp>
    </p:spTree>
    <p:extLst>
      <p:ext uri="{BB962C8B-B14F-4D97-AF65-F5344CB8AC3E}">
        <p14:creationId xmlns:p14="http://schemas.microsoft.com/office/powerpoint/2010/main" val="230896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558784" y="307554"/>
            <a:ext cx="11134077"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II. Methodology</a:t>
            </a:r>
            <a:r>
              <a:rPr lang="en-US" dirty="0">
                <a:latin typeface="+mn-lt"/>
              </a:rPr>
              <a:t> </a:t>
            </a:r>
          </a:p>
        </p:txBody>
      </p:sp>
      <p:pic>
        <p:nvPicPr>
          <p:cNvPr id="16" name="Picture 15" descr="A screenshot of a cell phone&#10;&#10;Description automatically generated">
            <a:extLst>
              <a:ext uri="{FF2B5EF4-FFF2-40B4-BE49-F238E27FC236}">
                <a16:creationId xmlns:a16="http://schemas.microsoft.com/office/drawing/2014/main" id="{7111D71B-B9C3-C76A-F24C-CE8B9B1D5F76}"/>
              </a:ext>
            </a:extLst>
          </p:cNvPr>
          <p:cNvPicPr>
            <a:picLocks noChangeAspect="1"/>
          </p:cNvPicPr>
          <p:nvPr/>
        </p:nvPicPr>
        <p:blipFill>
          <a:blip r:embed="rId3"/>
          <a:stretch>
            <a:fillRect/>
          </a:stretch>
        </p:blipFill>
        <p:spPr>
          <a:xfrm>
            <a:off x="394496" y="1126214"/>
            <a:ext cx="5778491" cy="5152795"/>
          </a:xfrm>
          <a:prstGeom prst="rect">
            <a:avLst/>
          </a:prstGeom>
        </p:spPr>
      </p:pic>
      <p:sp>
        <p:nvSpPr>
          <p:cNvPr id="27" name="TextBox 26">
            <a:extLst>
              <a:ext uri="{FF2B5EF4-FFF2-40B4-BE49-F238E27FC236}">
                <a16:creationId xmlns:a16="http://schemas.microsoft.com/office/drawing/2014/main" id="{3634C49B-BF0A-03BE-4046-72AD7637A74F}"/>
              </a:ext>
            </a:extLst>
          </p:cNvPr>
          <p:cNvSpPr txBox="1"/>
          <p:nvPr/>
        </p:nvSpPr>
        <p:spPr>
          <a:xfrm>
            <a:off x="6278047" y="2939763"/>
            <a:ext cx="5414813" cy="1077218"/>
          </a:xfrm>
          <a:prstGeom prst="rect">
            <a:avLst/>
          </a:prstGeom>
          <a:solidFill>
            <a:schemeClr val="bg1"/>
          </a:solidFill>
          <a:ln w="6350">
            <a:solidFill>
              <a:schemeClr val="tx1"/>
            </a:solidFill>
          </a:ln>
        </p:spPr>
        <p:txBody>
          <a:bodyPr wrap="square" rtlCol="0">
            <a:spAutoFit/>
          </a:bodyPr>
          <a:lstStyle/>
          <a:p>
            <a:pPr algn="just"/>
            <a:r>
              <a:rPr lang="en-US" sz="1600" dirty="0">
                <a:solidFill>
                  <a:srgbClr val="000000"/>
                </a:solidFill>
                <a:effectLst/>
                <a:ea typeface="Calibri" panose="020F0502020204030204" pitchFamily="34" charset="0"/>
              </a:rPr>
              <a:t>	Cytoscape_v3.10.1 allowed for the use of the </a:t>
            </a:r>
            <a:r>
              <a:rPr lang="en-US" sz="1600" dirty="0" err="1">
                <a:solidFill>
                  <a:srgbClr val="000000"/>
                </a:solidFill>
                <a:ea typeface="Calibri" panose="020F0502020204030204" pitchFamily="34" charset="0"/>
              </a:rPr>
              <a:t>C</a:t>
            </a:r>
            <a:r>
              <a:rPr lang="en-US" sz="1600" dirty="0" err="1">
                <a:solidFill>
                  <a:srgbClr val="000000"/>
                </a:solidFill>
                <a:effectLst/>
                <a:ea typeface="Calibri" panose="020F0502020204030204" pitchFamily="34" charset="0"/>
              </a:rPr>
              <a:t>ytoHubba</a:t>
            </a:r>
            <a:r>
              <a:rPr lang="en-US" sz="1600" dirty="0">
                <a:solidFill>
                  <a:srgbClr val="000000"/>
                </a:solidFill>
                <a:effectLst/>
                <a:ea typeface="Calibri" panose="020F0502020204030204" pitchFamily="34" charset="0"/>
              </a:rPr>
              <a:t>(v0.1) plug-in to filter hub genes. Out of the 11 topical analysis methods in </a:t>
            </a:r>
            <a:r>
              <a:rPr lang="en-US" sz="1600" dirty="0" err="1">
                <a:solidFill>
                  <a:srgbClr val="000000"/>
                </a:solidFill>
                <a:effectLst/>
                <a:ea typeface="Calibri" panose="020F0502020204030204" pitchFamily="34" charset="0"/>
              </a:rPr>
              <a:t>CytoHubba</a:t>
            </a:r>
            <a:r>
              <a:rPr lang="en-US" sz="1600" dirty="0">
                <a:solidFill>
                  <a:srgbClr val="000000"/>
                </a:solidFill>
                <a:effectLst/>
                <a:ea typeface="Calibri" panose="020F0502020204030204" pitchFamily="34" charset="0"/>
              </a:rPr>
              <a:t> (v0.1), MCC (Maximal Clique Centrality) algorithm was applied. </a:t>
            </a:r>
            <a:endParaRPr lang="en-US" sz="1600" dirty="0"/>
          </a:p>
        </p:txBody>
      </p:sp>
      <p:sp>
        <p:nvSpPr>
          <p:cNvPr id="28" name="TextBox 27">
            <a:extLst>
              <a:ext uri="{FF2B5EF4-FFF2-40B4-BE49-F238E27FC236}">
                <a16:creationId xmlns:a16="http://schemas.microsoft.com/office/drawing/2014/main" id="{C8371FF0-12EE-2AEC-3304-756E4EFF51A1}"/>
              </a:ext>
            </a:extLst>
          </p:cNvPr>
          <p:cNvSpPr txBox="1"/>
          <p:nvPr/>
        </p:nvSpPr>
        <p:spPr>
          <a:xfrm>
            <a:off x="6278047" y="1066998"/>
            <a:ext cx="5414813" cy="400110"/>
          </a:xfrm>
          <a:prstGeom prst="rect">
            <a:avLst/>
          </a:prstGeom>
          <a:solidFill>
            <a:schemeClr val="bg1"/>
          </a:solidFill>
          <a:ln w="12700">
            <a:solidFill>
              <a:schemeClr val="tx1"/>
            </a:solidFill>
          </a:ln>
        </p:spPr>
        <p:txBody>
          <a:bodyPr wrap="square" rtlCol="0">
            <a:spAutoFit/>
          </a:bodyPr>
          <a:lstStyle/>
          <a:p>
            <a:r>
              <a:rPr lang="en-US" sz="2000" dirty="0"/>
              <a:t>Data Processing/Visualization Tools</a:t>
            </a:r>
          </a:p>
        </p:txBody>
      </p:sp>
      <p:sp>
        <p:nvSpPr>
          <p:cNvPr id="31" name="TextBox 30">
            <a:extLst>
              <a:ext uri="{FF2B5EF4-FFF2-40B4-BE49-F238E27FC236}">
                <a16:creationId xmlns:a16="http://schemas.microsoft.com/office/drawing/2014/main" id="{A8B73D23-8424-BF2D-56F3-6D487872AB07}"/>
              </a:ext>
            </a:extLst>
          </p:cNvPr>
          <p:cNvSpPr txBox="1"/>
          <p:nvPr/>
        </p:nvSpPr>
        <p:spPr>
          <a:xfrm>
            <a:off x="6278048" y="1560173"/>
            <a:ext cx="5414812" cy="1323439"/>
          </a:xfrm>
          <a:prstGeom prst="rect">
            <a:avLst/>
          </a:prstGeom>
          <a:solidFill>
            <a:schemeClr val="bg1"/>
          </a:solidFill>
          <a:ln w="6350">
            <a:solidFill>
              <a:schemeClr val="tx1"/>
            </a:solidFill>
          </a:ln>
        </p:spPr>
        <p:txBody>
          <a:bodyPr wrap="square" rtlCol="0">
            <a:spAutoFit/>
          </a:bodyPr>
          <a:lstStyle/>
          <a:p>
            <a:pPr algn="just"/>
            <a:r>
              <a:rPr lang="en-US" sz="1600" dirty="0">
                <a:solidFill>
                  <a:srgbClr val="000000"/>
                </a:solidFill>
                <a:effectLst/>
                <a:ea typeface="Calibri" panose="020F0502020204030204" pitchFamily="34" charset="0"/>
              </a:rPr>
              <a:t>	</a:t>
            </a:r>
            <a:r>
              <a:rPr lang="en-US" sz="1600" dirty="0" err="1">
                <a:solidFill>
                  <a:srgbClr val="000000"/>
                </a:solidFill>
                <a:effectLst/>
                <a:ea typeface="Calibri" panose="020F0502020204030204" pitchFamily="34" charset="0"/>
              </a:rPr>
              <a:t>Rstudio</a:t>
            </a:r>
            <a:r>
              <a:rPr lang="en-US" sz="1600" dirty="0">
                <a:solidFill>
                  <a:srgbClr val="000000"/>
                </a:solidFill>
                <a:effectLst/>
                <a:ea typeface="Calibri" panose="020F0502020204030204" pitchFamily="34" charset="0"/>
              </a:rPr>
              <a:t> was used for data processing as well as producing prognostic clinical models. For example, </a:t>
            </a:r>
            <a:r>
              <a:rPr lang="en-US" sz="1600" dirty="0" err="1">
                <a:solidFill>
                  <a:srgbClr val="000000"/>
                </a:solidFill>
                <a:effectLst/>
                <a:ea typeface="Calibri" panose="020F0502020204030204" pitchFamily="34" charset="0"/>
              </a:rPr>
              <a:t>Rstudio</a:t>
            </a:r>
            <a:r>
              <a:rPr lang="en-US" sz="1600" dirty="0">
                <a:solidFill>
                  <a:srgbClr val="000000"/>
                </a:solidFill>
                <a:effectLst/>
                <a:ea typeface="Calibri" panose="020F0502020204030204" pitchFamily="34" charset="0"/>
              </a:rPr>
              <a:t> was used to perform dimension reduction techniques (PCA), cluster analysis and annotating procedures, functional enrichment analysis, etc. </a:t>
            </a:r>
            <a:endParaRPr lang="en-US" sz="1600" dirty="0"/>
          </a:p>
        </p:txBody>
      </p:sp>
      <p:pic>
        <p:nvPicPr>
          <p:cNvPr id="33" name="Picture 32" descr="A screenshot of a computer program&#10;&#10;Description automatically generated">
            <a:extLst>
              <a:ext uri="{FF2B5EF4-FFF2-40B4-BE49-F238E27FC236}">
                <a16:creationId xmlns:a16="http://schemas.microsoft.com/office/drawing/2014/main" id="{6A384958-B2AC-ED9E-0709-93E16CD51E9E}"/>
              </a:ext>
            </a:extLst>
          </p:cNvPr>
          <p:cNvPicPr>
            <a:picLocks noChangeAspect="1"/>
          </p:cNvPicPr>
          <p:nvPr/>
        </p:nvPicPr>
        <p:blipFill>
          <a:blip r:embed="rId4"/>
          <a:stretch>
            <a:fillRect/>
          </a:stretch>
        </p:blipFill>
        <p:spPr>
          <a:xfrm>
            <a:off x="6278047" y="4105033"/>
            <a:ext cx="3679800" cy="1685969"/>
          </a:xfrm>
          <a:prstGeom prst="rect">
            <a:avLst/>
          </a:prstGeom>
        </p:spPr>
      </p:pic>
      <p:sp>
        <p:nvSpPr>
          <p:cNvPr id="34" name="TextBox 33">
            <a:extLst>
              <a:ext uri="{FF2B5EF4-FFF2-40B4-BE49-F238E27FC236}">
                <a16:creationId xmlns:a16="http://schemas.microsoft.com/office/drawing/2014/main" id="{0C0887EF-D163-4477-E102-125F9D6D4205}"/>
              </a:ext>
            </a:extLst>
          </p:cNvPr>
          <p:cNvSpPr txBox="1"/>
          <p:nvPr/>
        </p:nvSpPr>
        <p:spPr>
          <a:xfrm>
            <a:off x="6278047" y="5879054"/>
            <a:ext cx="3679800" cy="230832"/>
          </a:xfrm>
          <a:prstGeom prst="rect">
            <a:avLst/>
          </a:prstGeom>
          <a:noFill/>
          <a:ln w="6350">
            <a:solidFill>
              <a:schemeClr val="tx1"/>
            </a:solidFill>
          </a:ln>
        </p:spPr>
        <p:txBody>
          <a:bodyPr wrap="square" rtlCol="0">
            <a:spAutoFit/>
          </a:bodyPr>
          <a:lstStyle/>
          <a:p>
            <a:pPr algn="ctr"/>
            <a:r>
              <a:rPr lang="en-US" sz="900" dirty="0"/>
              <a:t>Figure 5. A segment of </a:t>
            </a:r>
            <a:r>
              <a:rPr lang="en-US" sz="900" dirty="0" err="1"/>
              <a:t>Rstudio</a:t>
            </a:r>
            <a:r>
              <a:rPr lang="en-US" sz="900" dirty="0"/>
              <a:t> code to graph the K-M curve</a:t>
            </a:r>
          </a:p>
        </p:txBody>
      </p:sp>
      <p:sp>
        <p:nvSpPr>
          <p:cNvPr id="3" name="TextBox 2">
            <a:extLst>
              <a:ext uri="{FF2B5EF4-FFF2-40B4-BE49-F238E27FC236}">
                <a16:creationId xmlns:a16="http://schemas.microsoft.com/office/drawing/2014/main" id="{B67E40AC-629F-FEF2-8FA2-1E327F226595}"/>
              </a:ext>
            </a:extLst>
          </p:cNvPr>
          <p:cNvSpPr txBox="1"/>
          <p:nvPr/>
        </p:nvSpPr>
        <p:spPr>
          <a:xfrm>
            <a:off x="11643360" y="6369536"/>
            <a:ext cx="548640" cy="369332"/>
          </a:xfrm>
          <a:prstGeom prst="rect">
            <a:avLst/>
          </a:prstGeom>
          <a:noFill/>
        </p:spPr>
        <p:txBody>
          <a:bodyPr wrap="square" rtlCol="0">
            <a:spAutoFit/>
          </a:bodyPr>
          <a:lstStyle/>
          <a:p>
            <a:r>
              <a:rPr lang="en-US" dirty="0"/>
              <a:t>4</a:t>
            </a:r>
          </a:p>
        </p:txBody>
      </p:sp>
      <p:sp>
        <p:nvSpPr>
          <p:cNvPr id="4" name="TextBox 3">
            <a:extLst>
              <a:ext uri="{FF2B5EF4-FFF2-40B4-BE49-F238E27FC236}">
                <a16:creationId xmlns:a16="http://schemas.microsoft.com/office/drawing/2014/main" id="{52D91614-775E-EF28-607C-AFEFF65E74C5}"/>
              </a:ext>
            </a:extLst>
          </p:cNvPr>
          <p:cNvSpPr txBox="1"/>
          <p:nvPr/>
        </p:nvSpPr>
        <p:spPr>
          <a:xfrm>
            <a:off x="558784" y="6442724"/>
            <a:ext cx="5410942" cy="215444"/>
          </a:xfrm>
          <a:prstGeom prst="rect">
            <a:avLst/>
          </a:prstGeom>
          <a:noFill/>
          <a:ln>
            <a:solidFill>
              <a:schemeClr val="tx1"/>
            </a:solidFill>
          </a:ln>
        </p:spPr>
        <p:txBody>
          <a:bodyPr wrap="square" rtlCol="0">
            <a:spAutoFit/>
          </a:bodyPr>
          <a:lstStyle/>
          <a:p>
            <a:pPr algn="ctr"/>
            <a:r>
              <a:rPr lang="en-US" sz="800" dirty="0"/>
              <a:t>Figure 4. Research Flow Chart</a:t>
            </a:r>
          </a:p>
        </p:txBody>
      </p:sp>
    </p:spTree>
    <p:extLst>
      <p:ext uri="{BB962C8B-B14F-4D97-AF65-F5344CB8AC3E}">
        <p14:creationId xmlns:p14="http://schemas.microsoft.com/office/powerpoint/2010/main" val="361340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656586" y="257818"/>
            <a:ext cx="10843354"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Methodology</a:t>
            </a:r>
            <a:r>
              <a:rPr lang="en-US" dirty="0">
                <a:latin typeface="+mn-lt"/>
              </a:rPr>
              <a:t> </a:t>
            </a:r>
          </a:p>
        </p:txBody>
      </p:sp>
      <p:sp>
        <p:nvSpPr>
          <p:cNvPr id="3" name="Content Placeholder 2">
            <a:extLst>
              <a:ext uri="{FF2B5EF4-FFF2-40B4-BE49-F238E27FC236}">
                <a16:creationId xmlns:a16="http://schemas.microsoft.com/office/drawing/2014/main" id="{6FC7D50A-6382-1EA7-BC9A-AE0699794002}"/>
              </a:ext>
            </a:extLst>
          </p:cNvPr>
          <p:cNvSpPr>
            <a:spLocks noGrp="1"/>
          </p:cNvSpPr>
          <p:nvPr>
            <p:ph idx="1"/>
          </p:nvPr>
        </p:nvSpPr>
        <p:spPr>
          <a:xfrm>
            <a:off x="656586" y="1274488"/>
            <a:ext cx="3481552" cy="5388374"/>
          </a:xfrm>
          <a:solidFill>
            <a:schemeClr val="bg1"/>
          </a:solidFill>
          <a:ln w="12700">
            <a:solidFill>
              <a:schemeClr val="tx1"/>
            </a:solidFill>
          </a:ln>
        </p:spPr>
        <p:txBody>
          <a:bodyPr>
            <a:noAutofit/>
          </a:bodyPr>
          <a:lstStyle/>
          <a:p>
            <a:pPr marL="0" indent="0" algn="ctr">
              <a:buNone/>
            </a:pPr>
            <a:r>
              <a:rPr lang="en-US" sz="2000" b="1" dirty="0">
                <a:highlight>
                  <a:srgbClr val="F8CDC5"/>
                </a:highlight>
                <a:cs typeface="Times New Roman" panose="02020603050405020304" pitchFamily="18" charset="0"/>
              </a:rPr>
              <a:t>Standard single cell transcriptomics analysis</a:t>
            </a:r>
          </a:p>
        </p:txBody>
      </p:sp>
      <p:sp>
        <p:nvSpPr>
          <p:cNvPr id="8" name="Content Placeholder 2">
            <a:extLst>
              <a:ext uri="{FF2B5EF4-FFF2-40B4-BE49-F238E27FC236}">
                <a16:creationId xmlns:a16="http://schemas.microsoft.com/office/drawing/2014/main" id="{2522A11B-A8F0-BC26-E854-8E5256C94288}"/>
              </a:ext>
            </a:extLst>
          </p:cNvPr>
          <p:cNvSpPr txBox="1">
            <a:spLocks/>
          </p:cNvSpPr>
          <p:nvPr/>
        </p:nvSpPr>
        <p:spPr>
          <a:xfrm>
            <a:off x="4432528" y="1260165"/>
            <a:ext cx="7102886" cy="3208623"/>
          </a:xfrm>
          <a:prstGeom prst="rect">
            <a:avLst/>
          </a:prstGeom>
          <a:solidFill>
            <a:schemeClr val="bg1"/>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000000"/>
                </a:solidFill>
                <a:effectLst/>
                <a:highlight>
                  <a:srgbClr val="F8CDC5"/>
                </a:highlight>
                <a:ea typeface="Calibri" panose="020F0502020204030204" pitchFamily="34" charset="0"/>
              </a:rPr>
              <a:t>Clinical Prognostic Analysis</a:t>
            </a:r>
          </a:p>
          <a:p>
            <a:pPr marL="0" indent="0" algn="ctr">
              <a:buFont typeface="Arial" panose="020B0604020202020204" pitchFamily="34" charset="0"/>
              <a:buNone/>
            </a:pPr>
            <a:endParaRPr lang="en-US" sz="2000" b="1" dirty="0">
              <a:solidFill>
                <a:srgbClr val="000000"/>
              </a:solidFill>
              <a:highlight>
                <a:srgbClr val="FAB2CD"/>
              </a:highlight>
            </a:endParaRPr>
          </a:p>
        </p:txBody>
      </p:sp>
      <p:pic>
        <p:nvPicPr>
          <p:cNvPr id="5" name="Picture 4" descr="A diagram of data processing&#10;&#10;Description automatically generated">
            <a:extLst>
              <a:ext uri="{FF2B5EF4-FFF2-40B4-BE49-F238E27FC236}">
                <a16:creationId xmlns:a16="http://schemas.microsoft.com/office/drawing/2014/main" id="{A30D36C9-FB31-C8FE-3EFD-4D8B69ADF635}"/>
              </a:ext>
            </a:extLst>
          </p:cNvPr>
          <p:cNvPicPr>
            <a:picLocks noChangeAspect="1"/>
          </p:cNvPicPr>
          <p:nvPr/>
        </p:nvPicPr>
        <p:blipFill>
          <a:blip r:embed="rId3"/>
          <a:stretch>
            <a:fillRect/>
          </a:stretch>
        </p:blipFill>
        <p:spPr>
          <a:xfrm>
            <a:off x="950976" y="2028438"/>
            <a:ext cx="2748910" cy="4084979"/>
          </a:xfrm>
          <a:prstGeom prst="rect">
            <a:avLst/>
          </a:prstGeom>
        </p:spPr>
      </p:pic>
      <p:sp>
        <p:nvSpPr>
          <p:cNvPr id="4" name="TextBox 3">
            <a:extLst>
              <a:ext uri="{FF2B5EF4-FFF2-40B4-BE49-F238E27FC236}">
                <a16:creationId xmlns:a16="http://schemas.microsoft.com/office/drawing/2014/main" id="{EBA6148A-0F33-83BF-49DA-221F5B2FD522}"/>
              </a:ext>
            </a:extLst>
          </p:cNvPr>
          <p:cNvSpPr txBox="1"/>
          <p:nvPr/>
        </p:nvSpPr>
        <p:spPr>
          <a:xfrm>
            <a:off x="4702629" y="1728559"/>
            <a:ext cx="6538395" cy="523220"/>
          </a:xfrm>
          <a:prstGeom prst="rect">
            <a:avLst/>
          </a:prstGeom>
          <a:noFill/>
        </p:spPr>
        <p:txBody>
          <a:bodyPr wrap="square" rtlCol="0">
            <a:spAutoFit/>
          </a:bodyPr>
          <a:lstStyle/>
          <a:p>
            <a:r>
              <a:rPr lang="en-US" altLang="zh-CN" sz="1400" dirty="0">
                <a:cs typeface="Times New Roman" panose="02020603050405020304" pitchFamily="18" charset="0"/>
              </a:rPr>
              <a:t>-</a:t>
            </a:r>
            <a:r>
              <a:rPr lang="zh-CN" altLang="en-US" sz="1400" dirty="0">
                <a:cs typeface="Times New Roman" panose="02020603050405020304" pitchFamily="18" charset="0"/>
              </a:rPr>
              <a:t> </a:t>
            </a:r>
            <a:r>
              <a:rPr lang="en-US" sz="1400" dirty="0">
                <a:cs typeface="Times New Roman" panose="02020603050405020304" pitchFamily="18" charset="0"/>
              </a:rPr>
              <a:t>Utilizing TCGA dataset to visualize the Kaplan Meier Survival Curve, Cox Proportional Analysis, and the Lasso regression model </a:t>
            </a:r>
            <a:r>
              <a:rPr lang="en-US" sz="1400" b="0" i="0" dirty="0">
                <a:solidFill>
                  <a:srgbClr val="333333"/>
                </a:solidFill>
                <a:effectLst/>
                <a:highlight>
                  <a:srgbClr val="FFFFFF"/>
                </a:highlight>
              </a:rPr>
              <a:t>(Abd </a:t>
            </a:r>
            <a:r>
              <a:rPr lang="en-US" sz="1400" b="0" i="0" dirty="0" err="1">
                <a:solidFill>
                  <a:srgbClr val="333333"/>
                </a:solidFill>
                <a:effectLst/>
                <a:highlight>
                  <a:srgbClr val="FFFFFF"/>
                </a:highlight>
              </a:rPr>
              <a:t>ElHafeez</a:t>
            </a:r>
            <a:r>
              <a:rPr lang="en-US" sz="1400" b="0" i="0" dirty="0">
                <a:solidFill>
                  <a:srgbClr val="333333"/>
                </a:solidFill>
                <a:effectLst/>
                <a:highlight>
                  <a:srgbClr val="FFFFFF"/>
                </a:highlight>
              </a:rPr>
              <a:t> et al., 2021).</a:t>
            </a:r>
            <a:endParaRPr lang="en-US" sz="1400" dirty="0"/>
          </a:p>
        </p:txBody>
      </p:sp>
      <p:pic>
        <p:nvPicPr>
          <p:cNvPr id="17" name="Picture 16" descr="hi">
            <a:extLst>
              <a:ext uri="{FF2B5EF4-FFF2-40B4-BE49-F238E27FC236}">
                <a16:creationId xmlns:a16="http://schemas.microsoft.com/office/drawing/2014/main" id="{2D1D9923-C8B6-C84A-AFE7-EBF011019E63}"/>
              </a:ext>
            </a:extLst>
          </p:cNvPr>
          <p:cNvPicPr>
            <a:picLocks noChangeAspect="1"/>
          </p:cNvPicPr>
          <p:nvPr/>
        </p:nvPicPr>
        <p:blipFill>
          <a:blip r:embed="rId4"/>
          <a:stretch>
            <a:fillRect/>
          </a:stretch>
        </p:blipFill>
        <p:spPr>
          <a:xfrm>
            <a:off x="7033603" y="2237622"/>
            <a:ext cx="3963813" cy="643868"/>
          </a:xfrm>
          <a:prstGeom prst="rect">
            <a:avLst/>
          </a:prstGeom>
        </p:spPr>
      </p:pic>
      <p:sp>
        <p:nvSpPr>
          <p:cNvPr id="18" name="TextBox 17">
            <a:extLst>
              <a:ext uri="{FF2B5EF4-FFF2-40B4-BE49-F238E27FC236}">
                <a16:creationId xmlns:a16="http://schemas.microsoft.com/office/drawing/2014/main" id="{BAA9522E-B41F-6F16-48E5-98542DDD6A85}"/>
              </a:ext>
            </a:extLst>
          </p:cNvPr>
          <p:cNvSpPr txBox="1"/>
          <p:nvPr/>
        </p:nvSpPr>
        <p:spPr>
          <a:xfrm>
            <a:off x="4702629" y="2251779"/>
            <a:ext cx="2087366" cy="307777"/>
          </a:xfrm>
          <a:prstGeom prst="rect">
            <a:avLst/>
          </a:prstGeom>
          <a:noFill/>
        </p:spPr>
        <p:txBody>
          <a:bodyPr wrap="none" rtlCol="0">
            <a:spAutoFit/>
          </a:bodyPr>
          <a:lstStyle/>
          <a:p>
            <a:r>
              <a:rPr lang="en-US" sz="1400" u="sng" dirty="0">
                <a:cs typeface="Times New Roman" panose="02020603050405020304" pitchFamily="18" charset="0"/>
              </a:rPr>
              <a:t>Cox Proportional Analysis:</a:t>
            </a:r>
          </a:p>
        </p:txBody>
      </p:sp>
      <p:pic>
        <p:nvPicPr>
          <p:cNvPr id="20" name="Picture 19" descr="A mathematical equation with black text&#10;&#10;Description automatically generated">
            <a:extLst>
              <a:ext uri="{FF2B5EF4-FFF2-40B4-BE49-F238E27FC236}">
                <a16:creationId xmlns:a16="http://schemas.microsoft.com/office/drawing/2014/main" id="{0FC609C9-12BB-A183-0829-197E0108B364}"/>
              </a:ext>
            </a:extLst>
          </p:cNvPr>
          <p:cNvPicPr>
            <a:picLocks noChangeAspect="1"/>
          </p:cNvPicPr>
          <p:nvPr/>
        </p:nvPicPr>
        <p:blipFill>
          <a:blip r:embed="rId5"/>
          <a:stretch>
            <a:fillRect/>
          </a:stretch>
        </p:blipFill>
        <p:spPr>
          <a:xfrm>
            <a:off x="7219057" y="2658728"/>
            <a:ext cx="2698239" cy="603404"/>
          </a:xfrm>
          <a:prstGeom prst="rect">
            <a:avLst/>
          </a:prstGeom>
        </p:spPr>
      </p:pic>
      <p:sp>
        <p:nvSpPr>
          <p:cNvPr id="21" name="TextBox 20">
            <a:extLst>
              <a:ext uri="{FF2B5EF4-FFF2-40B4-BE49-F238E27FC236}">
                <a16:creationId xmlns:a16="http://schemas.microsoft.com/office/drawing/2014/main" id="{D52FB00A-60BB-27F8-847E-92010A2BF37A}"/>
              </a:ext>
            </a:extLst>
          </p:cNvPr>
          <p:cNvSpPr txBox="1"/>
          <p:nvPr/>
        </p:nvSpPr>
        <p:spPr>
          <a:xfrm>
            <a:off x="4702629" y="2872316"/>
            <a:ext cx="1976118" cy="307777"/>
          </a:xfrm>
          <a:prstGeom prst="rect">
            <a:avLst/>
          </a:prstGeom>
          <a:noFill/>
        </p:spPr>
        <p:txBody>
          <a:bodyPr wrap="none" rtlCol="0">
            <a:spAutoFit/>
          </a:bodyPr>
          <a:lstStyle/>
          <a:p>
            <a:r>
              <a:rPr lang="en-US" sz="1400" u="sng" dirty="0">
                <a:cs typeface="Times New Roman" panose="02020603050405020304" pitchFamily="18" charset="0"/>
              </a:rPr>
              <a:t>Lasso Regression Model:</a:t>
            </a:r>
          </a:p>
        </p:txBody>
      </p:sp>
      <p:sp>
        <p:nvSpPr>
          <p:cNvPr id="22" name="TextBox 21">
            <a:extLst>
              <a:ext uri="{FF2B5EF4-FFF2-40B4-BE49-F238E27FC236}">
                <a16:creationId xmlns:a16="http://schemas.microsoft.com/office/drawing/2014/main" id="{3EFB3206-ABF2-088E-BC91-E62911D71729}"/>
              </a:ext>
            </a:extLst>
          </p:cNvPr>
          <p:cNvSpPr txBox="1"/>
          <p:nvPr/>
        </p:nvSpPr>
        <p:spPr>
          <a:xfrm>
            <a:off x="4728197" y="3180093"/>
            <a:ext cx="6414420" cy="523220"/>
          </a:xfrm>
          <a:prstGeom prst="rect">
            <a:avLst/>
          </a:prstGeom>
          <a:solidFill>
            <a:schemeClr val="bg1"/>
          </a:solidFill>
          <a:ln>
            <a:noFill/>
          </a:ln>
        </p:spPr>
        <p:txBody>
          <a:bodyPr wrap="square" rtlCol="0">
            <a:spAutoFit/>
          </a:bodyPr>
          <a:lstStyle/>
          <a:p>
            <a:r>
              <a:rPr lang="en-US" altLang="zh-CN" sz="1400" dirty="0">
                <a:solidFill>
                  <a:srgbClr val="000000"/>
                </a:solidFill>
                <a:effectLst/>
                <a:ea typeface="Calibri" panose="020F0502020204030204" pitchFamily="34" charset="0"/>
              </a:rPr>
              <a:t>-</a:t>
            </a:r>
            <a:r>
              <a:rPr lang="zh-CN" altLang="en-US" sz="1400" dirty="0">
                <a:solidFill>
                  <a:srgbClr val="000000"/>
                </a:solidFill>
                <a:effectLst/>
                <a:ea typeface="Calibri" panose="020F0502020204030204" pitchFamily="34" charset="0"/>
              </a:rPr>
              <a:t> </a:t>
            </a:r>
            <a:r>
              <a:rPr lang="en-US" sz="1400" dirty="0">
                <a:solidFill>
                  <a:srgbClr val="000000"/>
                </a:solidFill>
                <a:effectLst/>
                <a:ea typeface="Calibri" panose="020F0502020204030204" pitchFamily="34" charset="0"/>
              </a:rPr>
              <a:t>The Receiver Operating </a:t>
            </a:r>
            <a:r>
              <a:rPr lang="en-US" sz="1400" dirty="0">
                <a:solidFill>
                  <a:srgbClr val="000000"/>
                </a:solidFill>
                <a:ea typeface="Calibri" panose="020F0502020204030204" pitchFamily="34" charset="0"/>
              </a:rPr>
              <a:t>C</a:t>
            </a:r>
            <a:r>
              <a:rPr lang="en-US" sz="1400" dirty="0">
                <a:solidFill>
                  <a:srgbClr val="000000"/>
                </a:solidFill>
                <a:effectLst/>
                <a:ea typeface="Calibri" panose="020F0502020204030204" pitchFamily="34" charset="0"/>
              </a:rPr>
              <a:t>haracter curve (ROC) and the area under its curve (AUC) further validates model generated hypothesis.</a:t>
            </a:r>
            <a:endParaRPr lang="en-US" sz="1400" dirty="0"/>
          </a:p>
        </p:txBody>
      </p:sp>
      <p:sp>
        <p:nvSpPr>
          <p:cNvPr id="23" name="TextBox 22">
            <a:extLst>
              <a:ext uri="{FF2B5EF4-FFF2-40B4-BE49-F238E27FC236}">
                <a16:creationId xmlns:a16="http://schemas.microsoft.com/office/drawing/2014/main" id="{AB135205-A5B2-A9F9-9C9F-8D63B3B17022}"/>
              </a:ext>
            </a:extLst>
          </p:cNvPr>
          <p:cNvSpPr txBox="1"/>
          <p:nvPr/>
        </p:nvSpPr>
        <p:spPr>
          <a:xfrm>
            <a:off x="4728197" y="3768620"/>
            <a:ext cx="6771744" cy="523220"/>
          </a:xfrm>
          <a:prstGeom prst="rect">
            <a:avLst/>
          </a:prstGeom>
          <a:solidFill>
            <a:schemeClr val="bg1"/>
          </a:solidFill>
          <a:ln>
            <a:noFill/>
          </a:ln>
        </p:spPr>
        <p:txBody>
          <a:bodyPr wrap="square" rtlCol="0">
            <a:spAutoFit/>
          </a:bodyPr>
          <a:lstStyle/>
          <a:p>
            <a:r>
              <a:rPr lang="en-US" altLang="zh-CN" sz="1400" dirty="0">
                <a:solidFill>
                  <a:srgbClr val="000000"/>
                </a:solidFill>
                <a:effectLst/>
                <a:ea typeface="Calibri" panose="020F0502020204030204" pitchFamily="34" charset="0"/>
              </a:rPr>
              <a:t>-</a:t>
            </a:r>
            <a:r>
              <a:rPr lang="zh-CN" altLang="en-US" sz="1400" dirty="0">
                <a:solidFill>
                  <a:srgbClr val="000000"/>
                </a:solidFill>
                <a:effectLst/>
                <a:ea typeface="Calibri" panose="020F0502020204030204" pitchFamily="34" charset="0"/>
              </a:rPr>
              <a:t> </a:t>
            </a:r>
            <a:r>
              <a:rPr lang="en-US" sz="1400" dirty="0">
                <a:solidFill>
                  <a:srgbClr val="000000"/>
                </a:solidFill>
                <a:effectLst/>
                <a:ea typeface="Calibri" panose="020F0502020204030204" pitchFamily="34" charset="0"/>
              </a:rPr>
              <a:t>Lastly, correlation analysis was used to identify the possible cell subtypes that the genetic biomarkers may resemble.</a:t>
            </a:r>
            <a:endParaRPr lang="en-US" sz="1400" dirty="0"/>
          </a:p>
        </p:txBody>
      </p:sp>
      <p:sp>
        <p:nvSpPr>
          <p:cNvPr id="6" name="Content Placeholder 2">
            <a:extLst>
              <a:ext uri="{FF2B5EF4-FFF2-40B4-BE49-F238E27FC236}">
                <a16:creationId xmlns:a16="http://schemas.microsoft.com/office/drawing/2014/main" id="{4E9EC45D-B972-6C46-1EC9-3602983E3CA0}"/>
              </a:ext>
            </a:extLst>
          </p:cNvPr>
          <p:cNvSpPr txBox="1">
            <a:spLocks/>
          </p:cNvSpPr>
          <p:nvPr/>
        </p:nvSpPr>
        <p:spPr>
          <a:xfrm>
            <a:off x="4432528" y="4569942"/>
            <a:ext cx="7067412" cy="1832931"/>
          </a:xfrm>
          <a:prstGeom prst="rect">
            <a:avLst/>
          </a:prstGeom>
          <a:solidFill>
            <a:schemeClr val="bg1"/>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000000"/>
                </a:solidFill>
                <a:effectLst/>
                <a:highlight>
                  <a:srgbClr val="F8CDC5"/>
                </a:highlight>
                <a:ea typeface="Calibri" panose="020F0502020204030204" pitchFamily="34" charset="0"/>
              </a:rPr>
              <a:t>Protei</a:t>
            </a:r>
            <a:r>
              <a:rPr lang="en-US" sz="2000" b="1" dirty="0">
                <a:solidFill>
                  <a:srgbClr val="000000"/>
                </a:solidFill>
                <a:highlight>
                  <a:srgbClr val="F8CDC5"/>
                </a:highlight>
                <a:ea typeface="Calibri" panose="020F0502020204030204" pitchFamily="34" charset="0"/>
              </a:rPr>
              <a:t>n Binding Pocket</a:t>
            </a:r>
            <a:r>
              <a:rPr lang="en-US" sz="2000" b="1" dirty="0">
                <a:solidFill>
                  <a:srgbClr val="000000"/>
                </a:solidFill>
                <a:highlight>
                  <a:srgbClr val="F8CDC5"/>
                </a:highlight>
                <a:ea typeface="Calibri" panose="020F0502020204030204" pitchFamily="34" charset="0"/>
                <a:cs typeface="Times New Roman" panose="02020603050405020304" pitchFamily="18" charset="0"/>
              </a:rPr>
              <a:t> Detection </a:t>
            </a:r>
          </a:p>
          <a:p>
            <a:r>
              <a:rPr lang="en-US" sz="1400" dirty="0" err="1">
                <a:solidFill>
                  <a:srgbClr val="000000"/>
                </a:solidFill>
                <a:effectLst/>
                <a:ea typeface="SimSun" panose="02010600030101010101" pitchFamily="2" charset="-122"/>
              </a:rPr>
              <a:t>PyMol</a:t>
            </a:r>
            <a:r>
              <a:rPr lang="en-US" sz="1400" dirty="0">
                <a:solidFill>
                  <a:srgbClr val="000000"/>
                </a:solidFill>
                <a:ea typeface="SimSun" panose="02010600030101010101" pitchFamily="2" charset="-122"/>
              </a:rPr>
              <a:t> is </a:t>
            </a:r>
            <a:r>
              <a:rPr lang="en-US" sz="1400" dirty="0">
                <a:solidFill>
                  <a:srgbClr val="000000"/>
                </a:solidFill>
                <a:effectLst/>
                <a:ea typeface="SimSun" panose="02010600030101010101" pitchFamily="2" charset="-122"/>
              </a:rPr>
              <a:t>an open-source proprietary molecular visualization system that may be used to find druggable binding sites on 3D protein structures (also known as protein pockets).</a:t>
            </a:r>
            <a:endParaRPr lang="en-US" sz="1400" dirty="0">
              <a:solidFill>
                <a:srgbClr val="000000"/>
              </a:solidFill>
              <a:ea typeface="SimSun" panose="02010600030101010101" pitchFamily="2" charset="-122"/>
            </a:endParaRPr>
          </a:p>
          <a:p>
            <a:endParaRPr lang="en-US" sz="1400" dirty="0">
              <a:solidFill>
                <a:srgbClr val="000000"/>
              </a:solidFill>
              <a:ea typeface="SimSun" panose="02010600030101010101" pitchFamily="2" charset="-122"/>
            </a:endParaRPr>
          </a:p>
          <a:p>
            <a:endParaRPr lang="en-US" sz="1400" dirty="0"/>
          </a:p>
          <a:p>
            <a:pPr marL="0" indent="0" algn="ctr">
              <a:buFont typeface="Arial" panose="020B0604020202020204" pitchFamily="34" charset="0"/>
              <a:buNone/>
            </a:pPr>
            <a:endParaRPr lang="en-US" sz="2000" b="1" dirty="0">
              <a:solidFill>
                <a:srgbClr val="000000"/>
              </a:solidFill>
              <a:highlight>
                <a:srgbClr val="FAB2CD"/>
              </a:highlight>
              <a:ea typeface="Calibri" panose="020F0502020204030204" pitchFamily="34" charset="0"/>
            </a:endParaRPr>
          </a:p>
        </p:txBody>
      </p:sp>
      <p:pic>
        <p:nvPicPr>
          <p:cNvPr id="9" name="Picture 8" descr="A yellow and black arrow with black text&#10;&#10;Description automatically generated">
            <a:extLst>
              <a:ext uri="{FF2B5EF4-FFF2-40B4-BE49-F238E27FC236}">
                <a16:creationId xmlns:a16="http://schemas.microsoft.com/office/drawing/2014/main" id="{A00C831B-4AD7-798B-94B1-62C35C975687}"/>
              </a:ext>
            </a:extLst>
          </p:cNvPr>
          <p:cNvPicPr>
            <a:picLocks noChangeAspect="1"/>
          </p:cNvPicPr>
          <p:nvPr/>
        </p:nvPicPr>
        <p:blipFill>
          <a:blip r:embed="rId6"/>
          <a:stretch>
            <a:fillRect/>
          </a:stretch>
        </p:blipFill>
        <p:spPr>
          <a:xfrm>
            <a:off x="6078263" y="5425582"/>
            <a:ext cx="3622770" cy="876137"/>
          </a:xfrm>
          <a:prstGeom prst="rect">
            <a:avLst/>
          </a:prstGeom>
        </p:spPr>
      </p:pic>
      <p:sp>
        <p:nvSpPr>
          <p:cNvPr id="10" name="TextBox 9">
            <a:extLst>
              <a:ext uri="{FF2B5EF4-FFF2-40B4-BE49-F238E27FC236}">
                <a16:creationId xmlns:a16="http://schemas.microsoft.com/office/drawing/2014/main" id="{CFC53791-0662-36FA-C01C-586BEDA75FB4}"/>
              </a:ext>
            </a:extLst>
          </p:cNvPr>
          <p:cNvSpPr txBox="1"/>
          <p:nvPr/>
        </p:nvSpPr>
        <p:spPr>
          <a:xfrm>
            <a:off x="4432528" y="6447418"/>
            <a:ext cx="7067412" cy="215444"/>
          </a:xfrm>
          <a:prstGeom prst="rect">
            <a:avLst/>
          </a:prstGeom>
          <a:noFill/>
          <a:ln>
            <a:solidFill>
              <a:schemeClr val="tx1"/>
            </a:solidFill>
          </a:ln>
        </p:spPr>
        <p:txBody>
          <a:bodyPr wrap="square" rtlCol="0">
            <a:spAutoFit/>
          </a:bodyPr>
          <a:lstStyle/>
          <a:p>
            <a:pPr algn="ctr"/>
            <a:r>
              <a:rPr lang="en-US" sz="800" dirty="0"/>
              <a:t>Figure 7.Protein Neural Pocket Graphics https://</a:t>
            </a:r>
            <a:r>
              <a:rPr lang="en-US" sz="800" dirty="0" err="1"/>
              <a:t>pubs.acs.org</a:t>
            </a:r>
            <a:r>
              <a:rPr lang="en-US" sz="800" dirty="0"/>
              <a:t>/</a:t>
            </a:r>
            <a:r>
              <a:rPr lang="en-US" sz="800" dirty="0" err="1"/>
              <a:t>doi</a:t>
            </a:r>
            <a:r>
              <a:rPr lang="en-US" sz="800" dirty="0"/>
              <a:t>/abs/10.1021/acs.jcim.1c00799</a:t>
            </a:r>
          </a:p>
        </p:txBody>
      </p:sp>
      <p:sp>
        <p:nvSpPr>
          <p:cNvPr id="7" name="TextBox 6">
            <a:extLst>
              <a:ext uri="{FF2B5EF4-FFF2-40B4-BE49-F238E27FC236}">
                <a16:creationId xmlns:a16="http://schemas.microsoft.com/office/drawing/2014/main" id="{8145653D-EE6A-037F-A38A-C9E4C0A9B59B}"/>
              </a:ext>
            </a:extLst>
          </p:cNvPr>
          <p:cNvSpPr txBox="1"/>
          <p:nvPr/>
        </p:nvSpPr>
        <p:spPr>
          <a:xfrm>
            <a:off x="11535414" y="6447418"/>
            <a:ext cx="557526" cy="369332"/>
          </a:xfrm>
          <a:prstGeom prst="rect">
            <a:avLst/>
          </a:prstGeom>
          <a:noFill/>
        </p:spPr>
        <p:txBody>
          <a:bodyPr wrap="square" rtlCol="0">
            <a:spAutoFit/>
          </a:bodyPr>
          <a:lstStyle/>
          <a:p>
            <a:r>
              <a:rPr lang="en-US" dirty="0"/>
              <a:t>5</a:t>
            </a:r>
          </a:p>
        </p:txBody>
      </p:sp>
      <p:sp>
        <p:nvSpPr>
          <p:cNvPr id="11" name="TextBox 10">
            <a:extLst>
              <a:ext uri="{FF2B5EF4-FFF2-40B4-BE49-F238E27FC236}">
                <a16:creationId xmlns:a16="http://schemas.microsoft.com/office/drawing/2014/main" id="{9FF0D0FB-1E07-21D2-63DB-99F7C9CA4CB6}"/>
              </a:ext>
            </a:extLst>
          </p:cNvPr>
          <p:cNvSpPr txBox="1"/>
          <p:nvPr/>
        </p:nvSpPr>
        <p:spPr>
          <a:xfrm>
            <a:off x="738061" y="6364489"/>
            <a:ext cx="3314247" cy="215444"/>
          </a:xfrm>
          <a:prstGeom prst="rect">
            <a:avLst/>
          </a:prstGeom>
          <a:noFill/>
          <a:ln>
            <a:solidFill>
              <a:schemeClr val="tx1"/>
            </a:solidFill>
          </a:ln>
        </p:spPr>
        <p:txBody>
          <a:bodyPr wrap="square" rtlCol="0">
            <a:spAutoFit/>
          </a:bodyPr>
          <a:lstStyle/>
          <a:p>
            <a:r>
              <a:rPr lang="en-US" sz="800" dirty="0"/>
              <a:t>Figure 6. Standard single cell transcriptomics flowchart</a:t>
            </a:r>
          </a:p>
        </p:txBody>
      </p:sp>
    </p:spTree>
    <p:extLst>
      <p:ext uri="{BB962C8B-B14F-4D97-AF65-F5344CB8AC3E}">
        <p14:creationId xmlns:p14="http://schemas.microsoft.com/office/powerpoint/2010/main" val="78683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558784" y="307554"/>
            <a:ext cx="11134077"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III. Results/Discussion</a:t>
            </a:r>
            <a:r>
              <a:rPr lang="en-US" dirty="0">
                <a:latin typeface="+mn-lt"/>
              </a:rPr>
              <a:t> </a:t>
            </a:r>
          </a:p>
        </p:txBody>
      </p:sp>
      <p:sp>
        <p:nvSpPr>
          <p:cNvPr id="11" name="Content Placeholder 2">
            <a:extLst>
              <a:ext uri="{FF2B5EF4-FFF2-40B4-BE49-F238E27FC236}">
                <a16:creationId xmlns:a16="http://schemas.microsoft.com/office/drawing/2014/main" id="{72779CA7-B6E8-14C0-45D6-A12162EDB168}"/>
              </a:ext>
            </a:extLst>
          </p:cNvPr>
          <p:cNvSpPr txBox="1">
            <a:spLocks/>
          </p:cNvSpPr>
          <p:nvPr/>
        </p:nvSpPr>
        <p:spPr>
          <a:xfrm>
            <a:off x="528295" y="3851000"/>
            <a:ext cx="5435135" cy="646331"/>
          </a:xfrm>
          <a:prstGeom prst="rect">
            <a:avLst/>
          </a:prstGeom>
          <a:solidFill>
            <a:schemeClr val="bg1"/>
          </a:solidFill>
          <a:ln w="63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400" dirty="0">
                <a:solidFill>
                  <a:srgbClr val="000000"/>
                </a:solidFill>
                <a:effectLst/>
                <a:ea typeface="Calibri" panose="020F0502020204030204" pitchFamily="34" charset="0"/>
              </a:rPr>
              <a:t>1. All</a:t>
            </a:r>
            <a:r>
              <a:rPr lang="en-US" sz="1400" dirty="0">
                <a:solidFill>
                  <a:srgbClr val="000000"/>
                </a:solidFill>
                <a:effectLst/>
                <a:ea typeface="Calibri" panose="020F0502020204030204" pitchFamily="34" charset="0"/>
              </a:rPr>
              <a:t> epithelial cell subtypes showed both areas with concentrated higher and lower modified expressions in its genomic region in the observation cells relative to the reference cells. </a:t>
            </a:r>
          </a:p>
        </p:txBody>
      </p:sp>
      <p:pic>
        <p:nvPicPr>
          <p:cNvPr id="1026" name="image24.png" descr="A map of different colors&#10;&#10;Description automatically generated">
            <a:extLst>
              <a:ext uri="{FF2B5EF4-FFF2-40B4-BE49-F238E27FC236}">
                <a16:creationId xmlns:a16="http://schemas.microsoft.com/office/drawing/2014/main" id="{663802A2-F2B3-1195-8550-CABB69C7F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2597"/>
          <a:stretch>
            <a:fillRect/>
          </a:stretch>
        </p:blipFill>
        <p:spPr bwMode="auto">
          <a:xfrm>
            <a:off x="558784" y="1181203"/>
            <a:ext cx="25527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9.png" descr="A map of different colors&#10;&#10;Description automatically generated">
            <a:extLst>
              <a:ext uri="{FF2B5EF4-FFF2-40B4-BE49-F238E27FC236}">
                <a16:creationId xmlns:a16="http://schemas.microsoft.com/office/drawing/2014/main" id="{2E9419F6-2B4B-CA2C-E85A-331F47698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192" y="1181203"/>
            <a:ext cx="2745730" cy="20446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a:extLst>
              <a:ext uri="{FF2B5EF4-FFF2-40B4-BE49-F238E27FC236}">
                <a16:creationId xmlns:a16="http://schemas.microsoft.com/office/drawing/2014/main" id="{B76BFBC9-65AD-5AF8-7142-78EDC24DE583}"/>
              </a:ext>
            </a:extLst>
          </p:cNvPr>
          <p:cNvSpPr>
            <a:spLocks noChangeArrowheads="1"/>
          </p:cNvSpPr>
          <p:nvPr/>
        </p:nvSpPr>
        <p:spPr bwMode="auto">
          <a:xfrm>
            <a:off x="530623" y="3276890"/>
            <a:ext cx="5435137"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Figure 8</a:t>
            </a:r>
            <a:r>
              <a:rPr lang="en-US" altLang="en-US" sz="800" dirty="0">
                <a:solidFill>
                  <a:srgbClr val="000000"/>
                </a:solidFill>
                <a:latin typeface="+mn-lt"/>
                <a:ea typeface="Times New Roman" panose="02020603050405020304" pitchFamily="18" charset="0"/>
                <a:cs typeface="Times New Roman" panose="02020603050405020304" pitchFamily="18" charset="0"/>
              </a:rPr>
              <a:t>. </a:t>
            </a: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UMAPs of epithelial cell sub-types</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Epithelial cell sub-type UMAP prior annotating</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Epithelial cell sub-type UMAP post annota</a:t>
            </a:r>
            <a:r>
              <a:rPr kumimoji="0" lang="en-US" altLang="zh-CN"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t</a:t>
            </a: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ing</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p:txBody>
      </p:sp>
      <p:pic>
        <p:nvPicPr>
          <p:cNvPr id="1030" name="Picture 1959780312">
            <a:extLst>
              <a:ext uri="{FF2B5EF4-FFF2-40B4-BE49-F238E27FC236}">
                <a16:creationId xmlns:a16="http://schemas.microsoft.com/office/drawing/2014/main" id="{DDF6CBF0-916E-9E54-7A70-D56DEAD12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483" y="1181203"/>
            <a:ext cx="2608017" cy="2044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726068973" descr="A graph with different colored squares&#10;&#10;Description automatically generated">
            <a:extLst>
              <a:ext uri="{FF2B5EF4-FFF2-40B4-BE49-F238E27FC236}">
                <a16:creationId xmlns:a16="http://schemas.microsoft.com/office/drawing/2014/main" id="{E1700A42-18B0-DB7D-CF7D-1FE0264F46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0518" y="1181203"/>
            <a:ext cx="2552700" cy="20446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a:extLst>
              <a:ext uri="{FF2B5EF4-FFF2-40B4-BE49-F238E27FC236}">
                <a16:creationId xmlns:a16="http://schemas.microsoft.com/office/drawing/2014/main" id="{BDDBAA30-93B9-BD6B-B2B5-10950C65B5D7}"/>
              </a:ext>
            </a:extLst>
          </p:cNvPr>
          <p:cNvSpPr>
            <a:spLocks noChangeArrowheads="1"/>
          </p:cNvSpPr>
          <p:nvPr/>
        </p:nvSpPr>
        <p:spPr bwMode="auto">
          <a:xfrm>
            <a:off x="6400800"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8">
            <a:extLst>
              <a:ext uri="{FF2B5EF4-FFF2-40B4-BE49-F238E27FC236}">
                <a16:creationId xmlns:a16="http://schemas.microsoft.com/office/drawing/2014/main" id="{E4F522BA-96C1-E024-F249-AD2AFEE0A353}"/>
              </a:ext>
            </a:extLst>
          </p:cNvPr>
          <p:cNvSpPr>
            <a:spLocks noChangeArrowheads="1"/>
          </p:cNvSpPr>
          <p:nvPr/>
        </p:nvSpPr>
        <p:spPr bwMode="auto">
          <a:xfrm>
            <a:off x="6345485" y="3282721"/>
            <a:ext cx="5315892"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Figure 9</a:t>
            </a:r>
            <a:r>
              <a:rPr lang="en-US" altLang="en-US" sz="800" dirty="0">
                <a:solidFill>
                  <a:srgbClr val="000000"/>
                </a:solidFill>
                <a:latin typeface="+mn-lt"/>
                <a:ea typeface="Times New Roman" panose="02020603050405020304" pitchFamily="18" charset="0"/>
                <a:cs typeface="Times New Roman" panose="02020603050405020304" pitchFamily="18" charset="0"/>
              </a:rPr>
              <a:t>.</a:t>
            </a: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Visualization of Copy Number Variations</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800" b="0"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InferCNV</a:t>
            </a: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results</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Epithelial cell sub-type copy number result boxplot</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p:txBody>
      </p:sp>
      <p:sp>
        <p:nvSpPr>
          <p:cNvPr id="16" name="TextBox 15">
            <a:extLst>
              <a:ext uri="{FF2B5EF4-FFF2-40B4-BE49-F238E27FC236}">
                <a16:creationId xmlns:a16="http://schemas.microsoft.com/office/drawing/2014/main" id="{3F629E77-9763-D480-9F3A-047EFABDEA1D}"/>
              </a:ext>
            </a:extLst>
          </p:cNvPr>
          <p:cNvSpPr txBox="1"/>
          <p:nvPr/>
        </p:nvSpPr>
        <p:spPr>
          <a:xfrm>
            <a:off x="528293" y="4742759"/>
            <a:ext cx="5435137" cy="738664"/>
          </a:xfrm>
          <a:prstGeom prst="rect">
            <a:avLst/>
          </a:prstGeom>
          <a:solidFill>
            <a:schemeClr val="bg1"/>
          </a:solidFill>
          <a:ln w="6350">
            <a:solidFill>
              <a:schemeClr val="tx1"/>
            </a:solidFill>
          </a:ln>
        </p:spPr>
        <p:txBody>
          <a:bodyPr wrap="square" rtlCol="0">
            <a:spAutoFit/>
          </a:bodyPr>
          <a:lstStyle/>
          <a:p>
            <a:pPr marL="0" indent="0" algn="just">
              <a:buNone/>
            </a:pPr>
            <a:r>
              <a:rPr lang="en-US" sz="1400" dirty="0">
                <a:solidFill>
                  <a:srgbClr val="000000"/>
                </a:solidFill>
                <a:effectLst/>
                <a:ea typeface="Calibri" panose="020F0502020204030204" pitchFamily="34" charset="0"/>
                <a:cs typeface="Times New Roman" panose="02020603050405020304" pitchFamily="18" charset="0"/>
              </a:rPr>
              <a:t>2. Large levels of genetic mutation, which can be inferred from dramatic concentrations of modified expressions, </a:t>
            </a:r>
            <a:r>
              <a:rPr lang="en-US" sz="1400" b="1" dirty="0">
                <a:solidFill>
                  <a:srgbClr val="000000"/>
                </a:solidFill>
                <a:effectLst/>
                <a:highlight>
                  <a:srgbClr val="FFE6C7"/>
                </a:highlight>
                <a:ea typeface="Calibri" panose="020F0502020204030204" pitchFamily="34" charset="0"/>
                <a:cs typeface="Times New Roman" panose="02020603050405020304" pitchFamily="18" charset="0"/>
              </a:rPr>
              <a:t>indicates changes to cell division, which leads to cancerous tumor formation.</a:t>
            </a:r>
          </a:p>
        </p:txBody>
      </p:sp>
      <p:sp>
        <p:nvSpPr>
          <p:cNvPr id="18" name="TextBox 17">
            <a:extLst>
              <a:ext uri="{FF2B5EF4-FFF2-40B4-BE49-F238E27FC236}">
                <a16:creationId xmlns:a16="http://schemas.microsoft.com/office/drawing/2014/main" id="{296FBE17-1DF0-BE1D-DA44-AC9C89402539}"/>
              </a:ext>
            </a:extLst>
          </p:cNvPr>
          <p:cNvSpPr txBox="1"/>
          <p:nvPr/>
        </p:nvSpPr>
        <p:spPr>
          <a:xfrm>
            <a:off x="528293" y="5746240"/>
            <a:ext cx="5435137" cy="738664"/>
          </a:xfrm>
          <a:prstGeom prst="rect">
            <a:avLst/>
          </a:prstGeom>
          <a:solidFill>
            <a:schemeClr val="bg1"/>
          </a:solidFill>
          <a:ln w="6350">
            <a:solidFill>
              <a:schemeClr val="tx1"/>
            </a:solidFill>
          </a:ln>
        </p:spPr>
        <p:txBody>
          <a:bodyPr wrap="square" rtlCol="0">
            <a:spAutoFit/>
          </a:bodyPr>
          <a:lstStyle/>
          <a:p>
            <a:pPr algn="just"/>
            <a:r>
              <a:rPr lang="en-US" sz="1400" dirty="0">
                <a:solidFill>
                  <a:srgbClr val="000000"/>
                </a:solidFill>
                <a:ea typeface="Calibri" panose="020F0502020204030204" pitchFamily="34" charset="0"/>
                <a:cs typeface="Times New Roman" panose="02020603050405020304" pitchFamily="18" charset="0"/>
              </a:rPr>
              <a:t>3. The boxplot </a:t>
            </a:r>
            <a:r>
              <a:rPr lang="en-US" sz="1400" dirty="0">
                <a:solidFill>
                  <a:srgbClr val="000000"/>
                </a:solidFill>
                <a:effectLst/>
                <a:ea typeface="Calibri" panose="020F0502020204030204" pitchFamily="34" charset="0"/>
                <a:cs typeface="Times New Roman" panose="02020603050405020304" pitchFamily="18" charset="0"/>
              </a:rPr>
              <a:t>demonstrated that </a:t>
            </a:r>
            <a:r>
              <a:rPr lang="en-US" sz="1400" b="1" dirty="0">
                <a:solidFill>
                  <a:srgbClr val="000000"/>
                </a:solidFill>
                <a:effectLst/>
                <a:highlight>
                  <a:srgbClr val="FFE6C7"/>
                </a:highlight>
                <a:ea typeface="Calibri" panose="020F0502020204030204" pitchFamily="34" charset="0"/>
                <a:cs typeface="Times New Roman" panose="02020603050405020304" pitchFamily="18" charset="0"/>
              </a:rPr>
              <a:t>basal cells </a:t>
            </a:r>
            <a:r>
              <a:rPr lang="en-US" sz="1400" dirty="0">
                <a:solidFill>
                  <a:srgbClr val="000000"/>
                </a:solidFill>
                <a:effectLst/>
                <a:ea typeface="Calibri" panose="020F0502020204030204" pitchFamily="34" charset="0"/>
                <a:cs typeface="Times New Roman" panose="02020603050405020304" pitchFamily="18" charset="0"/>
              </a:rPr>
              <a:t>have the largest range of copy number variation and that the proportion of tumor cells is highest in </a:t>
            </a:r>
            <a:r>
              <a:rPr lang="en-US" sz="1400" b="1" dirty="0">
                <a:solidFill>
                  <a:srgbClr val="000000"/>
                </a:solidFill>
                <a:effectLst/>
                <a:highlight>
                  <a:srgbClr val="FFE6C7"/>
                </a:highlight>
                <a:ea typeface="Calibri" panose="020F0502020204030204" pitchFamily="34" charset="0"/>
                <a:cs typeface="Times New Roman" panose="02020603050405020304" pitchFamily="18" charset="0"/>
              </a:rPr>
              <a:t>brush cells </a:t>
            </a:r>
            <a:r>
              <a:rPr lang="en-US" sz="1400" dirty="0">
                <a:solidFill>
                  <a:srgbClr val="000000"/>
                </a:solidFill>
                <a:effectLst/>
                <a:ea typeface="Calibri" panose="020F0502020204030204" pitchFamily="34" charset="0"/>
                <a:cs typeface="Times New Roman" panose="02020603050405020304" pitchFamily="18" charset="0"/>
              </a:rPr>
              <a:t>and the lowest cilia cells</a:t>
            </a:r>
            <a:r>
              <a:rPr lang="en-US" sz="1400" dirty="0">
                <a:solidFill>
                  <a:srgbClr val="000000"/>
                </a:solidFill>
                <a:effectLst/>
                <a:ea typeface="SimSun" panose="02010600030101010101" pitchFamily="2" charset="-122"/>
                <a:cs typeface="Times New Roman" panose="02020603050405020304" pitchFamily="18" charset="0"/>
              </a:rPr>
              <a:t>.</a:t>
            </a:r>
            <a:r>
              <a:rPr lang="en-US" sz="1400" dirty="0">
                <a:effectLst/>
                <a:cs typeface="Times New Roman" panose="02020603050405020304" pitchFamily="18" charset="0"/>
              </a:rPr>
              <a:t> </a:t>
            </a:r>
            <a:endParaRPr lang="en-US" sz="1400" b="1" dirty="0">
              <a:highlight>
                <a:srgbClr val="FAB2CD"/>
              </a:highlight>
              <a:cs typeface="Times New Roman" panose="02020603050405020304" pitchFamily="18" charset="0"/>
            </a:endParaRPr>
          </a:p>
        </p:txBody>
      </p:sp>
      <p:pic>
        <p:nvPicPr>
          <p:cNvPr id="3" name="image7.jpg" descr="A graph of a number of cells&#10;&#10;Description automatically generated with medium confidence">
            <a:extLst>
              <a:ext uri="{FF2B5EF4-FFF2-40B4-BE49-F238E27FC236}">
                <a16:creationId xmlns:a16="http://schemas.microsoft.com/office/drawing/2014/main" id="{64B8CB38-7C5D-5777-60B5-F05BEEB1A972}"/>
              </a:ext>
            </a:extLst>
          </p:cNvPr>
          <p:cNvPicPr/>
          <p:nvPr/>
        </p:nvPicPr>
        <p:blipFill>
          <a:blip r:embed="rId7"/>
          <a:srcRect/>
          <a:stretch>
            <a:fillRect/>
          </a:stretch>
        </p:blipFill>
        <p:spPr>
          <a:xfrm>
            <a:off x="6287166" y="3851000"/>
            <a:ext cx="2724649" cy="2492990"/>
          </a:xfrm>
          <a:prstGeom prst="rect">
            <a:avLst/>
          </a:prstGeom>
          <a:ln/>
        </p:spPr>
      </p:pic>
      <p:sp>
        <p:nvSpPr>
          <p:cNvPr id="5" name="TextBox 4">
            <a:extLst>
              <a:ext uri="{FF2B5EF4-FFF2-40B4-BE49-F238E27FC236}">
                <a16:creationId xmlns:a16="http://schemas.microsoft.com/office/drawing/2014/main" id="{7378A736-235C-1218-7080-9AECB2DC7D93}"/>
              </a:ext>
            </a:extLst>
          </p:cNvPr>
          <p:cNvSpPr txBox="1"/>
          <p:nvPr/>
        </p:nvSpPr>
        <p:spPr>
          <a:xfrm>
            <a:off x="9080518" y="3814436"/>
            <a:ext cx="2621403" cy="2492990"/>
          </a:xfrm>
          <a:prstGeom prst="rect">
            <a:avLst/>
          </a:prstGeom>
          <a:solidFill>
            <a:schemeClr val="bg1"/>
          </a:solidFill>
        </p:spPr>
        <p:txBody>
          <a:bodyPr wrap="square" rtlCol="0">
            <a:spAutoFit/>
          </a:bodyPr>
          <a:lstStyle/>
          <a:p>
            <a:pPr algn="just"/>
            <a:r>
              <a:rPr lang="en-US" sz="1300" b="0" i="0" dirty="0">
                <a:effectLst/>
              </a:rPr>
              <a:t>	GO Enrichment Analysis found </a:t>
            </a:r>
            <a:r>
              <a:rPr lang="en-US" sz="1300" b="1" i="0" dirty="0">
                <a:effectLst/>
                <a:highlight>
                  <a:srgbClr val="FFE6C7"/>
                </a:highlight>
              </a:rPr>
              <a:t>Cadherin Binding </a:t>
            </a:r>
            <a:r>
              <a:rPr lang="en-US" sz="1300" b="0" i="0" dirty="0">
                <a:effectLst/>
              </a:rPr>
              <a:t>as one of the primary molecular f</a:t>
            </a:r>
            <a:r>
              <a:rPr lang="en-US" sz="1300" dirty="0"/>
              <a:t>unctions, and </a:t>
            </a:r>
            <a:r>
              <a:rPr lang="en-US" sz="1300" b="0" i="0" dirty="0">
                <a:effectLst/>
              </a:rPr>
              <a:t>Epithelial cadherins(E-cadherins</a:t>
            </a:r>
            <a:r>
              <a:rPr lang="en-US" sz="1300" dirty="0"/>
              <a:t>)</a:t>
            </a:r>
            <a:r>
              <a:rPr lang="en-US" sz="1300" b="0" i="0" dirty="0">
                <a:effectLst/>
              </a:rPr>
              <a:t> provide cell adhesion: it </a:t>
            </a:r>
            <a:r>
              <a:rPr lang="en-US" sz="1300" dirty="0"/>
              <a:t>is proven to be involved </a:t>
            </a:r>
            <a:r>
              <a:rPr lang="en-US" sz="1300" b="0" i="0" dirty="0">
                <a:effectLst/>
              </a:rPr>
              <a:t>in the formation of epithelial types of cancers such as carcinomas. More generally, destabilized </a:t>
            </a:r>
            <a:r>
              <a:rPr lang="en-US" sz="1300" b="1" i="0" dirty="0">
                <a:effectLst/>
                <a:highlight>
                  <a:srgbClr val="FFE6C7"/>
                </a:highlight>
              </a:rPr>
              <a:t>cadherin complexes is associated with tumor progression in multiple cancer types. </a:t>
            </a:r>
            <a:endParaRPr lang="en-US" sz="1300" b="1" dirty="0">
              <a:highlight>
                <a:srgbClr val="FFE6C7"/>
              </a:highlight>
            </a:endParaRPr>
          </a:p>
        </p:txBody>
      </p:sp>
      <p:sp>
        <p:nvSpPr>
          <p:cNvPr id="6" name="TextBox 5">
            <a:extLst>
              <a:ext uri="{FF2B5EF4-FFF2-40B4-BE49-F238E27FC236}">
                <a16:creationId xmlns:a16="http://schemas.microsoft.com/office/drawing/2014/main" id="{B80D9F1E-A5E4-B56C-B7A3-1C43FCF676CE}"/>
              </a:ext>
            </a:extLst>
          </p:cNvPr>
          <p:cNvSpPr txBox="1"/>
          <p:nvPr/>
        </p:nvSpPr>
        <p:spPr>
          <a:xfrm>
            <a:off x="6287166" y="6428520"/>
            <a:ext cx="5346052" cy="215444"/>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Figure 10.</a:t>
            </a:r>
            <a:r>
              <a:rPr lang="en-US" altLang="en-US" sz="800" dirty="0">
                <a:ea typeface="Times New Roman" panose="02020603050405020304" pitchFamily="18" charset="0"/>
                <a:cs typeface="Times New Roman" panose="02020603050405020304" pitchFamily="18" charset="0"/>
              </a:rPr>
              <a:t> GO Enrichment Results</a:t>
            </a:r>
            <a:endPar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286655E-E318-8936-BB81-3A972075A8FA}"/>
              </a:ext>
            </a:extLst>
          </p:cNvPr>
          <p:cNvSpPr txBox="1"/>
          <p:nvPr/>
        </p:nvSpPr>
        <p:spPr>
          <a:xfrm>
            <a:off x="11633218" y="6450604"/>
            <a:ext cx="419100"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4461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528961" y="264688"/>
            <a:ext cx="11134077"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III. Results/Discussion</a:t>
            </a:r>
            <a:r>
              <a:rPr lang="en-US" dirty="0">
                <a:latin typeface="+mn-lt"/>
              </a:rPr>
              <a:t> </a:t>
            </a:r>
          </a:p>
        </p:txBody>
      </p:sp>
      <p:sp>
        <p:nvSpPr>
          <p:cNvPr id="13" name="Rectangle 7">
            <a:extLst>
              <a:ext uri="{FF2B5EF4-FFF2-40B4-BE49-F238E27FC236}">
                <a16:creationId xmlns:a16="http://schemas.microsoft.com/office/drawing/2014/main" id="{BDDBAA30-93B9-BD6B-B2B5-10950C65B5D7}"/>
              </a:ext>
            </a:extLst>
          </p:cNvPr>
          <p:cNvSpPr>
            <a:spLocks noChangeArrowheads="1"/>
          </p:cNvSpPr>
          <p:nvPr/>
        </p:nvSpPr>
        <p:spPr bwMode="auto">
          <a:xfrm>
            <a:off x="6370977" y="3717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42AAFFB5-9478-A295-470B-E6E89A6F463D}"/>
              </a:ext>
            </a:extLst>
          </p:cNvPr>
          <p:cNvSpPr>
            <a:spLocks noChangeArrowheads="1"/>
          </p:cNvSpPr>
          <p:nvPr/>
        </p:nvSpPr>
        <p:spPr bwMode="auto">
          <a:xfrm>
            <a:off x="528961" y="3717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图片 1">
            <a:extLst>
              <a:ext uri="{FF2B5EF4-FFF2-40B4-BE49-F238E27FC236}">
                <a16:creationId xmlns:a16="http://schemas.microsoft.com/office/drawing/2014/main" id="{8B40E37D-9978-27F8-542D-EC4E0491A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586" y="1112813"/>
            <a:ext cx="5412161" cy="23655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8988C95-DD08-8F88-4A21-7AA75F64BA25}"/>
              </a:ext>
            </a:extLst>
          </p:cNvPr>
          <p:cNvSpPr>
            <a:spLocks noChangeArrowheads="1"/>
          </p:cNvSpPr>
          <p:nvPr/>
        </p:nvSpPr>
        <p:spPr bwMode="auto">
          <a:xfrm>
            <a:off x="3690586" y="3588817"/>
            <a:ext cx="5412161" cy="27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Figure 12. K-M survival curve for </a:t>
            </a:r>
            <a:r>
              <a:rPr kumimoji="0" lang="en-US" altLang="en-US" sz="1200" b="0" i="1"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NDUFB8</a:t>
            </a:r>
            <a:r>
              <a:rPr kumimoji="0" lang="en-US" altLang="en-US" sz="1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gene</a:t>
            </a:r>
            <a:endParaRPr kumimoji="0" lang="en-US" altLang="en-US" sz="18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E8124655-C95F-81E5-D3C3-669C68B12F27}"/>
              </a:ext>
            </a:extLst>
          </p:cNvPr>
          <p:cNvSpPr txBox="1"/>
          <p:nvPr/>
        </p:nvSpPr>
        <p:spPr>
          <a:xfrm>
            <a:off x="494989" y="5097494"/>
            <a:ext cx="11167983" cy="923330"/>
          </a:xfrm>
          <a:prstGeom prst="rect">
            <a:avLst/>
          </a:prstGeom>
          <a:solidFill>
            <a:schemeClr val="bg1"/>
          </a:solidFill>
          <a:ln>
            <a:solidFill>
              <a:schemeClr val="tx1"/>
            </a:solidFill>
          </a:ln>
        </p:spPr>
        <p:txBody>
          <a:bodyPr wrap="square" rtlCol="0">
            <a:spAutoFit/>
          </a:bodyPr>
          <a:lstStyle/>
          <a:p>
            <a:pPr algn="just"/>
            <a:r>
              <a:rPr lang="en-US" dirty="0">
                <a:effectLst/>
                <a:cs typeface="Times New Roman" panose="02020603050405020304" pitchFamily="18" charset="0"/>
              </a:rPr>
              <a:t>	However, while it is conclusive that high levels of OXPHOS genes helps detect early-stage cancer because the process energizes cancer cells, there is very </a:t>
            </a:r>
            <a:r>
              <a:rPr lang="en-US" b="1" dirty="0">
                <a:effectLst/>
                <a:highlight>
                  <a:srgbClr val="FFE6C7"/>
                </a:highlight>
                <a:cs typeface="Times New Roman" panose="02020603050405020304" pitchFamily="18" charset="0"/>
              </a:rPr>
              <a:t>limited</a:t>
            </a:r>
            <a:r>
              <a:rPr lang="en-US" dirty="0">
                <a:effectLst/>
                <a:cs typeface="Times New Roman" panose="02020603050405020304" pitchFamily="18" charset="0"/>
              </a:rPr>
              <a:t> research on </a:t>
            </a:r>
            <a:r>
              <a:rPr lang="en-US" i="1" dirty="0">
                <a:effectLst/>
                <a:cs typeface="Times New Roman" panose="02020603050405020304" pitchFamily="18" charset="0"/>
              </a:rPr>
              <a:t>NDUFS8</a:t>
            </a:r>
            <a:r>
              <a:rPr lang="en-US" dirty="0">
                <a:effectLst/>
                <a:cs typeface="Times New Roman" panose="02020603050405020304" pitchFamily="18" charset="0"/>
              </a:rPr>
              <a:t> on the area of NSCLC making further studies necessary.</a:t>
            </a:r>
          </a:p>
        </p:txBody>
      </p:sp>
      <p:sp>
        <p:nvSpPr>
          <p:cNvPr id="9" name="TextBox 8">
            <a:extLst>
              <a:ext uri="{FF2B5EF4-FFF2-40B4-BE49-F238E27FC236}">
                <a16:creationId xmlns:a16="http://schemas.microsoft.com/office/drawing/2014/main" id="{D860373C-4884-CD2E-3DA6-0DB2B9DFDA5A}"/>
              </a:ext>
            </a:extLst>
          </p:cNvPr>
          <p:cNvSpPr txBox="1"/>
          <p:nvPr/>
        </p:nvSpPr>
        <p:spPr>
          <a:xfrm>
            <a:off x="9184927" y="1152043"/>
            <a:ext cx="2452439" cy="2308324"/>
          </a:xfrm>
          <a:prstGeom prst="rect">
            <a:avLst/>
          </a:prstGeom>
          <a:solidFill>
            <a:schemeClr val="bg1"/>
          </a:solidFill>
          <a:ln>
            <a:solidFill>
              <a:schemeClr val="tx1"/>
            </a:solidFill>
          </a:ln>
        </p:spPr>
        <p:txBody>
          <a:bodyPr wrap="square" rtlCol="0">
            <a:spAutoFit/>
          </a:bodyPr>
          <a:lstStyle/>
          <a:p>
            <a:pPr algn="just"/>
            <a:r>
              <a:rPr lang="en-US" sz="1800" dirty="0">
                <a:solidFill>
                  <a:srgbClr val="000000"/>
                </a:solidFill>
                <a:effectLst/>
                <a:ea typeface="Calibri" panose="020F0502020204030204" pitchFamily="34" charset="0"/>
              </a:rPr>
              <a:t>	K-M Survival curves </a:t>
            </a:r>
            <a:r>
              <a:rPr lang="en-US" dirty="0">
                <a:solidFill>
                  <a:srgbClr val="000000"/>
                </a:solidFill>
                <a:ea typeface="Calibri" panose="020F0502020204030204" pitchFamily="34" charset="0"/>
              </a:rPr>
              <a:t>for all six hub genes displayed that </a:t>
            </a:r>
            <a:r>
              <a:rPr lang="en-US" sz="1800" b="1" i="1" dirty="0">
                <a:solidFill>
                  <a:srgbClr val="000000"/>
                </a:solidFill>
                <a:effectLst/>
                <a:highlight>
                  <a:srgbClr val="FFE6C7"/>
                </a:highlight>
                <a:ea typeface="Calibri" panose="020F0502020204030204" pitchFamily="34" charset="0"/>
              </a:rPr>
              <a:t>NDUFB8</a:t>
            </a:r>
            <a:r>
              <a:rPr lang="en-US" sz="1800" dirty="0">
                <a:solidFill>
                  <a:srgbClr val="000000"/>
                </a:solidFill>
                <a:effectLst/>
                <a:ea typeface="Calibri" panose="020F0502020204030204" pitchFamily="34" charset="0"/>
              </a:rPr>
              <a:t> has a high potential research value in the field of LUAD tumor type NSCLC  </a:t>
            </a:r>
            <a:r>
              <a:rPr lang="en-US" sz="1800" b="1" dirty="0">
                <a:solidFill>
                  <a:srgbClr val="000000"/>
                </a:solidFill>
                <a:effectLst/>
                <a:ea typeface="Calibri" panose="020F0502020204030204" pitchFamily="34" charset="0"/>
              </a:rPr>
              <a:t>(p=0.038, p&lt;0.05).</a:t>
            </a:r>
          </a:p>
        </p:txBody>
      </p:sp>
      <p:pic>
        <p:nvPicPr>
          <p:cNvPr id="3" name="image1.jpg">
            <a:extLst>
              <a:ext uri="{FF2B5EF4-FFF2-40B4-BE49-F238E27FC236}">
                <a16:creationId xmlns:a16="http://schemas.microsoft.com/office/drawing/2014/main" id="{EB413A5A-2254-E79C-56D9-ACF31B3EF479}"/>
              </a:ext>
            </a:extLst>
          </p:cNvPr>
          <p:cNvPicPr/>
          <p:nvPr/>
        </p:nvPicPr>
        <p:blipFill>
          <a:blip r:embed="rId4"/>
          <a:srcRect/>
          <a:stretch>
            <a:fillRect/>
          </a:stretch>
        </p:blipFill>
        <p:spPr>
          <a:xfrm>
            <a:off x="494988" y="1117467"/>
            <a:ext cx="3113739" cy="1891388"/>
          </a:xfrm>
          <a:prstGeom prst="rect">
            <a:avLst/>
          </a:prstGeom>
          <a:ln/>
        </p:spPr>
      </p:pic>
      <p:sp>
        <p:nvSpPr>
          <p:cNvPr id="6" name="TextBox 5">
            <a:extLst>
              <a:ext uri="{FF2B5EF4-FFF2-40B4-BE49-F238E27FC236}">
                <a16:creationId xmlns:a16="http://schemas.microsoft.com/office/drawing/2014/main" id="{6E9F7AED-D716-D5EF-FF6E-72A0C0C0A157}"/>
              </a:ext>
            </a:extLst>
          </p:cNvPr>
          <p:cNvSpPr txBox="1"/>
          <p:nvPr/>
        </p:nvSpPr>
        <p:spPr>
          <a:xfrm>
            <a:off x="494988" y="3986558"/>
            <a:ext cx="11167984" cy="923330"/>
          </a:xfrm>
          <a:prstGeom prst="rect">
            <a:avLst/>
          </a:prstGeom>
          <a:solidFill>
            <a:schemeClr val="bg1"/>
          </a:solidFill>
          <a:ln>
            <a:solidFill>
              <a:schemeClr val="tx1"/>
            </a:solidFill>
          </a:ln>
        </p:spPr>
        <p:txBody>
          <a:bodyPr wrap="square" rtlCol="0">
            <a:spAutoFit/>
          </a:bodyPr>
          <a:lstStyle/>
          <a:p>
            <a:pPr algn="just"/>
            <a:r>
              <a:rPr lang="en-US" i="1" dirty="0">
                <a:cs typeface="Times New Roman" panose="02020603050405020304" pitchFamily="18" charset="0"/>
              </a:rPr>
              <a:t>- </a:t>
            </a:r>
            <a:r>
              <a:rPr lang="en-US" i="1" dirty="0">
                <a:effectLst/>
                <a:cs typeface="Times New Roman" panose="02020603050405020304" pitchFamily="18" charset="0"/>
              </a:rPr>
              <a:t>NDUFB8</a:t>
            </a:r>
            <a:r>
              <a:rPr lang="en-US" dirty="0">
                <a:effectLst/>
                <a:cs typeface="Times New Roman" panose="02020603050405020304" pitchFamily="18" charset="0"/>
              </a:rPr>
              <a:t> catalyzes the </a:t>
            </a:r>
            <a:r>
              <a:rPr lang="en-US" b="1" dirty="0">
                <a:effectLst/>
                <a:highlight>
                  <a:srgbClr val="FFE6C7"/>
                </a:highlight>
                <a:cs typeface="Times New Roman" panose="02020603050405020304" pitchFamily="18" charset="0"/>
              </a:rPr>
              <a:t>oxidation of NADH and electron transfer</a:t>
            </a:r>
            <a:r>
              <a:rPr lang="en-US" dirty="0">
                <a:effectLst/>
                <a:highlight>
                  <a:srgbClr val="FFE6C7"/>
                </a:highlight>
                <a:cs typeface="Times New Roman" panose="02020603050405020304" pitchFamily="18" charset="0"/>
              </a:rPr>
              <a:t>,</a:t>
            </a:r>
            <a:r>
              <a:rPr lang="en-US" dirty="0">
                <a:effectLst/>
                <a:cs typeface="Times New Roman" panose="02020603050405020304" pitchFamily="18" charset="0"/>
              </a:rPr>
              <a:t> which is consequential for the OXPHOS machinery. </a:t>
            </a:r>
          </a:p>
          <a:p>
            <a:pPr algn="just"/>
            <a:r>
              <a:rPr lang="en-US" dirty="0">
                <a:cs typeface="Times New Roman" panose="02020603050405020304" pitchFamily="18" charset="0"/>
              </a:rPr>
              <a:t>- </a:t>
            </a:r>
            <a:r>
              <a:rPr lang="en-US" dirty="0">
                <a:effectLst/>
                <a:cs typeface="Times New Roman" panose="02020603050405020304" pitchFamily="18" charset="0"/>
              </a:rPr>
              <a:t>Previous studies have established that other components of the </a:t>
            </a:r>
            <a:r>
              <a:rPr lang="en-US" b="1" dirty="0">
                <a:effectLst/>
                <a:highlight>
                  <a:srgbClr val="FFE6C7"/>
                </a:highlight>
                <a:cs typeface="Times New Roman" panose="02020603050405020304" pitchFamily="18" charset="0"/>
              </a:rPr>
              <a:t>OXPHOS machinery are highly predictive in detecting early-stage NSCLC.</a:t>
            </a:r>
          </a:p>
        </p:txBody>
      </p:sp>
      <p:sp>
        <p:nvSpPr>
          <p:cNvPr id="10" name="Rectangle 3">
            <a:extLst>
              <a:ext uri="{FF2B5EF4-FFF2-40B4-BE49-F238E27FC236}">
                <a16:creationId xmlns:a16="http://schemas.microsoft.com/office/drawing/2014/main" id="{0FC97FD0-EC91-18DE-F198-54340FFEC16D}"/>
              </a:ext>
            </a:extLst>
          </p:cNvPr>
          <p:cNvSpPr>
            <a:spLocks noChangeArrowheads="1"/>
          </p:cNvSpPr>
          <p:nvPr/>
        </p:nvSpPr>
        <p:spPr bwMode="auto">
          <a:xfrm>
            <a:off x="562039" y="3234522"/>
            <a:ext cx="2979636"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Figure 11. Hub Gene Diagram generated by </a:t>
            </a:r>
            <a:r>
              <a:rPr kumimoji="0" lang="en-US" altLang="en-US" sz="1200" b="0" i="0" u="none" strike="noStrike" cap="none" normalizeH="0" baseline="0" dirty="0" err="1">
                <a:ln>
                  <a:noFill/>
                </a:ln>
                <a:solidFill>
                  <a:srgbClr val="000000"/>
                </a:solidFill>
                <a:effectLst/>
                <a:ea typeface="Times New Roman" panose="02020603050405020304" pitchFamily="18" charset="0"/>
                <a:cs typeface="Arial" panose="020B0604020202020204" pitchFamily="34" charset="0"/>
              </a:rPr>
              <a:t>CytoHubba</a:t>
            </a:r>
            <a:endParaRPr kumimoji="0" lang="en-US" altLang="en-US" sz="18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61A5EF9C-D2C8-351D-3032-17B756CA59A6}"/>
              </a:ext>
            </a:extLst>
          </p:cNvPr>
          <p:cNvSpPr txBox="1"/>
          <p:nvPr/>
        </p:nvSpPr>
        <p:spPr>
          <a:xfrm>
            <a:off x="11185381" y="6353703"/>
            <a:ext cx="331565"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44182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558784" y="307554"/>
            <a:ext cx="11134077"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III. Results/Discussion</a:t>
            </a:r>
            <a:r>
              <a:rPr lang="en-US" dirty="0">
                <a:latin typeface="+mn-lt"/>
              </a:rPr>
              <a:t> </a:t>
            </a:r>
          </a:p>
        </p:txBody>
      </p:sp>
      <p:sp>
        <p:nvSpPr>
          <p:cNvPr id="13" name="Rectangle 7">
            <a:extLst>
              <a:ext uri="{FF2B5EF4-FFF2-40B4-BE49-F238E27FC236}">
                <a16:creationId xmlns:a16="http://schemas.microsoft.com/office/drawing/2014/main" id="{BDDBAA30-93B9-BD6B-B2B5-10950C65B5D7}"/>
              </a:ext>
            </a:extLst>
          </p:cNvPr>
          <p:cNvSpPr>
            <a:spLocks noChangeArrowheads="1"/>
          </p:cNvSpPr>
          <p:nvPr/>
        </p:nvSpPr>
        <p:spPr bwMode="auto">
          <a:xfrm>
            <a:off x="6400800"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42AAFFB5-9478-A295-470B-E6E89A6F463D}"/>
              </a:ext>
            </a:extLst>
          </p:cNvPr>
          <p:cNvSpPr>
            <a:spLocks noChangeArrowheads="1"/>
          </p:cNvSpPr>
          <p:nvPr/>
        </p:nvSpPr>
        <p:spPr bwMode="auto">
          <a:xfrm>
            <a:off x="558784"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0A39F198-FFC8-7CC9-3B5D-0917F3B454E2}"/>
              </a:ext>
            </a:extLst>
          </p:cNvPr>
          <p:cNvGraphicFramePr>
            <a:graphicFrameLocks noGrp="1"/>
          </p:cNvGraphicFramePr>
          <p:nvPr>
            <p:extLst>
              <p:ext uri="{D42A27DB-BD31-4B8C-83A1-F6EECF244321}">
                <p14:modId xmlns:p14="http://schemas.microsoft.com/office/powerpoint/2010/main" val="1607006293"/>
              </p:ext>
            </p:extLst>
          </p:nvPr>
        </p:nvGraphicFramePr>
        <p:xfrm>
          <a:off x="6420897" y="1168765"/>
          <a:ext cx="5271964" cy="2862318"/>
        </p:xfrm>
        <a:graphic>
          <a:graphicData uri="http://schemas.openxmlformats.org/drawingml/2006/table">
            <a:tbl>
              <a:tblPr bandRow="1">
                <a:tableStyleId>{5C22544A-7EE6-4342-B048-85BDC9FD1C3A}</a:tableStyleId>
              </a:tblPr>
              <a:tblGrid>
                <a:gridCol w="817602">
                  <a:extLst>
                    <a:ext uri="{9D8B030D-6E8A-4147-A177-3AD203B41FA5}">
                      <a16:colId xmlns:a16="http://schemas.microsoft.com/office/drawing/2014/main" val="521299083"/>
                    </a:ext>
                  </a:extLst>
                </a:gridCol>
                <a:gridCol w="909332">
                  <a:extLst>
                    <a:ext uri="{9D8B030D-6E8A-4147-A177-3AD203B41FA5}">
                      <a16:colId xmlns:a16="http://schemas.microsoft.com/office/drawing/2014/main" val="850162345"/>
                    </a:ext>
                  </a:extLst>
                </a:gridCol>
                <a:gridCol w="1000495">
                  <a:extLst>
                    <a:ext uri="{9D8B030D-6E8A-4147-A177-3AD203B41FA5}">
                      <a16:colId xmlns:a16="http://schemas.microsoft.com/office/drawing/2014/main" val="2844287996"/>
                    </a:ext>
                  </a:extLst>
                </a:gridCol>
                <a:gridCol w="909332">
                  <a:extLst>
                    <a:ext uri="{9D8B030D-6E8A-4147-A177-3AD203B41FA5}">
                      <a16:colId xmlns:a16="http://schemas.microsoft.com/office/drawing/2014/main" val="3610771347"/>
                    </a:ext>
                  </a:extLst>
                </a:gridCol>
                <a:gridCol w="725871">
                  <a:extLst>
                    <a:ext uri="{9D8B030D-6E8A-4147-A177-3AD203B41FA5}">
                      <a16:colId xmlns:a16="http://schemas.microsoft.com/office/drawing/2014/main" val="3992087511"/>
                    </a:ext>
                  </a:extLst>
                </a:gridCol>
                <a:gridCol w="909332">
                  <a:extLst>
                    <a:ext uri="{9D8B030D-6E8A-4147-A177-3AD203B41FA5}">
                      <a16:colId xmlns:a16="http://schemas.microsoft.com/office/drawing/2014/main" val="4288430290"/>
                    </a:ext>
                  </a:extLst>
                </a:gridCol>
              </a:tblGrid>
              <a:tr h="312394">
                <a:tc>
                  <a:txBody>
                    <a:bodyPr/>
                    <a:lstStyle/>
                    <a:p>
                      <a:pPr marL="0" marR="0" algn="just">
                        <a:lnSpc>
                          <a:spcPct val="200000"/>
                        </a:lnSpc>
                        <a:spcBef>
                          <a:spcPts val="0"/>
                        </a:spcBef>
                        <a:spcAft>
                          <a:spcPts val="0"/>
                        </a:spcAft>
                      </a:pPr>
                      <a:r>
                        <a:rPr lang="en-US" sz="1000">
                          <a:effectLst/>
                        </a:rPr>
                        <a:t>gene</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200000"/>
                        </a:lnSpc>
                        <a:spcBef>
                          <a:spcPts val="0"/>
                        </a:spcBef>
                        <a:spcAft>
                          <a:spcPts val="0"/>
                        </a:spcAft>
                      </a:pPr>
                      <a:r>
                        <a:rPr lang="en-US" sz="1000">
                          <a:effectLst/>
                        </a:rPr>
                        <a:t>coef</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200000"/>
                        </a:lnSpc>
                        <a:spcBef>
                          <a:spcPts val="0"/>
                        </a:spcBef>
                        <a:spcAft>
                          <a:spcPts val="0"/>
                        </a:spcAft>
                      </a:pPr>
                      <a:r>
                        <a:rPr lang="en-US" sz="1000">
                          <a:effectLst/>
                        </a:rPr>
                        <a:t>exp(coef)</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200000"/>
                        </a:lnSpc>
                        <a:spcBef>
                          <a:spcPts val="0"/>
                        </a:spcBef>
                        <a:spcAft>
                          <a:spcPts val="0"/>
                        </a:spcAft>
                      </a:pPr>
                      <a:r>
                        <a:rPr lang="en-US" sz="1000">
                          <a:effectLst/>
                        </a:rPr>
                        <a:t>se(coef)</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200000"/>
                        </a:lnSpc>
                        <a:spcBef>
                          <a:spcPts val="0"/>
                        </a:spcBef>
                        <a:spcAft>
                          <a:spcPts val="0"/>
                        </a:spcAft>
                      </a:pPr>
                      <a:r>
                        <a:rPr lang="en-US" sz="1000">
                          <a:effectLst/>
                        </a:rPr>
                        <a:t>z</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200000"/>
                        </a:lnSpc>
                        <a:spcBef>
                          <a:spcPts val="0"/>
                        </a:spcBef>
                        <a:spcAft>
                          <a:spcPts val="0"/>
                        </a:spcAft>
                      </a:pPr>
                      <a:r>
                        <a:rPr lang="en-US" sz="1000">
                          <a:effectLst/>
                        </a:rPr>
                        <a:t>p</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4256046863"/>
                  </a:ext>
                </a:extLst>
              </a:tr>
              <a:tr h="196148">
                <a:tc>
                  <a:txBody>
                    <a:bodyPr/>
                    <a:lstStyle/>
                    <a:p>
                      <a:pPr marL="0" marR="0" algn="just">
                        <a:lnSpc>
                          <a:spcPct val="115000"/>
                        </a:lnSpc>
                        <a:spcBef>
                          <a:spcPts val="0"/>
                        </a:spcBef>
                        <a:spcAft>
                          <a:spcPts val="0"/>
                        </a:spcAft>
                      </a:pPr>
                      <a:r>
                        <a:rPr lang="en-US" sz="1000">
                          <a:effectLst/>
                        </a:rPr>
                        <a:t>RNASET2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0.033947</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1.03453</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0.0109</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3.114</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0.001843</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3536885969"/>
                  </a:ext>
                </a:extLst>
              </a:tr>
              <a:tr h="196148">
                <a:tc>
                  <a:txBody>
                    <a:bodyPr/>
                    <a:lstStyle/>
                    <a:p>
                      <a:pPr marL="0" marR="0" algn="just">
                        <a:lnSpc>
                          <a:spcPct val="115000"/>
                        </a:lnSpc>
                        <a:spcBef>
                          <a:spcPts val="0"/>
                        </a:spcBef>
                        <a:spcAft>
                          <a:spcPts val="0"/>
                        </a:spcAft>
                      </a:pPr>
                      <a:r>
                        <a:rPr lang="en-US" sz="1000">
                          <a:effectLst/>
                        </a:rPr>
                        <a:t>HPSE2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-0.2223</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0.800678</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0.101267</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-2.195</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0.028152</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3533436317"/>
                  </a:ext>
                </a:extLst>
              </a:tr>
              <a:tr h="196148">
                <a:tc>
                  <a:txBody>
                    <a:bodyPr/>
                    <a:lstStyle/>
                    <a:p>
                      <a:pPr marL="0" marR="0" algn="just">
                        <a:lnSpc>
                          <a:spcPct val="115000"/>
                        </a:lnSpc>
                        <a:spcBef>
                          <a:spcPts val="0"/>
                        </a:spcBef>
                        <a:spcAft>
                          <a:spcPts val="0"/>
                        </a:spcAft>
                      </a:pPr>
                      <a:r>
                        <a:rPr lang="en-US" sz="1000">
                          <a:effectLst/>
                        </a:rPr>
                        <a:t>LAMB1</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0.009352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1.009396</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0.003629</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2.577</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0.009963</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3968429021"/>
                  </a:ext>
                </a:extLst>
              </a:tr>
              <a:tr h="196148">
                <a:tc>
                  <a:txBody>
                    <a:bodyPr/>
                    <a:lstStyle/>
                    <a:p>
                      <a:pPr marL="0" marR="0" algn="just">
                        <a:lnSpc>
                          <a:spcPct val="115000"/>
                        </a:lnSpc>
                        <a:spcBef>
                          <a:spcPts val="0"/>
                        </a:spcBef>
                        <a:spcAft>
                          <a:spcPts val="0"/>
                        </a:spcAft>
                      </a:pPr>
                      <a:r>
                        <a:rPr lang="en-US" sz="1000">
                          <a:effectLst/>
                        </a:rPr>
                        <a:t>GOLM1</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0.000693</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dirty="0">
                          <a:effectLst/>
                        </a:rPr>
                        <a:t>1.000694</a:t>
                      </a:r>
                      <a:endParaRPr lang="en-US" sz="1000" dirty="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dirty="0">
                          <a:effectLst/>
                        </a:rPr>
                        <a:t>0.000444</a:t>
                      </a:r>
                      <a:endParaRPr lang="en-US" sz="1000" dirty="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1.562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0.118173</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2906471884"/>
                  </a:ext>
                </a:extLst>
              </a:tr>
              <a:tr h="196148">
                <a:tc>
                  <a:txBody>
                    <a:bodyPr/>
                    <a:lstStyle/>
                    <a:p>
                      <a:pPr marL="0" marR="0" algn="just">
                        <a:lnSpc>
                          <a:spcPct val="115000"/>
                        </a:lnSpc>
                        <a:spcBef>
                          <a:spcPts val="0"/>
                        </a:spcBef>
                        <a:spcAft>
                          <a:spcPts val="0"/>
                        </a:spcAft>
                      </a:pPr>
                      <a:r>
                        <a:rPr lang="en-US" sz="1000">
                          <a:effectLst/>
                        </a:rPr>
                        <a:t>RXFP1</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-0.22614</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dirty="0">
                          <a:effectLst/>
                        </a:rPr>
                        <a:t>0.797604</a:t>
                      </a:r>
                      <a:endParaRPr lang="en-US" sz="1000" dirty="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0.114406</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-1.977</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0.048079</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775530792"/>
                  </a:ext>
                </a:extLst>
              </a:tr>
              <a:tr h="196148">
                <a:tc>
                  <a:txBody>
                    <a:bodyPr/>
                    <a:lstStyle/>
                    <a:p>
                      <a:pPr marL="0" marR="0" algn="just">
                        <a:lnSpc>
                          <a:spcPct val="115000"/>
                        </a:lnSpc>
                        <a:spcBef>
                          <a:spcPts val="0"/>
                        </a:spcBef>
                        <a:spcAft>
                          <a:spcPts val="0"/>
                        </a:spcAft>
                      </a:pPr>
                      <a:r>
                        <a:rPr lang="en-US" sz="1000">
                          <a:effectLst/>
                        </a:rPr>
                        <a:t>KLK6</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-0.00912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0.990918</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0.00392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-2.327</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0.019954</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2442753141"/>
                  </a:ext>
                </a:extLst>
              </a:tr>
              <a:tr h="196148">
                <a:tc>
                  <a:txBody>
                    <a:bodyPr/>
                    <a:lstStyle/>
                    <a:p>
                      <a:pPr marL="0" marR="0" algn="just">
                        <a:lnSpc>
                          <a:spcPct val="115000"/>
                        </a:lnSpc>
                        <a:spcBef>
                          <a:spcPts val="0"/>
                        </a:spcBef>
                        <a:spcAft>
                          <a:spcPts val="0"/>
                        </a:spcAft>
                      </a:pPr>
                      <a:r>
                        <a:rPr lang="en-US" sz="1000">
                          <a:effectLst/>
                        </a:rPr>
                        <a:t>KLK8</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dirty="0">
                          <a:effectLst/>
                        </a:rPr>
                        <a:t>0.024677</a:t>
                      </a:r>
                      <a:endParaRPr lang="en-US" sz="1000" dirty="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1.024984</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0.014092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1.751</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0.079928</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2243271772"/>
                  </a:ext>
                </a:extLst>
              </a:tr>
              <a:tr h="196148">
                <a:tc>
                  <a:txBody>
                    <a:bodyPr/>
                    <a:lstStyle/>
                    <a:p>
                      <a:pPr marL="0" marR="0" algn="just">
                        <a:lnSpc>
                          <a:spcPct val="115000"/>
                        </a:lnSpc>
                        <a:spcBef>
                          <a:spcPts val="0"/>
                        </a:spcBef>
                        <a:spcAft>
                          <a:spcPts val="0"/>
                        </a:spcAft>
                      </a:pPr>
                      <a:r>
                        <a:rPr lang="en-US" sz="1000">
                          <a:effectLst/>
                        </a:rPr>
                        <a:t>SPATS2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0.016496</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1.016633</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0.008426</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1.958</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0.050258</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331329139"/>
                  </a:ext>
                </a:extLst>
              </a:tr>
              <a:tr h="196148">
                <a:tc>
                  <a:txBody>
                    <a:bodyPr/>
                    <a:lstStyle/>
                    <a:p>
                      <a:pPr marL="0" marR="0" algn="just">
                        <a:lnSpc>
                          <a:spcPct val="115000"/>
                        </a:lnSpc>
                        <a:spcBef>
                          <a:spcPts val="0"/>
                        </a:spcBef>
                        <a:spcAft>
                          <a:spcPts val="0"/>
                        </a:spcAft>
                      </a:pPr>
                      <a:r>
                        <a:rPr lang="en-US" sz="1000">
                          <a:effectLst/>
                        </a:rPr>
                        <a:t>PLEKHA6</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0.007752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1.007782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0.004734</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1.637</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0.101527</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3496012450"/>
                  </a:ext>
                </a:extLst>
              </a:tr>
              <a:tr h="196148">
                <a:tc>
                  <a:txBody>
                    <a:bodyPr/>
                    <a:lstStyle/>
                    <a:p>
                      <a:pPr marL="0" marR="0" algn="just">
                        <a:lnSpc>
                          <a:spcPct val="115000"/>
                        </a:lnSpc>
                        <a:spcBef>
                          <a:spcPts val="0"/>
                        </a:spcBef>
                        <a:spcAft>
                          <a:spcPts val="0"/>
                        </a:spcAft>
                      </a:pPr>
                      <a:r>
                        <a:rPr lang="en-US" sz="1000">
                          <a:effectLst/>
                        </a:rPr>
                        <a:t>SRGN</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0.000288</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1.000288</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0.000159</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1.811</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0.070206</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395176467"/>
                  </a:ext>
                </a:extLst>
              </a:tr>
              <a:tr h="196148">
                <a:tc>
                  <a:txBody>
                    <a:bodyPr/>
                    <a:lstStyle/>
                    <a:p>
                      <a:pPr marL="0" marR="0" algn="just">
                        <a:lnSpc>
                          <a:spcPct val="115000"/>
                        </a:lnSpc>
                        <a:spcBef>
                          <a:spcPts val="0"/>
                        </a:spcBef>
                        <a:spcAft>
                          <a:spcPts val="0"/>
                        </a:spcAft>
                      </a:pPr>
                      <a:r>
                        <a:rPr lang="en-US" sz="1000">
                          <a:effectLst/>
                        </a:rPr>
                        <a:t>ADAM15</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0.002233</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1.002236</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0.001123</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1.989</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0.046695</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3243413880"/>
                  </a:ext>
                </a:extLst>
              </a:tr>
              <a:tr h="196148">
                <a:tc>
                  <a:txBody>
                    <a:bodyPr/>
                    <a:lstStyle/>
                    <a:p>
                      <a:pPr marL="0" marR="0" algn="just">
                        <a:lnSpc>
                          <a:spcPct val="115000"/>
                        </a:lnSpc>
                        <a:spcBef>
                          <a:spcPts val="0"/>
                        </a:spcBef>
                        <a:spcAft>
                          <a:spcPts val="0"/>
                        </a:spcAft>
                      </a:pPr>
                      <a:r>
                        <a:rPr lang="en-US" sz="1000">
                          <a:effectLst/>
                        </a:rPr>
                        <a:t>CAV2</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0.005874</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1.005891</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0.001564</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3.755</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0.000173</a:t>
                      </a:r>
                      <a:endParaRPr lang="en-US" sz="100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242849136"/>
                  </a:ext>
                </a:extLst>
              </a:tr>
              <a:tr h="196148">
                <a:tc>
                  <a:txBody>
                    <a:bodyPr/>
                    <a:lstStyle/>
                    <a:p>
                      <a:pPr marL="0" marR="0" algn="just">
                        <a:lnSpc>
                          <a:spcPct val="115000"/>
                        </a:lnSpc>
                        <a:spcBef>
                          <a:spcPts val="0"/>
                        </a:spcBef>
                        <a:spcAft>
                          <a:spcPts val="0"/>
                        </a:spcAft>
                      </a:pPr>
                      <a:r>
                        <a:rPr lang="en-US" sz="1000">
                          <a:effectLst/>
                        </a:rPr>
                        <a:t>CAVIN3</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0.014055</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1.014154</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0.008837</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a:effectLst/>
                        </a:rPr>
                        <a:t>1.59</a:t>
                      </a:r>
                      <a:endParaRPr lang="en-US" sz="1000">
                        <a:effectLst/>
                        <a:latin typeface="Arial" panose="020B0604020202020204" pitchFamily="34" charset="0"/>
                        <a:ea typeface="SimSun" panose="02010600030101010101" pitchFamily="2" charset="-122"/>
                      </a:endParaRPr>
                    </a:p>
                  </a:txBody>
                  <a:tcPr marL="73025" marR="73025" marT="0" marB="0" anchor="ctr"/>
                </a:tc>
                <a:tc>
                  <a:txBody>
                    <a:bodyPr/>
                    <a:lstStyle/>
                    <a:p>
                      <a:pPr marL="0" marR="0" algn="just">
                        <a:lnSpc>
                          <a:spcPct val="115000"/>
                        </a:lnSpc>
                        <a:spcBef>
                          <a:spcPts val="0"/>
                        </a:spcBef>
                        <a:spcAft>
                          <a:spcPts val="0"/>
                        </a:spcAft>
                      </a:pPr>
                      <a:r>
                        <a:rPr lang="en-US" sz="1000" dirty="0">
                          <a:effectLst/>
                        </a:rPr>
                        <a:t>0.111727</a:t>
                      </a:r>
                      <a:endParaRPr lang="en-US" sz="1000" dirty="0">
                        <a:effectLst/>
                        <a:latin typeface="Arial" panose="020B0604020202020204" pitchFamily="34" charset="0"/>
                        <a:ea typeface="SimSun" panose="02010600030101010101" pitchFamily="2" charset="-122"/>
                      </a:endParaRPr>
                    </a:p>
                  </a:txBody>
                  <a:tcPr marL="73025" marR="73025" marT="0" marB="0" anchor="ctr"/>
                </a:tc>
                <a:extLst>
                  <a:ext uri="{0D108BD9-81ED-4DB2-BD59-A6C34878D82A}">
                    <a16:rowId xmlns:a16="http://schemas.microsoft.com/office/drawing/2014/main" val="2359329429"/>
                  </a:ext>
                </a:extLst>
              </a:tr>
            </a:tbl>
          </a:graphicData>
        </a:graphic>
      </p:graphicFrame>
      <p:pic>
        <p:nvPicPr>
          <p:cNvPr id="7" name="image12.jpg" descr="A graph of a hazard ratio&#10;&#10;Description automatically generated with medium confidence">
            <a:extLst>
              <a:ext uri="{FF2B5EF4-FFF2-40B4-BE49-F238E27FC236}">
                <a16:creationId xmlns:a16="http://schemas.microsoft.com/office/drawing/2014/main" id="{B8AB9A73-15E4-3CDC-D3A5-B11265394517}"/>
              </a:ext>
            </a:extLst>
          </p:cNvPr>
          <p:cNvPicPr/>
          <p:nvPr/>
        </p:nvPicPr>
        <p:blipFill>
          <a:blip r:embed="rId3"/>
          <a:srcRect/>
          <a:stretch>
            <a:fillRect/>
          </a:stretch>
        </p:blipFill>
        <p:spPr>
          <a:xfrm>
            <a:off x="558784" y="1092561"/>
            <a:ext cx="2229022" cy="2362446"/>
          </a:xfrm>
          <a:prstGeom prst="rect">
            <a:avLst/>
          </a:prstGeom>
          <a:ln/>
        </p:spPr>
      </p:pic>
      <p:pic>
        <p:nvPicPr>
          <p:cNvPr id="11" name="image28.png">
            <a:extLst>
              <a:ext uri="{FF2B5EF4-FFF2-40B4-BE49-F238E27FC236}">
                <a16:creationId xmlns:a16="http://schemas.microsoft.com/office/drawing/2014/main" id="{7017B437-69D5-B397-5F0C-5BFE63A7DDE1}"/>
              </a:ext>
            </a:extLst>
          </p:cNvPr>
          <p:cNvPicPr/>
          <p:nvPr/>
        </p:nvPicPr>
        <p:blipFill>
          <a:blip r:embed="rId4"/>
          <a:srcRect/>
          <a:stretch>
            <a:fillRect/>
          </a:stretch>
        </p:blipFill>
        <p:spPr>
          <a:xfrm>
            <a:off x="524704" y="3833545"/>
            <a:ext cx="4851099" cy="2400304"/>
          </a:xfrm>
          <a:prstGeom prst="rect">
            <a:avLst/>
          </a:prstGeom>
          <a:ln/>
        </p:spPr>
      </p:pic>
      <p:sp>
        <p:nvSpPr>
          <p:cNvPr id="14" name="TextBox 13">
            <a:extLst>
              <a:ext uri="{FF2B5EF4-FFF2-40B4-BE49-F238E27FC236}">
                <a16:creationId xmlns:a16="http://schemas.microsoft.com/office/drawing/2014/main" id="{8A27819E-592D-5E6D-02B6-C5FD837BD1E7}"/>
              </a:ext>
            </a:extLst>
          </p:cNvPr>
          <p:cNvSpPr txBox="1"/>
          <p:nvPr/>
        </p:nvSpPr>
        <p:spPr>
          <a:xfrm>
            <a:off x="5679974" y="4538768"/>
            <a:ext cx="6012887" cy="2031325"/>
          </a:xfrm>
          <a:prstGeom prst="rect">
            <a:avLst/>
          </a:prstGeom>
          <a:solidFill>
            <a:schemeClr val="bg1"/>
          </a:solidFill>
          <a:ln>
            <a:solidFill>
              <a:schemeClr val="tx1"/>
            </a:solidFill>
          </a:ln>
        </p:spPr>
        <p:txBody>
          <a:bodyPr wrap="square" rtlCol="0">
            <a:spAutoFit/>
          </a:bodyPr>
          <a:lstStyle/>
          <a:p>
            <a:pPr algn="just"/>
            <a:r>
              <a:rPr lang="en-US" sz="1800" dirty="0">
                <a:solidFill>
                  <a:srgbClr val="000000"/>
                </a:solidFill>
                <a:effectLst/>
                <a:ea typeface="Calibri" panose="020F0502020204030204" pitchFamily="34" charset="0"/>
              </a:rPr>
              <a:t>The final risk factors was validated by the combined ROC (receiver operating characteristic curve) curve with an AUC (area under curve) of 1~3 year survival to be </a:t>
            </a:r>
            <a:r>
              <a:rPr lang="en-US" sz="1800" b="1" dirty="0">
                <a:solidFill>
                  <a:srgbClr val="000000"/>
                </a:solidFill>
                <a:effectLst/>
                <a:highlight>
                  <a:srgbClr val="FFE6C7"/>
                </a:highlight>
                <a:ea typeface="Calibri" panose="020F0502020204030204" pitchFamily="34" charset="0"/>
              </a:rPr>
              <a:t>0.68-0.7</a:t>
            </a:r>
            <a:r>
              <a:rPr lang="en-US" sz="1800" b="1" dirty="0">
                <a:solidFill>
                  <a:srgbClr val="000000"/>
                </a:solidFill>
                <a:effectLst/>
                <a:ea typeface="Calibri" panose="020F0502020204030204" pitchFamily="34" charset="0"/>
              </a:rPr>
              <a:t>.</a:t>
            </a:r>
          </a:p>
          <a:p>
            <a:pPr algn="just"/>
            <a:endParaRPr lang="en-US" dirty="0">
              <a:solidFill>
                <a:srgbClr val="000000"/>
              </a:solidFill>
              <a:ea typeface="Calibri" panose="020F0502020204030204" pitchFamily="34" charset="0"/>
            </a:endParaRPr>
          </a:p>
          <a:p>
            <a:pPr algn="just"/>
            <a:r>
              <a:rPr lang="en-US" sz="1800" dirty="0">
                <a:solidFill>
                  <a:srgbClr val="000000"/>
                </a:solidFill>
                <a:effectLst/>
                <a:ea typeface="Calibri" panose="020F0502020204030204" pitchFamily="34" charset="0"/>
              </a:rPr>
              <a:t>In general, an AUC of </a:t>
            </a:r>
            <a:r>
              <a:rPr lang="en-US" sz="1800" b="1" dirty="0">
                <a:solidFill>
                  <a:srgbClr val="000000"/>
                </a:solidFill>
                <a:effectLst/>
                <a:highlight>
                  <a:srgbClr val="FFE6C7"/>
                </a:highlight>
                <a:ea typeface="Calibri" panose="020F0502020204030204" pitchFamily="34" charset="0"/>
              </a:rPr>
              <a:t>0.6 - 0.8 is regarded as acceptable</a:t>
            </a:r>
            <a:r>
              <a:rPr lang="en-US" sz="1800" b="1" dirty="0">
                <a:solidFill>
                  <a:srgbClr val="000000"/>
                </a:solidFill>
                <a:effectLst/>
                <a:ea typeface="Calibri" panose="020F0502020204030204" pitchFamily="34" charset="0"/>
              </a:rPr>
              <a:t>, </a:t>
            </a:r>
            <a:r>
              <a:rPr lang="en-US" sz="1800" dirty="0">
                <a:solidFill>
                  <a:srgbClr val="000000"/>
                </a:solidFill>
                <a:effectLst/>
                <a:ea typeface="Calibri" panose="020F0502020204030204" pitchFamily="34" charset="0"/>
              </a:rPr>
              <a:t>meaning that the risk factors found in this study affects the ability to diagnose patients of the disease NSCLC. </a:t>
            </a:r>
          </a:p>
        </p:txBody>
      </p:sp>
      <p:sp>
        <p:nvSpPr>
          <p:cNvPr id="15" name="TextBox 14">
            <a:extLst>
              <a:ext uri="{FF2B5EF4-FFF2-40B4-BE49-F238E27FC236}">
                <a16:creationId xmlns:a16="http://schemas.microsoft.com/office/drawing/2014/main" id="{DF22871F-0F1C-7DE9-8B53-DCB4BB910DF4}"/>
              </a:ext>
            </a:extLst>
          </p:cNvPr>
          <p:cNvSpPr txBox="1"/>
          <p:nvPr/>
        </p:nvSpPr>
        <p:spPr>
          <a:xfrm>
            <a:off x="2950254" y="1146682"/>
            <a:ext cx="3308194" cy="2308324"/>
          </a:xfrm>
          <a:prstGeom prst="rect">
            <a:avLst/>
          </a:prstGeom>
          <a:solidFill>
            <a:schemeClr val="bg1"/>
          </a:solidFill>
          <a:ln>
            <a:solidFill>
              <a:schemeClr val="tx1"/>
            </a:solidFill>
          </a:ln>
        </p:spPr>
        <p:txBody>
          <a:bodyPr wrap="square" rtlCol="0">
            <a:spAutoFit/>
          </a:bodyPr>
          <a:lstStyle/>
          <a:p>
            <a:pPr algn="just"/>
            <a:r>
              <a:rPr lang="en-US" sz="1600" dirty="0">
                <a:solidFill>
                  <a:srgbClr val="000000"/>
                </a:solidFill>
                <a:effectLst/>
                <a:ea typeface="Calibri" panose="020F0502020204030204" pitchFamily="34" charset="0"/>
              </a:rPr>
              <a:t>The Random Forest Algorithm and Multivariate Cox Regression Model showed that:</a:t>
            </a:r>
          </a:p>
          <a:p>
            <a:pPr algn="just"/>
            <a:r>
              <a:rPr lang="en-US" sz="1600" dirty="0">
                <a:solidFill>
                  <a:srgbClr val="000000"/>
                </a:solidFill>
                <a:effectLst/>
                <a:ea typeface="Calibri" panose="020F0502020204030204" pitchFamily="34" charset="0"/>
              </a:rPr>
              <a:t>(</a:t>
            </a:r>
            <a:r>
              <a:rPr lang="en-US" sz="1600" dirty="0" err="1">
                <a:solidFill>
                  <a:srgbClr val="000000"/>
                </a:solidFill>
                <a:effectLst/>
                <a:ea typeface="Calibri" panose="020F0502020204030204" pitchFamily="34" charset="0"/>
              </a:rPr>
              <a:t>i</a:t>
            </a:r>
            <a:r>
              <a:rPr lang="en-US" sz="1600" dirty="0">
                <a:solidFill>
                  <a:srgbClr val="000000"/>
                </a:solidFill>
                <a:effectLst/>
                <a:ea typeface="Calibri" panose="020F0502020204030204" pitchFamily="34" charset="0"/>
              </a:rPr>
              <a:t>) </a:t>
            </a:r>
            <a:r>
              <a:rPr lang="en-US" sz="1600" b="1" i="1" dirty="0">
                <a:solidFill>
                  <a:srgbClr val="000000"/>
                </a:solidFill>
                <a:effectLst/>
                <a:highlight>
                  <a:srgbClr val="FFE6C7"/>
                </a:highlight>
                <a:ea typeface="Calibri" panose="020F0502020204030204" pitchFamily="34" charset="0"/>
              </a:rPr>
              <a:t>HPSE2</a:t>
            </a:r>
            <a:r>
              <a:rPr lang="en-US" sz="1600" b="1" dirty="0">
                <a:solidFill>
                  <a:srgbClr val="000000"/>
                </a:solidFill>
                <a:effectLst/>
                <a:highlight>
                  <a:srgbClr val="FFE6C7"/>
                </a:highlight>
                <a:ea typeface="Calibri" panose="020F0502020204030204" pitchFamily="34" charset="0"/>
              </a:rPr>
              <a:t> and </a:t>
            </a:r>
            <a:r>
              <a:rPr lang="en-US" sz="1600" b="1" i="1" dirty="0">
                <a:solidFill>
                  <a:srgbClr val="000000"/>
                </a:solidFill>
                <a:effectLst/>
                <a:highlight>
                  <a:srgbClr val="FFE6C7"/>
                </a:highlight>
                <a:ea typeface="Calibri" panose="020F0502020204030204" pitchFamily="34" charset="0"/>
              </a:rPr>
              <a:t>RXFP1</a:t>
            </a:r>
            <a:r>
              <a:rPr lang="en-US" sz="1600" dirty="0">
                <a:solidFill>
                  <a:srgbClr val="000000"/>
                </a:solidFill>
                <a:effectLst/>
                <a:highlight>
                  <a:srgbClr val="FFE6C7"/>
                </a:highlight>
                <a:ea typeface="Calibri" panose="020F0502020204030204" pitchFamily="34" charset="0"/>
              </a:rPr>
              <a:t> </a:t>
            </a:r>
            <a:r>
              <a:rPr lang="en-US" sz="1600" dirty="0">
                <a:solidFill>
                  <a:srgbClr val="000000"/>
                </a:solidFill>
                <a:effectLst/>
                <a:ea typeface="Calibri" panose="020F0502020204030204" pitchFamily="34" charset="0"/>
              </a:rPr>
              <a:t>are associated with </a:t>
            </a:r>
            <a:r>
              <a:rPr lang="en-US" sz="1600" b="1" dirty="0">
                <a:solidFill>
                  <a:srgbClr val="000000"/>
                </a:solidFill>
                <a:effectLst/>
                <a:highlight>
                  <a:srgbClr val="FFE6C7"/>
                </a:highlight>
                <a:ea typeface="Calibri" panose="020F0502020204030204" pitchFamily="34" charset="0"/>
              </a:rPr>
              <a:t>decreased risk of lung cancer </a:t>
            </a:r>
            <a:r>
              <a:rPr lang="en-US" sz="1600" dirty="0">
                <a:solidFill>
                  <a:srgbClr val="000000"/>
                </a:solidFill>
                <a:effectLst/>
                <a:ea typeface="Calibri" panose="020F0502020204030204" pitchFamily="34" charset="0"/>
              </a:rPr>
              <a:t>and increased survival times</a:t>
            </a:r>
            <a:endParaRPr lang="en-US" sz="1600" dirty="0">
              <a:solidFill>
                <a:srgbClr val="000000"/>
              </a:solidFill>
              <a:ea typeface="Calibri" panose="020F0502020204030204" pitchFamily="34" charset="0"/>
            </a:endParaRPr>
          </a:p>
          <a:p>
            <a:pPr algn="just"/>
            <a:r>
              <a:rPr lang="en-US" sz="1600" dirty="0">
                <a:solidFill>
                  <a:srgbClr val="000000"/>
                </a:solidFill>
                <a:ea typeface="Calibri" panose="020F0502020204030204" pitchFamily="34" charset="0"/>
              </a:rPr>
              <a:t>(ii) </a:t>
            </a:r>
            <a:r>
              <a:rPr lang="en-US" sz="1600" b="1" i="1" dirty="0">
                <a:solidFill>
                  <a:srgbClr val="000000"/>
                </a:solidFill>
                <a:effectLst/>
                <a:highlight>
                  <a:srgbClr val="FFE6C7"/>
                </a:highlight>
                <a:ea typeface="Calibri" panose="020F0502020204030204" pitchFamily="34" charset="0"/>
              </a:rPr>
              <a:t>NASET2, LAMB1, </a:t>
            </a:r>
            <a:r>
              <a:rPr lang="en-US" sz="1600" b="1" dirty="0">
                <a:solidFill>
                  <a:srgbClr val="000000"/>
                </a:solidFill>
                <a:effectLst/>
                <a:highlight>
                  <a:srgbClr val="FFE6C7"/>
                </a:highlight>
                <a:ea typeface="Calibri" panose="020F0502020204030204" pitchFamily="34" charset="0"/>
              </a:rPr>
              <a:t>and</a:t>
            </a:r>
            <a:r>
              <a:rPr lang="en-US" sz="1600" b="1" i="1" dirty="0">
                <a:solidFill>
                  <a:srgbClr val="000000"/>
                </a:solidFill>
                <a:effectLst/>
                <a:highlight>
                  <a:srgbClr val="FFE6C7"/>
                </a:highlight>
                <a:ea typeface="Calibri" panose="020F0502020204030204" pitchFamily="34" charset="0"/>
              </a:rPr>
              <a:t> CAV2</a:t>
            </a:r>
            <a:r>
              <a:rPr lang="en-US" sz="1600" b="1" dirty="0">
                <a:solidFill>
                  <a:srgbClr val="000000"/>
                </a:solidFill>
                <a:effectLst/>
                <a:highlight>
                  <a:srgbClr val="FFE6C7"/>
                </a:highlight>
                <a:ea typeface="Calibri" panose="020F0502020204030204" pitchFamily="34" charset="0"/>
              </a:rPr>
              <a:t> </a:t>
            </a:r>
            <a:r>
              <a:rPr lang="en-US" sz="1600" dirty="0">
                <a:solidFill>
                  <a:srgbClr val="000000"/>
                </a:solidFill>
                <a:effectLst/>
                <a:ea typeface="Calibri" panose="020F0502020204030204" pitchFamily="34" charset="0"/>
              </a:rPr>
              <a:t>are associated with </a:t>
            </a:r>
            <a:r>
              <a:rPr lang="en-US" sz="1600" b="1" dirty="0">
                <a:solidFill>
                  <a:srgbClr val="000000"/>
                </a:solidFill>
                <a:effectLst/>
                <a:highlight>
                  <a:srgbClr val="FFE6C7"/>
                </a:highlight>
                <a:ea typeface="Calibri" panose="020F0502020204030204" pitchFamily="34" charset="0"/>
              </a:rPr>
              <a:t>increased risk of lung cancer</a:t>
            </a:r>
            <a:r>
              <a:rPr lang="en-US" sz="1600" b="1" dirty="0">
                <a:solidFill>
                  <a:srgbClr val="000000"/>
                </a:solidFill>
                <a:effectLst/>
                <a:ea typeface="Calibri" panose="020F0502020204030204" pitchFamily="34" charset="0"/>
              </a:rPr>
              <a:t> </a:t>
            </a:r>
            <a:r>
              <a:rPr lang="en-US" sz="1600" dirty="0">
                <a:solidFill>
                  <a:srgbClr val="000000"/>
                </a:solidFill>
                <a:effectLst/>
                <a:ea typeface="Calibri" panose="020F0502020204030204" pitchFamily="34" charset="0"/>
              </a:rPr>
              <a:t>and decreased survival times. </a:t>
            </a:r>
            <a:endParaRPr lang="en-US" sz="1600" dirty="0"/>
          </a:p>
        </p:txBody>
      </p:sp>
      <p:sp>
        <p:nvSpPr>
          <p:cNvPr id="5" name="Rectangle 3">
            <a:extLst>
              <a:ext uri="{FF2B5EF4-FFF2-40B4-BE49-F238E27FC236}">
                <a16:creationId xmlns:a16="http://schemas.microsoft.com/office/drawing/2014/main" id="{CA175043-CE53-8F95-0832-B805C5A61694}"/>
              </a:ext>
            </a:extLst>
          </p:cNvPr>
          <p:cNvSpPr>
            <a:spLocks noChangeArrowheads="1"/>
          </p:cNvSpPr>
          <p:nvPr/>
        </p:nvSpPr>
        <p:spPr bwMode="auto">
          <a:xfrm>
            <a:off x="558783" y="3531720"/>
            <a:ext cx="4851097" cy="2154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Figure 13. Random Forest Algorithm Visualizer</a:t>
            </a:r>
            <a:endParaRPr kumimoji="0" lang="en-US" altLang="en-US" sz="800" b="0" i="0" u="none" strike="noStrike" cap="none" normalizeH="0" baseline="0" dirty="0">
              <a:ln>
                <a:noFill/>
              </a:ln>
              <a:solidFill>
                <a:schemeClr val="tx1"/>
              </a:solidFill>
              <a:effectLst/>
            </a:endParaRPr>
          </a:p>
        </p:txBody>
      </p:sp>
      <p:sp>
        <p:nvSpPr>
          <p:cNvPr id="6" name="Rectangle 3">
            <a:extLst>
              <a:ext uri="{FF2B5EF4-FFF2-40B4-BE49-F238E27FC236}">
                <a16:creationId xmlns:a16="http://schemas.microsoft.com/office/drawing/2014/main" id="{C0744288-FF15-40DC-0E01-31052052CCEB}"/>
              </a:ext>
            </a:extLst>
          </p:cNvPr>
          <p:cNvSpPr>
            <a:spLocks noChangeArrowheads="1"/>
          </p:cNvSpPr>
          <p:nvPr/>
        </p:nvSpPr>
        <p:spPr bwMode="auto">
          <a:xfrm>
            <a:off x="6420896" y="4159050"/>
            <a:ext cx="5271963" cy="2308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Table 1. Multivariate Cox Regression Model Data Output </a:t>
            </a:r>
            <a:endParaRPr kumimoji="0" lang="en-US" altLang="en-US" sz="900" b="0" i="0" u="none" strike="noStrike" cap="none" normalizeH="0" baseline="0" dirty="0">
              <a:ln>
                <a:noFill/>
              </a:ln>
              <a:solidFill>
                <a:schemeClr val="tx1"/>
              </a:solidFill>
              <a:effectLst/>
            </a:endParaRPr>
          </a:p>
        </p:txBody>
      </p:sp>
      <p:sp>
        <p:nvSpPr>
          <p:cNvPr id="8" name="Rectangle 3">
            <a:extLst>
              <a:ext uri="{FF2B5EF4-FFF2-40B4-BE49-F238E27FC236}">
                <a16:creationId xmlns:a16="http://schemas.microsoft.com/office/drawing/2014/main" id="{E854ABE5-C784-BD23-20A7-95DE8841E082}"/>
              </a:ext>
            </a:extLst>
          </p:cNvPr>
          <p:cNvSpPr>
            <a:spLocks noChangeArrowheads="1"/>
          </p:cNvSpPr>
          <p:nvPr/>
        </p:nvSpPr>
        <p:spPr bwMode="auto">
          <a:xfrm>
            <a:off x="524704" y="6313047"/>
            <a:ext cx="4851098" cy="2154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Figure 14. Receiver Operating Characteristic Curve with AUC</a:t>
            </a:r>
            <a:endParaRPr kumimoji="0" lang="en-US" altLang="en-US" sz="8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2FA0ECEE-8CFA-BEFA-DE4C-D4E713CF54D7}"/>
              </a:ext>
            </a:extLst>
          </p:cNvPr>
          <p:cNvSpPr txBox="1"/>
          <p:nvPr/>
        </p:nvSpPr>
        <p:spPr>
          <a:xfrm>
            <a:off x="11667296" y="6466489"/>
            <a:ext cx="301686"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377140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CD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9D9-450F-17DA-77EF-06508A7A3A38}"/>
              </a:ext>
            </a:extLst>
          </p:cNvPr>
          <p:cNvSpPr>
            <a:spLocks noGrp="1"/>
          </p:cNvSpPr>
          <p:nvPr>
            <p:ph type="title"/>
          </p:nvPr>
        </p:nvSpPr>
        <p:spPr>
          <a:xfrm>
            <a:off x="558784" y="307554"/>
            <a:ext cx="11134077" cy="643868"/>
          </a:xfrm>
          <a:solidFill>
            <a:schemeClr val="bg1"/>
          </a:solidFill>
          <a:ln w="25400">
            <a:solidFill>
              <a:schemeClr val="tx1"/>
            </a:solidFill>
          </a:ln>
        </p:spPr>
        <p:txBody>
          <a:bodyPr>
            <a:normAutofit fontScale="90000"/>
          </a:bodyPr>
          <a:lstStyle/>
          <a:p>
            <a:pPr algn="ctr"/>
            <a:r>
              <a:rPr lang="en-US" b="1" dirty="0">
                <a:latin typeface="+mn-lt"/>
                <a:cs typeface="Times New Roman" panose="02020603050405020304" pitchFamily="18" charset="0"/>
              </a:rPr>
              <a:t>III. Results/Discussion</a:t>
            </a:r>
            <a:r>
              <a:rPr lang="en-US" dirty="0">
                <a:latin typeface="+mn-lt"/>
              </a:rPr>
              <a:t> </a:t>
            </a:r>
          </a:p>
        </p:txBody>
      </p:sp>
      <p:sp>
        <p:nvSpPr>
          <p:cNvPr id="13" name="Rectangle 7">
            <a:extLst>
              <a:ext uri="{FF2B5EF4-FFF2-40B4-BE49-F238E27FC236}">
                <a16:creationId xmlns:a16="http://schemas.microsoft.com/office/drawing/2014/main" id="{BDDBAA30-93B9-BD6B-B2B5-10950C65B5D7}"/>
              </a:ext>
            </a:extLst>
          </p:cNvPr>
          <p:cNvSpPr>
            <a:spLocks noChangeArrowheads="1"/>
          </p:cNvSpPr>
          <p:nvPr/>
        </p:nvSpPr>
        <p:spPr bwMode="auto">
          <a:xfrm>
            <a:off x="6400800"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42AAFFB5-9478-A295-470B-E6E89A6F463D}"/>
              </a:ext>
            </a:extLst>
          </p:cNvPr>
          <p:cNvSpPr>
            <a:spLocks noChangeArrowheads="1"/>
          </p:cNvSpPr>
          <p:nvPr/>
        </p:nvSpPr>
        <p:spPr bwMode="auto">
          <a:xfrm>
            <a:off x="558784" y="6792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A close-up of several graphs&#10;&#10;Description automatically generated">
            <a:extLst>
              <a:ext uri="{FF2B5EF4-FFF2-40B4-BE49-F238E27FC236}">
                <a16:creationId xmlns:a16="http://schemas.microsoft.com/office/drawing/2014/main" id="{AD01D5D3-34B7-047F-EA03-F2B6C980A3F3}"/>
              </a:ext>
            </a:extLst>
          </p:cNvPr>
          <p:cNvPicPr>
            <a:picLocks noChangeAspect="1"/>
          </p:cNvPicPr>
          <p:nvPr/>
        </p:nvPicPr>
        <p:blipFill>
          <a:blip r:embed="rId3"/>
          <a:stretch>
            <a:fillRect/>
          </a:stretch>
        </p:blipFill>
        <p:spPr>
          <a:xfrm>
            <a:off x="570494" y="3760916"/>
            <a:ext cx="4374723" cy="1597373"/>
          </a:xfrm>
          <a:prstGeom prst="rect">
            <a:avLst/>
          </a:prstGeom>
        </p:spPr>
      </p:pic>
      <p:pic>
        <p:nvPicPr>
          <p:cNvPr id="11266" name="image15.jpg">
            <a:extLst>
              <a:ext uri="{FF2B5EF4-FFF2-40B4-BE49-F238E27FC236}">
                <a16:creationId xmlns:a16="http://schemas.microsoft.com/office/drawing/2014/main" id="{4E37BEA3-9537-34E4-A620-32B5B1493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816" y="1142062"/>
            <a:ext cx="1874640" cy="1886283"/>
          </a:xfrm>
          <a:prstGeom prst="rect">
            <a:avLst/>
          </a:prstGeom>
          <a:noFill/>
          <a:extLst>
            <a:ext uri="{909E8E84-426E-40DD-AFC4-6F175D3DCCD1}">
              <a14:hiddenFill xmlns:a14="http://schemas.microsoft.com/office/drawing/2010/main">
                <a:solidFill>
                  <a:srgbClr val="FFFFFF"/>
                </a:solidFill>
              </a14:hiddenFill>
            </a:ext>
          </a:extLst>
        </p:spPr>
      </p:pic>
      <p:pic>
        <p:nvPicPr>
          <p:cNvPr id="11265" name="image25.jpg">
            <a:extLst>
              <a:ext uri="{FF2B5EF4-FFF2-40B4-BE49-F238E27FC236}">
                <a16:creationId xmlns:a16="http://schemas.microsoft.com/office/drawing/2014/main" id="{FE07D036-A06D-FB09-0B83-8FD28D816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568" y="1149944"/>
            <a:ext cx="1968296" cy="18862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a:extLst>
              <a:ext uri="{FF2B5EF4-FFF2-40B4-BE49-F238E27FC236}">
                <a16:creationId xmlns:a16="http://schemas.microsoft.com/office/drawing/2014/main" id="{DA7DAB7F-DF07-96F9-E83D-C9BCF8C89471}"/>
              </a:ext>
            </a:extLst>
          </p:cNvPr>
          <p:cNvSpPr>
            <a:spLocks noChangeArrowheads="1"/>
          </p:cNvSpPr>
          <p:nvPr/>
        </p:nvSpPr>
        <p:spPr bwMode="auto">
          <a:xfrm>
            <a:off x="5140568" y="3157319"/>
            <a:ext cx="3890668"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Figure </a:t>
            </a:r>
            <a:r>
              <a:rPr lang="en-US" altLang="en-US" sz="800" dirty="0">
                <a:solidFill>
                  <a:srgbClr val="000000"/>
                </a:solidFill>
                <a:latin typeface="+mn-lt"/>
                <a:ea typeface="Times New Roman" panose="02020603050405020304" pitchFamily="18" charset="0"/>
                <a:cs typeface="Times New Roman" panose="02020603050405020304" pitchFamily="18" charset="0"/>
              </a:rPr>
              <a:t>16. </a:t>
            </a: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Correlation Analysis Visualization</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Correlation Graph between </a:t>
            </a:r>
            <a:r>
              <a:rPr kumimoji="0" lang="en-US" altLang="en-US" sz="800" b="0" i="1"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RNASET2</a:t>
            </a: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and Treg cells</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Correlation Graph between </a:t>
            </a:r>
            <a:r>
              <a:rPr kumimoji="0" lang="en-US" altLang="en-US" sz="800" b="0" i="1"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RNASET2</a:t>
            </a: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and CD4+ cells</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p:txBody>
      </p:sp>
      <p:sp>
        <p:nvSpPr>
          <p:cNvPr id="14" name="TextBox 13">
            <a:extLst>
              <a:ext uri="{FF2B5EF4-FFF2-40B4-BE49-F238E27FC236}">
                <a16:creationId xmlns:a16="http://schemas.microsoft.com/office/drawing/2014/main" id="{828EAA19-B2CC-7271-3F05-345B02AE4C60}"/>
              </a:ext>
            </a:extLst>
          </p:cNvPr>
          <p:cNvSpPr txBox="1"/>
          <p:nvPr/>
        </p:nvSpPr>
        <p:spPr>
          <a:xfrm>
            <a:off x="8649921" y="9794932"/>
            <a:ext cx="184731" cy="369332"/>
          </a:xfrm>
          <a:prstGeom prst="rect">
            <a:avLst/>
          </a:prstGeom>
          <a:noFill/>
        </p:spPr>
        <p:txBody>
          <a:bodyPr wrap="none" rtlCol="0">
            <a:spAutoFit/>
          </a:bodyPr>
          <a:lstStyle/>
          <a:p>
            <a:endParaRPr lang="en-US" dirty="0"/>
          </a:p>
        </p:txBody>
      </p:sp>
      <p:pic>
        <p:nvPicPr>
          <p:cNvPr id="11269" name="Picture 3" descr="A map of different colors&#10;&#10;Description automatically generated">
            <a:extLst>
              <a:ext uri="{FF2B5EF4-FFF2-40B4-BE49-F238E27FC236}">
                <a16:creationId xmlns:a16="http://schemas.microsoft.com/office/drawing/2014/main" id="{D3696A3C-BE5A-5830-AF87-05784257C7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53"/>
          <a:stretch>
            <a:fillRect/>
          </a:stretch>
        </p:blipFill>
        <p:spPr bwMode="auto">
          <a:xfrm>
            <a:off x="570495" y="1149943"/>
            <a:ext cx="2121889" cy="17421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EC38C95-E43E-F5A6-98F1-10099AA2D5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7856" y="1149943"/>
            <a:ext cx="2187362" cy="1742114"/>
          </a:xfrm>
          <a:prstGeom prst="rect">
            <a:avLst/>
          </a:prstGeom>
        </p:spPr>
      </p:pic>
      <p:sp>
        <p:nvSpPr>
          <p:cNvPr id="18" name="TextBox 17">
            <a:extLst>
              <a:ext uri="{FF2B5EF4-FFF2-40B4-BE49-F238E27FC236}">
                <a16:creationId xmlns:a16="http://schemas.microsoft.com/office/drawing/2014/main" id="{3EE72881-1097-F43E-A943-14AEFD7C08C9}"/>
              </a:ext>
            </a:extLst>
          </p:cNvPr>
          <p:cNvSpPr txBox="1"/>
          <p:nvPr/>
        </p:nvSpPr>
        <p:spPr>
          <a:xfrm>
            <a:off x="4676172" y="5516408"/>
            <a:ext cx="7016689" cy="830997"/>
          </a:xfrm>
          <a:prstGeom prst="rect">
            <a:avLst/>
          </a:prstGeom>
          <a:solidFill>
            <a:schemeClr val="bg1"/>
          </a:solidFill>
          <a:ln>
            <a:solidFill>
              <a:schemeClr val="tx1"/>
            </a:solidFill>
          </a:ln>
        </p:spPr>
        <p:txBody>
          <a:bodyPr wrap="square" rtlCol="0">
            <a:spAutoFit/>
          </a:bodyPr>
          <a:lstStyle/>
          <a:p>
            <a:pPr algn="just"/>
            <a:r>
              <a:rPr lang="en-US" sz="1600" dirty="0">
                <a:solidFill>
                  <a:srgbClr val="000000"/>
                </a:solidFill>
                <a:effectLst/>
                <a:ea typeface="Calibri" panose="020F0502020204030204" pitchFamily="34" charset="0"/>
              </a:rPr>
              <a:t>	Specifically, the three </a:t>
            </a:r>
            <a:r>
              <a:rPr lang="en-US" sz="1600" dirty="0">
                <a:solidFill>
                  <a:srgbClr val="000000"/>
                </a:solidFill>
                <a:ea typeface="Calibri" panose="020F0502020204030204" pitchFamily="34" charset="0"/>
              </a:rPr>
              <a:t>P</a:t>
            </a:r>
            <a:r>
              <a:rPr lang="en-US" sz="1600" dirty="0">
                <a:solidFill>
                  <a:srgbClr val="000000"/>
                </a:solidFill>
                <a:effectLst/>
                <a:ea typeface="Calibri" panose="020F0502020204030204" pitchFamily="34" charset="0"/>
              </a:rPr>
              <a:t>seudo-time Graph visualizations suggested that </a:t>
            </a:r>
            <a:r>
              <a:rPr lang="en-US" sz="1600" i="1" dirty="0">
                <a:solidFill>
                  <a:srgbClr val="000000"/>
                </a:solidFill>
                <a:effectLst/>
                <a:ea typeface="Calibri" panose="020F0502020204030204" pitchFamily="34" charset="0"/>
              </a:rPr>
              <a:t>CCL4L2</a:t>
            </a:r>
            <a:r>
              <a:rPr lang="en-US" sz="1600" dirty="0">
                <a:solidFill>
                  <a:srgbClr val="000000"/>
                </a:solidFill>
                <a:effectLst/>
                <a:ea typeface="Calibri" panose="020F0502020204030204" pitchFamily="34" charset="0"/>
              </a:rPr>
              <a:t>, the marker gene for </a:t>
            </a:r>
            <a:r>
              <a:rPr lang="en-US" sz="1600" b="1" dirty="0">
                <a:solidFill>
                  <a:srgbClr val="000000"/>
                </a:solidFill>
                <a:effectLst/>
                <a:highlight>
                  <a:srgbClr val="FFE6C7"/>
                </a:highlight>
                <a:ea typeface="Calibri" panose="020F0502020204030204" pitchFamily="34" charset="0"/>
              </a:rPr>
              <a:t>CD4+T cells, </a:t>
            </a:r>
            <a:r>
              <a:rPr lang="en-US" sz="1600" b="1" i="1" dirty="0">
                <a:solidFill>
                  <a:srgbClr val="000000"/>
                </a:solidFill>
                <a:effectLst/>
                <a:highlight>
                  <a:srgbClr val="FFE6C7"/>
                </a:highlight>
                <a:ea typeface="Calibri" panose="020F0502020204030204" pitchFamily="34" charset="0"/>
              </a:rPr>
              <a:t>HSPA1B</a:t>
            </a:r>
            <a:r>
              <a:rPr lang="en-US" sz="1600" b="1" dirty="0">
                <a:solidFill>
                  <a:srgbClr val="000000"/>
                </a:solidFill>
                <a:effectLst/>
                <a:highlight>
                  <a:srgbClr val="FFE6C7"/>
                </a:highlight>
                <a:ea typeface="Calibri" panose="020F0502020204030204" pitchFamily="34" charset="0"/>
              </a:rPr>
              <a:t>, the marker gene for cytotoxic T cells, and </a:t>
            </a:r>
            <a:r>
              <a:rPr lang="en-US" sz="1600" b="1" i="1" dirty="0">
                <a:solidFill>
                  <a:srgbClr val="000000"/>
                </a:solidFill>
                <a:effectLst/>
                <a:highlight>
                  <a:srgbClr val="FFE6C7"/>
                </a:highlight>
                <a:ea typeface="Calibri" panose="020F0502020204030204" pitchFamily="34" charset="0"/>
              </a:rPr>
              <a:t>TNFRSF4</a:t>
            </a:r>
            <a:r>
              <a:rPr lang="en-US" sz="1600" b="1" dirty="0">
                <a:solidFill>
                  <a:srgbClr val="000000"/>
                </a:solidFill>
                <a:effectLst/>
                <a:highlight>
                  <a:srgbClr val="FFE6C7"/>
                </a:highlight>
                <a:ea typeface="Calibri" panose="020F0502020204030204" pitchFamily="34" charset="0"/>
              </a:rPr>
              <a:t>,</a:t>
            </a:r>
            <a:r>
              <a:rPr lang="en-US" sz="1600" dirty="0">
                <a:solidFill>
                  <a:srgbClr val="000000"/>
                </a:solidFill>
                <a:effectLst/>
                <a:highlight>
                  <a:srgbClr val="FFE6C7"/>
                </a:highlight>
                <a:ea typeface="Calibri" panose="020F0502020204030204" pitchFamily="34" charset="0"/>
              </a:rPr>
              <a:t> the marker gene for T-regulatory cells have visible trends</a:t>
            </a:r>
            <a:r>
              <a:rPr lang="en-US" sz="1600" dirty="0">
                <a:solidFill>
                  <a:srgbClr val="000000"/>
                </a:solidFill>
                <a:effectLst/>
                <a:ea typeface="Calibri" panose="020F0502020204030204" pitchFamily="34" charset="0"/>
              </a:rPr>
              <a:t>. </a:t>
            </a:r>
            <a:endParaRPr lang="en-US" sz="1600" dirty="0">
              <a:effectLst/>
              <a:ea typeface="SimSun" panose="02010600030101010101" pitchFamily="2" charset="-122"/>
            </a:endParaRPr>
          </a:p>
        </p:txBody>
      </p:sp>
      <p:sp>
        <p:nvSpPr>
          <p:cNvPr id="22" name="Rectangle 4">
            <a:extLst>
              <a:ext uri="{FF2B5EF4-FFF2-40B4-BE49-F238E27FC236}">
                <a16:creationId xmlns:a16="http://schemas.microsoft.com/office/drawing/2014/main" id="{64A4180D-B37B-AC9B-C2F8-017FA286B99A}"/>
              </a:ext>
            </a:extLst>
          </p:cNvPr>
          <p:cNvSpPr>
            <a:spLocks noChangeArrowheads="1"/>
          </p:cNvSpPr>
          <p:nvPr/>
        </p:nvSpPr>
        <p:spPr bwMode="auto">
          <a:xfrm>
            <a:off x="570495" y="3078975"/>
            <a:ext cx="4374723"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Figure 15 UMAPs of e</a:t>
            </a:r>
            <a:r>
              <a:rPr lang="en-US" sz="800" dirty="0">
                <a:solidFill>
                  <a:srgbClr val="000000"/>
                </a:solidFill>
                <a:effectLst/>
                <a:ea typeface="Calibri" panose="020F0502020204030204" pitchFamily="34" charset="0"/>
              </a:rPr>
              <a:t> With a p value of 0.038 (p &lt;0.05), The K-M Survival T-</a:t>
            </a: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cell sub-types</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T cell sub-type UMAP prior annotating</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T cell sub-type UMAP post annotating</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p:txBody>
      </p:sp>
      <p:sp>
        <p:nvSpPr>
          <p:cNvPr id="26" name="TextBox 25">
            <a:extLst>
              <a:ext uri="{FF2B5EF4-FFF2-40B4-BE49-F238E27FC236}">
                <a16:creationId xmlns:a16="http://schemas.microsoft.com/office/drawing/2014/main" id="{D0748F12-6A8C-600E-9747-D6B05D409B1A}"/>
              </a:ext>
            </a:extLst>
          </p:cNvPr>
          <p:cNvSpPr txBox="1"/>
          <p:nvPr/>
        </p:nvSpPr>
        <p:spPr>
          <a:xfrm>
            <a:off x="9192403" y="1125804"/>
            <a:ext cx="2500458" cy="3293209"/>
          </a:xfrm>
          <a:prstGeom prst="rect">
            <a:avLst/>
          </a:prstGeom>
          <a:solidFill>
            <a:schemeClr val="bg1"/>
          </a:solidFill>
          <a:ln>
            <a:solidFill>
              <a:schemeClr val="tx1"/>
            </a:solidFill>
          </a:ln>
        </p:spPr>
        <p:txBody>
          <a:bodyPr wrap="square">
            <a:spAutoFit/>
          </a:bodyPr>
          <a:lstStyle/>
          <a:p>
            <a:pPr marL="0" marR="0" indent="304800" algn="just">
              <a:spcBef>
                <a:spcPts val="0"/>
              </a:spcBef>
              <a:spcAft>
                <a:spcPts val="0"/>
              </a:spcAft>
            </a:pPr>
            <a:r>
              <a:rPr lang="en-US" sz="1600" dirty="0">
                <a:solidFill>
                  <a:srgbClr val="000000"/>
                </a:solidFill>
                <a:effectLst/>
                <a:ea typeface="Calibri" panose="020F0502020204030204" pitchFamily="34" charset="0"/>
              </a:rPr>
              <a:t>	A significant correlation </a:t>
            </a:r>
            <a:r>
              <a:rPr lang="en-US" sz="1600" b="1" dirty="0">
                <a:solidFill>
                  <a:srgbClr val="000000"/>
                </a:solidFill>
                <a:effectLst/>
                <a:highlight>
                  <a:srgbClr val="FFE6C7"/>
                </a:highlight>
                <a:ea typeface="Calibri" panose="020F0502020204030204" pitchFamily="34" charset="0"/>
              </a:rPr>
              <a:t>(r&gt;0.5 and p&lt;0.01)</a:t>
            </a:r>
            <a:r>
              <a:rPr lang="en-US" sz="1600" dirty="0">
                <a:solidFill>
                  <a:srgbClr val="000000"/>
                </a:solidFill>
                <a:effectLst/>
                <a:highlight>
                  <a:srgbClr val="FFE6C7"/>
                </a:highlight>
                <a:ea typeface="Calibri" panose="020F0502020204030204" pitchFamily="34" charset="0"/>
              </a:rPr>
              <a:t> </a:t>
            </a:r>
            <a:r>
              <a:rPr lang="en-US" sz="1600" dirty="0">
                <a:solidFill>
                  <a:srgbClr val="000000"/>
                </a:solidFill>
                <a:effectLst/>
                <a:ea typeface="Calibri" panose="020F0502020204030204" pitchFamily="34" charset="0"/>
              </a:rPr>
              <a:t>was found between </a:t>
            </a:r>
            <a:r>
              <a:rPr lang="en-US" sz="1600" b="1" i="1" dirty="0">
                <a:solidFill>
                  <a:srgbClr val="000000"/>
                </a:solidFill>
                <a:effectLst/>
                <a:highlight>
                  <a:srgbClr val="FFE6C7"/>
                </a:highlight>
                <a:ea typeface="Calibri" panose="020F0502020204030204" pitchFamily="34" charset="0"/>
              </a:rPr>
              <a:t>RNASET2</a:t>
            </a:r>
            <a:r>
              <a:rPr lang="en-US" sz="1600" dirty="0">
                <a:solidFill>
                  <a:srgbClr val="000000"/>
                </a:solidFill>
                <a:effectLst/>
                <a:highlight>
                  <a:srgbClr val="FFE6C7"/>
                </a:highlight>
                <a:ea typeface="Calibri" panose="020F0502020204030204" pitchFamily="34" charset="0"/>
              </a:rPr>
              <a:t> and both </a:t>
            </a:r>
            <a:r>
              <a:rPr lang="en-US" sz="1600" b="1" dirty="0">
                <a:solidFill>
                  <a:srgbClr val="000000"/>
                </a:solidFill>
                <a:highlight>
                  <a:srgbClr val="FFE6C7"/>
                </a:highlight>
                <a:ea typeface="Calibri" panose="020F0502020204030204" pitchFamily="34" charset="0"/>
              </a:rPr>
              <a:t>T-regulatory </a:t>
            </a:r>
            <a:r>
              <a:rPr lang="en-US" sz="1600" b="1" dirty="0">
                <a:solidFill>
                  <a:srgbClr val="000000"/>
                </a:solidFill>
                <a:effectLst/>
                <a:highlight>
                  <a:srgbClr val="FFE6C7"/>
                </a:highlight>
                <a:ea typeface="Calibri" panose="020F0502020204030204" pitchFamily="34" charset="0"/>
              </a:rPr>
              <a:t>cells and CD4+T cells.</a:t>
            </a:r>
            <a:r>
              <a:rPr lang="en-US" sz="1600" dirty="0">
                <a:solidFill>
                  <a:srgbClr val="000000"/>
                </a:solidFill>
                <a:effectLst/>
                <a:highlight>
                  <a:srgbClr val="FFE6C7"/>
                </a:highlight>
                <a:ea typeface="Calibri" panose="020F0502020204030204" pitchFamily="34" charset="0"/>
              </a:rPr>
              <a:t> </a:t>
            </a:r>
            <a:r>
              <a:rPr lang="en-US" sz="1600" dirty="0">
                <a:solidFill>
                  <a:srgbClr val="000000"/>
                </a:solidFill>
                <a:effectLst/>
                <a:ea typeface="Calibri" panose="020F0502020204030204" pitchFamily="34" charset="0"/>
              </a:rPr>
              <a:t>This was explainable because </a:t>
            </a:r>
            <a:r>
              <a:rPr lang="en-US" sz="1600" dirty="0">
                <a:solidFill>
                  <a:srgbClr val="000000"/>
                </a:solidFill>
                <a:ea typeface="Calibri" panose="020F0502020204030204" pitchFamily="34" charset="0"/>
              </a:rPr>
              <a:t>T-regulatory</a:t>
            </a:r>
            <a:r>
              <a:rPr lang="en-US" sz="1600" dirty="0">
                <a:solidFill>
                  <a:srgbClr val="000000"/>
                </a:solidFill>
                <a:effectLst/>
                <a:ea typeface="Calibri" panose="020F0502020204030204" pitchFamily="34" charset="0"/>
              </a:rPr>
              <a:t> cells, also known as regulatory T cells, are a subtype of CD4+T cells, and accounts for 5~10% of peripheral blood (PB) CD4+T cells. </a:t>
            </a:r>
            <a:endParaRPr lang="en-US" sz="1600" dirty="0">
              <a:solidFill>
                <a:srgbClr val="000000"/>
              </a:solidFill>
              <a:effectLst/>
              <a:ea typeface="SimSun" panose="02010600030101010101" pitchFamily="2" charset="-122"/>
            </a:endParaRPr>
          </a:p>
          <a:p>
            <a:pPr marL="0" marR="0" indent="304800" algn="just">
              <a:spcBef>
                <a:spcPts val="0"/>
              </a:spcBef>
              <a:spcAft>
                <a:spcPts val="0"/>
              </a:spcAft>
            </a:pPr>
            <a:endParaRPr lang="en-US" sz="1600" dirty="0">
              <a:effectLst/>
              <a:ea typeface="SimSun" panose="02010600030101010101" pitchFamily="2" charset="-122"/>
            </a:endParaRPr>
          </a:p>
        </p:txBody>
      </p:sp>
      <p:sp>
        <p:nvSpPr>
          <p:cNvPr id="5" name="TextBox 4">
            <a:extLst>
              <a:ext uri="{FF2B5EF4-FFF2-40B4-BE49-F238E27FC236}">
                <a16:creationId xmlns:a16="http://schemas.microsoft.com/office/drawing/2014/main" id="{E4698B0D-057A-C994-38B7-8E115DC45724}"/>
              </a:ext>
            </a:extLst>
          </p:cNvPr>
          <p:cNvSpPr txBox="1"/>
          <p:nvPr/>
        </p:nvSpPr>
        <p:spPr>
          <a:xfrm>
            <a:off x="5120404" y="3737229"/>
            <a:ext cx="3910832" cy="1569660"/>
          </a:xfrm>
          <a:prstGeom prst="rect">
            <a:avLst/>
          </a:prstGeom>
          <a:solidFill>
            <a:schemeClr val="bg1"/>
          </a:solidFill>
          <a:ln w="6350">
            <a:solidFill>
              <a:schemeClr val="tx1"/>
            </a:solidFill>
          </a:ln>
        </p:spPr>
        <p:txBody>
          <a:bodyPr wrap="square" rtlCol="0">
            <a:spAutoFit/>
          </a:bodyPr>
          <a:lstStyle/>
          <a:p>
            <a:pPr algn="just"/>
            <a:r>
              <a:rPr lang="en-US" sz="1600" dirty="0"/>
              <a:t>	The Correlation Analysis validated previous studies that described RNASET2 as a “</a:t>
            </a:r>
            <a:r>
              <a:rPr lang="en-US" sz="1600" b="0" i="0" dirty="0">
                <a:solidFill>
                  <a:srgbClr val="282828"/>
                </a:solidFill>
                <a:effectLst/>
              </a:rPr>
              <a:t>putative regulator of </a:t>
            </a:r>
            <a:r>
              <a:rPr lang="en-US" sz="1600" b="1" i="0" dirty="0">
                <a:solidFill>
                  <a:srgbClr val="282828"/>
                </a:solidFill>
                <a:effectLst/>
                <a:highlight>
                  <a:srgbClr val="FFE6C7"/>
                </a:highlight>
              </a:rPr>
              <a:t>several functional features within the immune system</a:t>
            </a:r>
            <a:r>
              <a:rPr lang="en-US" sz="1600" b="0" i="0" dirty="0">
                <a:solidFill>
                  <a:srgbClr val="282828"/>
                </a:solidFill>
                <a:effectLst/>
              </a:rPr>
              <a:t>” (</a:t>
            </a:r>
            <a:r>
              <a:rPr lang="en-US" sz="1600" b="0" i="0" dirty="0" err="1">
                <a:solidFill>
                  <a:srgbClr val="282828"/>
                </a:solidFill>
                <a:effectLst/>
              </a:rPr>
              <a:t>Aquati</a:t>
            </a:r>
            <a:r>
              <a:rPr lang="en-US" sz="1600" b="0" i="0" dirty="0">
                <a:solidFill>
                  <a:srgbClr val="282828"/>
                </a:solidFill>
                <a:effectLst/>
              </a:rPr>
              <a:t> et al, 2019). </a:t>
            </a:r>
          </a:p>
          <a:p>
            <a:pPr algn="just"/>
            <a:endParaRPr lang="en-US" sz="1600" b="0" i="0" dirty="0">
              <a:solidFill>
                <a:srgbClr val="282828"/>
              </a:solidFill>
              <a:effectLst/>
            </a:endParaRPr>
          </a:p>
        </p:txBody>
      </p:sp>
      <p:sp>
        <p:nvSpPr>
          <p:cNvPr id="3" name="TextBox 2">
            <a:extLst>
              <a:ext uri="{FF2B5EF4-FFF2-40B4-BE49-F238E27FC236}">
                <a16:creationId xmlns:a16="http://schemas.microsoft.com/office/drawing/2014/main" id="{5A311D45-F4E9-02B5-8F0F-200818119042}"/>
              </a:ext>
            </a:extLst>
          </p:cNvPr>
          <p:cNvSpPr txBox="1"/>
          <p:nvPr/>
        </p:nvSpPr>
        <p:spPr>
          <a:xfrm>
            <a:off x="11542018" y="6394781"/>
            <a:ext cx="301686" cy="369332"/>
          </a:xfrm>
          <a:prstGeom prst="rect">
            <a:avLst/>
          </a:prstGeom>
          <a:noFill/>
        </p:spPr>
        <p:txBody>
          <a:bodyPr wrap="none" rtlCol="0">
            <a:spAutoFit/>
          </a:bodyPr>
          <a:lstStyle/>
          <a:p>
            <a:r>
              <a:rPr lang="en-US" dirty="0"/>
              <a:t>9</a:t>
            </a:r>
          </a:p>
        </p:txBody>
      </p:sp>
      <p:sp>
        <p:nvSpPr>
          <p:cNvPr id="6" name="Rectangle 4">
            <a:extLst>
              <a:ext uri="{FF2B5EF4-FFF2-40B4-BE49-F238E27FC236}">
                <a16:creationId xmlns:a16="http://schemas.microsoft.com/office/drawing/2014/main" id="{F18C6FCC-8A34-A589-CA09-C10CF201BE41}"/>
              </a:ext>
            </a:extLst>
          </p:cNvPr>
          <p:cNvSpPr>
            <a:spLocks noChangeArrowheads="1"/>
          </p:cNvSpPr>
          <p:nvPr/>
        </p:nvSpPr>
        <p:spPr bwMode="auto">
          <a:xfrm>
            <a:off x="505023" y="5516407"/>
            <a:ext cx="4001664"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Figure 17. Pseudo-time visualization</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lang="en-US" altLang="en-US" sz="800" dirty="0">
                <a:solidFill>
                  <a:srgbClr val="000000"/>
                </a:solidFill>
                <a:latin typeface="+mn-lt"/>
                <a:cs typeface="Times New Roman" panose="02020603050405020304" pitchFamily="18" charset="0"/>
              </a:rPr>
              <a:t>Pseudo-time graph</a:t>
            </a:r>
            <a:endParaRPr kumimoji="0" lang="en-US" altLang="en-US" sz="800" b="0" i="0" u="none" strike="noStrike" cap="none" normalizeH="0" baseline="0" dirty="0">
              <a:ln>
                <a:noFill/>
              </a:ln>
              <a:solidFill>
                <a:schemeClr val="tx1"/>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Dispersion map</a:t>
            </a:r>
          </a:p>
          <a:p>
            <a:pPr algn="ctr">
              <a:buFontTx/>
              <a:buChar char="•"/>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Marker gene heat map</a:t>
            </a:r>
          </a:p>
          <a:p>
            <a:pPr algn="ctr">
              <a:buFontTx/>
              <a:buChar char="•"/>
            </a:pPr>
            <a:r>
              <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Pseudo-time-state progression</a:t>
            </a:r>
          </a:p>
          <a:p>
            <a:pPr algn="ctr">
              <a:buFontTx/>
              <a:buChar char="•"/>
            </a:pPr>
            <a:endParaRPr kumimoji="0" lang="en-US" altLang="en-US" sz="800"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130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5235</TotalTime>
  <Words>3246</Words>
  <Application>Microsoft Macintosh PowerPoint</Application>
  <PresentationFormat>Widescreen</PresentationFormat>
  <Paragraphs>239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SimSun</vt:lpstr>
      <vt:lpstr>Arial</vt:lpstr>
      <vt:lpstr>Calibri</vt:lpstr>
      <vt:lpstr>Calibri Light</vt:lpstr>
      <vt:lpstr>Times New Roman</vt:lpstr>
      <vt:lpstr>Office Theme</vt:lpstr>
      <vt:lpstr>PowerPoint Presentation</vt:lpstr>
      <vt:lpstr>I. Introduction </vt:lpstr>
      <vt:lpstr>I. Introduction </vt:lpstr>
      <vt:lpstr>II. Methodology </vt:lpstr>
      <vt:lpstr>Methodology </vt:lpstr>
      <vt:lpstr>III. Results/Discussion </vt:lpstr>
      <vt:lpstr>III. Results/Discussion </vt:lpstr>
      <vt:lpstr>III. Results/Discussion </vt:lpstr>
      <vt:lpstr>III. Results/Discussion </vt:lpstr>
      <vt:lpstr>III. Results/Discussion </vt:lpstr>
      <vt:lpstr>IV. Limitation/Future Work</vt:lpstr>
      <vt:lpstr>V.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xin</dc:creator>
  <cp:lastModifiedBy>angel xin</cp:lastModifiedBy>
  <cp:revision>9</cp:revision>
  <dcterms:created xsi:type="dcterms:W3CDTF">2024-03-10T06:26:22Z</dcterms:created>
  <dcterms:modified xsi:type="dcterms:W3CDTF">2024-03-15T07:48:32Z</dcterms:modified>
</cp:coreProperties>
</file>