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5143500" cx="9144000"/>
  <p:notesSz cx="6858000" cy="9144000"/>
  <p:embeddedFontLst>
    <p:embeddedFont>
      <p:font typeface="Lato"/>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font" Target="fonts/Lato-boldItalic.fntdata"/><Relationship Id="rId9" Type="http://schemas.openxmlformats.org/officeDocument/2006/relationships/font" Target="fonts/La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Lato-regular.fntdata"/><Relationship Id="rId8" Type="http://schemas.openxmlformats.org/officeDocument/2006/relationships/font" Target="fonts/La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AE3F2"/>
        </a:solidFill>
      </p:bgPr>
    </p:bg>
    <p:spTree>
      <p:nvGrpSpPr>
        <p:cNvPr id="53" name="Shape 53"/>
        <p:cNvGrpSpPr/>
        <p:nvPr/>
      </p:nvGrpSpPr>
      <p:grpSpPr>
        <a:xfrm>
          <a:off x="0" y="0"/>
          <a:ext cx="0" cy="0"/>
          <a:chOff x="0" y="0"/>
          <a:chExt cx="0" cy="0"/>
        </a:xfrm>
      </p:grpSpPr>
      <p:grpSp>
        <p:nvGrpSpPr>
          <p:cNvPr id="54" name="Google Shape;54;p13"/>
          <p:cNvGrpSpPr/>
          <p:nvPr/>
        </p:nvGrpSpPr>
        <p:grpSpPr>
          <a:xfrm>
            <a:off x="585300" y="696450"/>
            <a:ext cx="7973400" cy="4432800"/>
            <a:chOff x="550350" y="696450"/>
            <a:chExt cx="7973400" cy="4432800"/>
          </a:xfrm>
        </p:grpSpPr>
        <p:sp>
          <p:nvSpPr>
            <p:cNvPr id="55" name="Google Shape;55;p13"/>
            <p:cNvSpPr/>
            <p:nvPr/>
          </p:nvSpPr>
          <p:spPr>
            <a:xfrm>
              <a:off x="550350" y="2686050"/>
              <a:ext cx="7973400" cy="491100"/>
            </a:xfrm>
            <a:prstGeom prst="leftRightArrow">
              <a:avLst>
                <a:gd fmla="val 50000" name="adj1"/>
                <a:gd fmla="val 50000" name="adj2"/>
              </a:avLst>
            </a:prstGeom>
            <a:solidFill>
              <a:srgbClr val="173D6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56" name="Google Shape;56;p13"/>
            <p:cNvSpPr/>
            <p:nvPr/>
          </p:nvSpPr>
          <p:spPr>
            <a:xfrm rot="-5400000">
              <a:off x="2267825" y="2667300"/>
              <a:ext cx="4432800" cy="491100"/>
            </a:xfrm>
            <a:prstGeom prst="leftRightArrow">
              <a:avLst>
                <a:gd fmla="val 50000" name="adj1"/>
                <a:gd fmla="val 50000" name="adj2"/>
              </a:avLst>
            </a:prstGeom>
            <a:solidFill>
              <a:srgbClr val="173D6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sp>
        <p:nvSpPr>
          <p:cNvPr id="57" name="Google Shape;57;p13"/>
          <p:cNvSpPr txBox="1"/>
          <p:nvPr/>
        </p:nvSpPr>
        <p:spPr>
          <a:xfrm>
            <a:off x="725400" y="-43550"/>
            <a:ext cx="7693200" cy="8766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en" sz="1800">
                <a:solidFill>
                  <a:schemeClr val="dk1"/>
                </a:solidFill>
                <a:latin typeface="Lato"/>
                <a:ea typeface="Lato"/>
                <a:cs typeface="Lato"/>
                <a:sym typeface="Lato"/>
              </a:rPr>
              <a:t>Revolutionizing Asthma Treatment: A Breakthrough in LABA Design Enhances Both Selectivity and Efficacy</a:t>
            </a:r>
            <a:endParaRPr sz="1800">
              <a:solidFill>
                <a:schemeClr val="dk1"/>
              </a:solidFill>
              <a:latin typeface="Lato"/>
              <a:ea typeface="Lato"/>
              <a:cs typeface="Lato"/>
              <a:sym typeface="Lato"/>
            </a:endParaRPr>
          </a:p>
          <a:p>
            <a:pPr indent="0" lvl="0" marL="0" rtl="0" algn="just">
              <a:spcBef>
                <a:spcPts val="0"/>
              </a:spcBef>
              <a:spcAft>
                <a:spcPts val="0"/>
              </a:spcAft>
              <a:buNone/>
            </a:pPr>
            <a:r>
              <a:rPr lang="en" sz="1200">
                <a:solidFill>
                  <a:schemeClr val="dk1"/>
                </a:solidFill>
                <a:latin typeface="Lato"/>
                <a:ea typeface="Lato"/>
                <a:cs typeface="Lato"/>
                <a:sym typeface="Lato"/>
              </a:rPr>
              <a:t>Sophia Liu</a:t>
            </a:r>
            <a:endParaRPr sz="1200">
              <a:solidFill>
                <a:schemeClr val="dk1"/>
              </a:solidFill>
              <a:latin typeface="Lato"/>
              <a:ea typeface="Lato"/>
              <a:cs typeface="Lato"/>
              <a:sym typeface="Lato"/>
            </a:endParaRPr>
          </a:p>
        </p:txBody>
      </p:sp>
      <p:grpSp>
        <p:nvGrpSpPr>
          <p:cNvPr id="58" name="Google Shape;58;p13"/>
          <p:cNvGrpSpPr/>
          <p:nvPr/>
        </p:nvGrpSpPr>
        <p:grpSpPr>
          <a:xfrm>
            <a:off x="428563" y="793750"/>
            <a:ext cx="8286875" cy="4275700"/>
            <a:chOff x="365700" y="793750"/>
            <a:chExt cx="8286875" cy="4275700"/>
          </a:xfrm>
        </p:grpSpPr>
        <p:grpSp>
          <p:nvGrpSpPr>
            <p:cNvPr id="59" name="Google Shape;59;p13"/>
            <p:cNvGrpSpPr/>
            <p:nvPr/>
          </p:nvGrpSpPr>
          <p:grpSpPr>
            <a:xfrm>
              <a:off x="5007275" y="3091275"/>
              <a:ext cx="3645300" cy="1978175"/>
              <a:chOff x="5007275" y="3091275"/>
              <a:chExt cx="3645300" cy="1978175"/>
            </a:xfrm>
          </p:grpSpPr>
          <p:sp>
            <p:nvSpPr>
              <p:cNvPr id="60" name="Google Shape;60;p13"/>
              <p:cNvSpPr/>
              <p:nvPr/>
            </p:nvSpPr>
            <p:spPr>
              <a:xfrm>
                <a:off x="5007275" y="3185750"/>
                <a:ext cx="3645300" cy="1883700"/>
              </a:xfrm>
              <a:prstGeom prst="roundRect">
                <a:avLst>
                  <a:gd fmla="val 16667" name="adj"/>
                </a:avLst>
              </a:prstGeom>
              <a:solidFill>
                <a:srgbClr val="82CDFB"/>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00000"/>
                  </a:lnSpc>
                  <a:spcBef>
                    <a:spcPts val="0"/>
                  </a:spcBef>
                  <a:spcAft>
                    <a:spcPts val="1000"/>
                  </a:spcAft>
                  <a:buNone/>
                </a:pPr>
                <a:r>
                  <a:t/>
                </a:r>
                <a:endParaRPr sz="1000">
                  <a:solidFill>
                    <a:schemeClr val="dk1"/>
                  </a:solidFill>
                </a:endParaRPr>
              </a:p>
            </p:txBody>
          </p:sp>
          <p:sp>
            <p:nvSpPr>
              <p:cNvPr id="61" name="Google Shape;61;p13"/>
              <p:cNvSpPr txBox="1"/>
              <p:nvPr/>
            </p:nvSpPr>
            <p:spPr>
              <a:xfrm>
                <a:off x="5063075" y="3091275"/>
                <a:ext cx="3460800" cy="1928400"/>
              </a:xfrm>
              <a:prstGeom prst="rect">
                <a:avLst/>
              </a:prstGeom>
              <a:noFill/>
              <a:ln>
                <a:noFill/>
              </a:ln>
            </p:spPr>
            <p:txBody>
              <a:bodyPr anchorCtr="0" anchor="t" bIns="91425" lIns="91425" spcFirstLastPara="1" rIns="91425" wrap="square" tIns="91425">
                <a:noAutofit/>
              </a:bodyPr>
              <a:lstStyle/>
              <a:p>
                <a:pPr indent="0" lvl="0" marL="182880" rtl="0" algn="l">
                  <a:spcBef>
                    <a:spcPts val="0"/>
                  </a:spcBef>
                  <a:spcAft>
                    <a:spcPts val="0"/>
                  </a:spcAft>
                  <a:buClr>
                    <a:schemeClr val="dk1"/>
                  </a:buClr>
                  <a:buSzPts val="1100"/>
                  <a:buFont typeface="Arial"/>
                  <a:buNone/>
                </a:pPr>
                <a:r>
                  <a:rPr lang="en" sz="1000" u="sng">
                    <a:solidFill>
                      <a:schemeClr val="dk1"/>
                    </a:solidFill>
                    <a:latin typeface="Lato"/>
                    <a:ea typeface="Lato"/>
                    <a:cs typeface="Lato"/>
                    <a:sym typeface="Lato"/>
                  </a:rPr>
                  <a:t>Conclusion</a:t>
                </a:r>
                <a:endParaRPr sz="1000" u="sng">
                  <a:solidFill>
                    <a:schemeClr val="dk1"/>
                  </a:solidFill>
                  <a:latin typeface="Lato"/>
                  <a:ea typeface="Lato"/>
                  <a:cs typeface="Lato"/>
                  <a:sym typeface="Lato"/>
                </a:endParaRPr>
              </a:p>
              <a:p>
                <a:pPr indent="-154940" lvl="0" marL="182880" rtl="0" algn="l">
                  <a:spcBef>
                    <a:spcPts val="0"/>
                  </a:spcBef>
                  <a:spcAft>
                    <a:spcPts val="0"/>
                  </a:spcAft>
                  <a:buClr>
                    <a:schemeClr val="dk1"/>
                  </a:buClr>
                  <a:buSzPts val="1000"/>
                  <a:buFont typeface="Lato"/>
                  <a:buChar char="●"/>
                </a:pPr>
                <a:r>
                  <a:rPr lang="en" sz="1000">
                    <a:solidFill>
                      <a:schemeClr val="dk1"/>
                    </a:solidFill>
                    <a:latin typeface="Lato"/>
                    <a:ea typeface="Lato"/>
                    <a:cs typeface="Lato"/>
                    <a:sym typeface="Lato"/>
                  </a:rPr>
                  <a:t>This study successfully designed novel analog 20,  which is not only the first analog of LABA to be selective and fully efficacious but also the first to outperform current LABAs in both efficacy and selectivity </a:t>
                </a:r>
                <a:r>
                  <a:rPr i="1" lang="en" sz="1000">
                    <a:solidFill>
                      <a:schemeClr val="dk1"/>
                    </a:solidFill>
                    <a:latin typeface="Lato"/>
                    <a:ea typeface="Lato"/>
                    <a:cs typeface="Lato"/>
                    <a:sym typeface="Lato"/>
                  </a:rPr>
                  <a:t>in silico</a:t>
                </a:r>
                <a:r>
                  <a:rPr lang="en" sz="1000">
                    <a:solidFill>
                      <a:schemeClr val="dk1"/>
                    </a:solidFill>
                    <a:latin typeface="Lato"/>
                    <a:ea typeface="Lato"/>
                    <a:cs typeface="Lato"/>
                    <a:sym typeface="Lato"/>
                  </a:rPr>
                  <a:t>. </a:t>
                </a:r>
                <a:endParaRPr sz="1000">
                  <a:solidFill>
                    <a:schemeClr val="dk1"/>
                  </a:solidFill>
                  <a:latin typeface="Lato"/>
                  <a:ea typeface="Lato"/>
                  <a:cs typeface="Lato"/>
                  <a:sym typeface="Lato"/>
                </a:endParaRPr>
              </a:p>
              <a:p>
                <a:pPr indent="-154940" lvl="0" marL="182880" rtl="0" algn="l">
                  <a:spcBef>
                    <a:spcPts val="0"/>
                  </a:spcBef>
                  <a:spcAft>
                    <a:spcPts val="0"/>
                  </a:spcAft>
                  <a:buClr>
                    <a:schemeClr val="dk1"/>
                  </a:buClr>
                  <a:buSzPts val="1000"/>
                  <a:buFont typeface="Lato"/>
                  <a:buChar char="●"/>
                </a:pPr>
                <a:r>
                  <a:rPr lang="en" sz="1000">
                    <a:solidFill>
                      <a:schemeClr val="dk1"/>
                    </a:solidFill>
                    <a:latin typeface="Lato"/>
                    <a:ea typeface="Lato"/>
                    <a:cs typeface="Lato"/>
                    <a:sym typeface="Lato"/>
                  </a:rPr>
                  <a:t>Given that β2AR and β1AR are some of the most conserved pairs of receptors in humans this study’s ability to overcome the challenges of designing a selective and efficacious drug would help many current and future works create drugs that target highly conserved receptors. </a:t>
                </a:r>
                <a:endParaRPr sz="1800">
                  <a:solidFill>
                    <a:schemeClr val="dk2"/>
                  </a:solidFill>
                  <a:latin typeface="Lato"/>
                  <a:ea typeface="Lato"/>
                  <a:cs typeface="Lato"/>
                  <a:sym typeface="Lato"/>
                </a:endParaRPr>
              </a:p>
            </p:txBody>
          </p:sp>
        </p:grpSp>
        <p:grpSp>
          <p:nvGrpSpPr>
            <p:cNvPr id="62" name="Google Shape;62;p13"/>
            <p:cNvGrpSpPr/>
            <p:nvPr/>
          </p:nvGrpSpPr>
          <p:grpSpPr>
            <a:xfrm>
              <a:off x="5007275" y="793750"/>
              <a:ext cx="3645300" cy="1928400"/>
              <a:chOff x="5007275" y="793750"/>
              <a:chExt cx="3645300" cy="1928400"/>
            </a:xfrm>
          </p:grpSpPr>
          <p:sp>
            <p:nvSpPr>
              <p:cNvPr id="63" name="Google Shape;63;p13"/>
              <p:cNvSpPr/>
              <p:nvPr/>
            </p:nvSpPr>
            <p:spPr>
              <a:xfrm>
                <a:off x="5007275" y="793750"/>
                <a:ext cx="3645300" cy="1883700"/>
              </a:xfrm>
              <a:prstGeom prst="roundRect">
                <a:avLst>
                  <a:gd fmla="val 16667" name="adj"/>
                </a:avLst>
              </a:prstGeom>
              <a:solidFill>
                <a:srgbClr val="82CDFB"/>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1000"/>
              </a:p>
            </p:txBody>
          </p:sp>
          <p:sp>
            <p:nvSpPr>
              <p:cNvPr id="64" name="Google Shape;64;p13"/>
              <p:cNvSpPr txBox="1"/>
              <p:nvPr/>
            </p:nvSpPr>
            <p:spPr>
              <a:xfrm>
                <a:off x="5135975" y="793750"/>
                <a:ext cx="3387900" cy="1928400"/>
              </a:xfrm>
              <a:prstGeom prst="rect">
                <a:avLst/>
              </a:prstGeom>
              <a:noFill/>
              <a:ln>
                <a:noFill/>
              </a:ln>
            </p:spPr>
            <p:txBody>
              <a:bodyPr anchorCtr="0" anchor="t" bIns="0" lIns="0" spcFirstLastPara="1" rIns="0" wrap="square" tIns="0">
                <a:noAutofit/>
              </a:bodyPr>
              <a:lstStyle/>
              <a:p>
                <a:pPr indent="0" lvl="0" marL="182880" rtl="0" algn="l">
                  <a:spcBef>
                    <a:spcPts val="0"/>
                  </a:spcBef>
                  <a:spcAft>
                    <a:spcPts val="0"/>
                  </a:spcAft>
                  <a:buNone/>
                </a:pPr>
                <a:r>
                  <a:rPr lang="en" sz="1000" u="sng">
                    <a:solidFill>
                      <a:schemeClr val="dk1"/>
                    </a:solidFill>
                    <a:latin typeface="Lato"/>
                    <a:ea typeface="Lato"/>
                    <a:cs typeface="Lato"/>
                    <a:sym typeface="Lato"/>
                  </a:rPr>
                  <a:t>Results</a:t>
                </a:r>
                <a:endParaRPr sz="1000" u="sng">
                  <a:solidFill>
                    <a:schemeClr val="dk1"/>
                  </a:solidFill>
                  <a:latin typeface="Lato"/>
                  <a:ea typeface="Lato"/>
                  <a:cs typeface="Lato"/>
                  <a:sym typeface="Lato"/>
                </a:endParaRPr>
              </a:p>
              <a:p>
                <a:pPr indent="-154940" lvl="0" marL="182880" rtl="0" algn="l">
                  <a:spcBef>
                    <a:spcPts val="0"/>
                  </a:spcBef>
                  <a:spcAft>
                    <a:spcPts val="0"/>
                  </a:spcAft>
                  <a:buClr>
                    <a:schemeClr val="dk1"/>
                  </a:buClr>
                  <a:buSzPts val="1000"/>
                  <a:buChar char="●"/>
                </a:pPr>
                <a:r>
                  <a:rPr b="1" lang="en" sz="1000">
                    <a:solidFill>
                      <a:schemeClr val="dk1"/>
                    </a:solidFill>
                    <a:latin typeface="Lato"/>
                    <a:ea typeface="Lato"/>
                    <a:cs typeface="Lato"/>
                    <a:sym typeface="Lato"/>
                  </a:rPr>
                  <a:t>Full Efficacy</a:t>
                </a:r>
                <a:r>
                  <a:rPr lang="en" sz="1000">
                    <a:solidFill>
                      <a:schemeClr val="dk1"/>
                    </a:solidFill>
                    <a:latin typeface="Lato"/>
                    <a:ea typeface="Lato"/>
                    <a:cs typeface="Lato"/>
                    <a:sym typeface="Lato"/>
                  </a:rPr>
                  <a:t>: Novel analog 20 had a ΔG of -9.9 kcal/mol</a:t>
                </a:r>
                <a:r>
                  <a:rPr b="1" lang="en" sz="1000">
                    <a:solidFill>
                      <a:schemeClr val="dk1"/>
                    </a:solidFill>
                    <a:latin typeface="Lato"/>
                    <a:ea typeface="Lato"/>
                    <a:cs typeface="Lato"/>
                    <a:sym typeface="Lato"/>
                  </a:rPr>
                  <a:t> </a:t>
                </a:r>
                <a:r>
                  <a:rPr lang="en" sz="1000">
                    <a:solidFill>
                      <a:schemeClr val="dk1"/>
                    </a:solidFill>
                    <a:latin typeface="Lato"/>
                    <a:ea typeface="Lato"/>
                    <a:cs typeface="Lato"/>
                    <a:sym typeface="Lato"/>
                  </a:rPr>
                  <a:t>when docked to β2AR, corresponding to a 1.5-fold increase in binding affinity for β2AR compared to the most efficacious LABA. When docked to β2AR, analog 20 formed all hydrogen bonds (Ser203, Ser207, Asn293, Asp113, Asn293, and Phe193) and π interactions necessary for full β2AR activation. </a:t>
                </a:r>
                <a:endParaRPr sz="1000">
                  <a:solidFill>
                    <a:schemeClr val="dk1"/>
                  </a:solidFill>
                  <a:latin typeface="Lato"/>
                  <a:ea typeface="Lato"/>
                  <a:cs typeface="Lato"/>
                  <a:sym typeface="Lato"/>
                </a:endParaRPr>
              </a:p>
              <a:p>
                <a:pPr indent="-154940" lvl="0" marL="182880" rtl="0" algn="l">
                  <a:spcBef>
                    <a:spcPts val="0"/>
                  </a:spcBef>
                  <a:spcAft>
                    <a:spcPts val="0"/>
                  </a:spcAft>
                  <a:buClr>
                    <a:schemeClr val="dk1"/>
                  </a:buClr>
                  <a:buSzPts val="1000"/>
                  <a:buChar char="●"/>
                </a:pPr>
                <a:r>
                  <a:rPr b="1" lang="en" sz="1000">
                    <a:solidFill>
                      <a:schemeClr val="dk1"/>
                    </a:solidFill>
                    <a:latin typeface="Lato"/>
                    <a:ea typeface="Lato"/>
                    <a:cs typeface="Lato"/>
                    <a:sym typeface="Lato"/>
                  </a:rPr>
                  <a:t>Selectivity</a:t>
                </a:r>
                <a:r>
                  <a:rPr lang="en" sz="1000">
                    <a:solidFill>
                      <a:schemeClr val="dk1"/>
                    </a:solidFill>
                    <a:latin typeface="Lato"/>
                    <a:ea typeface="Lato"/>
                    <a:cs typeface="Lato"/>
                    <a:sym typeface="Lato"/>
                  </a:rPr>
                  <a:t>: Analog 20 had a ΔG of -8.3 kcal/mol when docked to β1AR, corresponding to a 4-fold decrease in binding affinity for β1AR compared to the most selective LABA.</a:t>
                </a:r>
                <a:endParaRPr sz="1800">
                  <a:solidFill>
                    <a:schemeClr val="dk2"/>
                  </a:solidFill>
                  <a:latin typeface="Lato"/>
                  <a:ea typeface="Lato"/>
                  <a:cs typeface="Lato"/>
                  <a:sym typeface="Lato"/>
                </a:endParaRPr>
              </a:p>
            </p:txBody>
          </p:sp>
        </p:grpSp>
        <p:grpSp>
          <p:nvGrpSpPr>
            <p:cNvPr id="65" name="Google Shape;65;p13"/>
            <p:cNvGrpSpPr/>
            <p:nvPr/>
          </p:nvGrpSpPr>
          <p:grpSpPr>
            <a:xfrm>
              <a:off x="365700" y="3177125"/>
              <a:ext cx="3645300" cy="1883700"/>
              <a:chOff x="365700" y="3177125"/>
              <a:chExt cx="3645300" cy="1883700"/>
            </a:xfrm>
          </p:grpSpPr>
          <p:sp>
            <p:nvSpPr>
              <p:cNvPr id="66" name="Google Shape;66;p13"/>
              <p:cNvSpPr/>
              <p:nvPr/>
            </p:nvSpPr>
            <p:spPr>
              <a:xfrm>
                <a:off x="365700" y="3177125"/>
                <a:ext cx="3645300" cy="1883700"/>
              </a:xfrm>
              <a:prstGeom prst="roundRect">
                <a:avLst>
                  <a:gd fmla="val 16667" name="adj"/>
                </a:avLst>
              </a:prstGeom>
              <a:solidFill>
                <a:srgbClr val="82CDFB"/>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00000"/>
                  </a:lnSpc>
                  <a:spcBef>
                    <a:spcPts val="0"/>
                  </a:spcBef>
                  <a:spcAft>
                    <a:spcPts val="1000"/>
                  </a:spcAft>
                  <a:buNone/>
                </a:pPr>
                <a:r>
                  <a:t/>
                </a:r>
                <a:endParaRPr sz="1000">
                  <a:solidFill>
                    <a:schemeClr val="dk1"/>
                  </a:solidFill>
                </a:endParaRPr>
              </a:p>
            </p:txBody>
          </p:sp>
          <p:sp>
            <p:nvSpPr>
              <p:cNvPr id="67" name="Google Shape;67;p13"/>
              <p:cNvSpPr txBox="1"/>
              <p:nvPr/>
            </p:nvSpPr>
            <p:spPr>
              <a:xfrm>
                <a:off x="471525" y="3177125"/>
                <a:ext cx="3539400" cy="1883700"/>
              </a:xfrm>
              <a:prstGeom prst="rect">
                <a:avLst/>
              </a:prstGeom>
              <a:noFill/>
              <a:ln>
                <a:noFill/>
              </a:ln>
            </p:spPr>
            <p:txBody>
              <a:bodyPr anchorCtr="0" anchor="t" bIns="0" lIns="0" spcFirstLastPara="1" rIns="0" wrap="square" tIns="0">
                <a:noAutofit/>
              </a:bodyPr>
              <a:lstStyle/>
              <a:p>
                <a:pPr indent="0" lvl="0" marL="182880" rtl="0" algn="l">
                  <a:spcBef>
                    <a:spcPts val="0"/>
                  </a:spcBef>
                  <a:spcAft>
                    <a:spcPts val="0"/>
                  </a:spcAft>
                  <a:buClr>
                    <a:schemeClr val="dk1"/>
                  </a:buClr>
                  <a:buSzPts val="1100"/>
                  <a:buFont typeface="Arial"/>
                  <a:buNone/>
                </a:pPr>
                <a:r>
                  <a:rPr lang="en" sz="1000" u="sng">
                    <a:solidFill>
                      <a:schemeClr val="dk1"/>
                    </a:solidFill>
                    <a:latin typeface="Lato"/>
                    <a:ea typeface="Lato"/>
                    <a:cs typeface="Lato"/>
                    <a:sym typeface="Lato"/>
                  </a:rPr>
                  <a:t>Methods</a:t>
                </a:r>
                <a:endParaRPr sz="1000" u="sng">
                  <a:solidFill>
                    <a:schemeClr val="dk1"/>
                  </a:solidFill>
                  <a:latin typeface="Lato"/>
                  <a:ea typeface="Lato"/>
                  <a:cs typeface="Lato"/>
                  <a:sym typeface="Lato"/>
                </a:endParaRPr>
              </a:p>
              <a:p>
                <a:pPr indent="-154940" lvl="0" marL="182880" rtl="0" algn="l">
                  <a:spcBef>
                    <a:spcPts val="0"/>
                  </a:spcBef>
                  <a:spcAft>
                    <a:spcPts val="0"/>
                  </a:spcAft>
                  <a:buClr>
                    <a:schemeClr val="dk1"/>
                  </a:buClr>
                  <a:buSzPts val="1000"/>
                  <a:buFont typeface="Lato"/>
                  <a:buAutoNum type="arabicPeriod"/>
                </a:pPr>
                <a:r>
                  <a:rPr lang="en" sz="1000">
                    <a:solidFill>
                      <a:schemeClr val="dk1"/>
                    </a:solidFill>
                    <a:latin typeface="Lato"/>
                    <a:ea typeface="Lato"/>
                    <a:cs typeface="Lato"/>
                    <a:sym typeface="Lato"/>
                  </a:rPr>
                  <a:t>Molecular Docking of Control Groups (Approved LABAs) to β2AR and β1AR for Five Trials Each in AutoDock Vina</a:t>
                </a:r>
                <a:endParaRPr sz="1000">
                  <a:solidFill>
                    <a:schemeClr val="dk1"/>
                  </a:solidFill>
                  <a:latin typeface="Lato"/>
                  <a:ea typeface="Lato"/>
                  <a:cs typeface="Lato"/>
                  <a:sym typeface="Lato"/>
                </a:endParaRPr>
              </a:p>
              <a:p>
                <a:pPr indent="-154940" lvl="0" marL="182880" rtl="0" algn="l">
                  <a:spcBef>
                    <a:spcPts val="0"/>
                  </a:spcBef>
                  <a:spcAft>
                    <a:spcPts val="0"/>
                  </a:spcAft>
                  <a:buClr>
                    <a:schemeClr val="dk1"/>
                  </a:buClr>
                  <a:buSzPts val="1000"/>
                  <a:buFont typeface="Lato"/>
                  <a:buAutoNum type="arabicPeriod"/>
                </a:pPr>
                <a:r>
                  <a:rPr lang="en" sz="1000">
                    <a:solidFill>
                      <a:schemeClr val="dk1"/>
                    </a:solidFill>
                    <a:latin typeface="Lato"/>
                    <a:ea typeface="Lato"/>
                    <a:cs typeface="Lato"/>
                    <a:sym typeface="Lato"/>
                  </a:rPr>
                  <a:t>2D and 3D Designing of Analogs using ChemAxon and Avogadro</a:t>
                </a:r>
                <a:endParaRPr sz="1000">
                  <a:solidFill>
                    <a:schemeClr val="dk1"/>
                  </a:solidFill>
                  <a:latin typeface="Lato"/>
                  <a:ea typeface="Lato"/>
                  <a:cs typeface="Lato"/>
                  <a:sym typeface="Lato"/>
                </a:endParaRPr>
              </a:p>
              <a:p>
                <a:pPr indent="-154940" lvl="0" marL="182880" rtl="0" algn="l">
                  <a:spcBef>
                    <a:spcPts val="0"/>
                  </a:spcBef>
                  <a:spcAft>
                    <a:spcPts val="0"/>
                  </a:spcAft>
                  <a:buClr>
                    <a:schemeClr val="dk1"/>
                  </a:buClr>
                  <a:buSzPts val="1000"/>
                  <a:buFont typeface="Lato"/>
                  <a:buAutoNum type="arabicPeriod"/>
                </a:pPr>
                <a:r>
                  <a:rPr lang="en" sz="1000">
                    <a:solidFill>
                      <a:schemeClr val="dk1"/>
                    </a:solidFill>
                    <a:latin typeface="Lato"/>
                    <a:ea typeface="Lato"/>
                    <a:cs typeface="Lato"/>
                    <a:sym typeface="Lato"/>
                  </a:rPr>
                  <a:t>Testing of Analogs for Drug-likeness using SwissADME</a:t>
                </a:r>
                <a:endParaRPr sz="1000">
                  <a:solidFill>
                    <a:schemeClr val="dk1"/>
                  </a:solidFill>
                  <a:latin typeface="Lato"/>
                  <a:ea typeface="Lato"/>
                  <a:cs typeface="Lato"/>
                  <a:sym typeface="Lato"/>
                </a:endParaRPr>
              </a:p>
              <a:p>
                <a:pPr indent="-154940" lvl="0" marL="182880" rtl="0" algn="l">
                  <a:spcBef>
                    <a:spcPts val="0"/>
                  </a:spcBef>
                  <a:spcAft>
                    <a:spcPts val="0"/>
                  </a:spcAft>
                  <a:buClr>
                    <a:schemeClr val="dk1"/>
                  </a:buClr>
                  <a:buSzPts val="1000"/>
                  <a:buFont typeface="Lato"/>
                  <a:buAutoNum type="arabicPeriod"/>
                </a:pPr>
                <a:r>
                  <a:rPr lang="en" sz="1000">
                    <a:solidFill>
                      <a:schemeClr val="dk1"/>
                    </a:solidFill>
                    <a:latin typeface="Lato"/>
                    <a:ea typeface="Lato"/>
                    <a:cs typeface="Lato"/>
                    <a:sym typeface="Lato"/>
                  </a:rPr>
                  <a:t>Molecular Docking of Analogs to β2AR and β1AR for Five Trials Each in AutoDock Vina</a:t>
                </a:r>
                <a:endParaRPr sz="1000">
                  <a:solidFill>
                    <a:schemeClr val="dk1"/>
                  </a:solidFill>
                  <a:latin typeface="Lato"/>
                  <a:ea typeface="Lato"/>
                  <a:cs typeface="Lato"/>
                  <a:sym typeface="Lato"/>
                </a:endParaRPr>
              </a:p>
              <a:p>
                <a:pPr indent="-154940" lvl="0" marL="182880" rtl="0" algn="l">
                  <a:spcBef>
                    <a:spcPts val="0"/>
                  </a:spcBef>
                  <a:spcAft>
                    <a:spcPts val="0"/>
                  </a:spcAft>
                  <a:buClr>
                    <a:schemeClr val="dk1"/>
                  </a:buClr>
                  <a:buSzPts val="1000"/>
                  <a:buFont typeface="Lato"/>
                  <a:buAutoNum type="arabicPeriod"/>
                </a:pPr>
                <a:r>
                  <a:rPr lang="en" sz="1000">
                    <a:solidFill>
                      <a:schemeClr val="dk1"/>
                    </a:solidFill>
                    <a:latin typeface="Lato"/>
                    <a:ea typeface="Lato"/>
                    <a:cs typeface="Lato"/>
                    <a:sym typeface="Lato"/>
                  </a:rPr>
                  <a:t>Qualitative and Quantitative Analysis in UCSF Chimera, Excel, and Discovery Studio Visualizer to Find Insights for Designing Better Analogs</a:t>
                </a:r>
                <a:endParaRPr sz="1000">
                  <a:solidFill>
                    <a:schemeClr val="dk1"/>
                  </a:solidFill>
                  <a:latin typeface="Lato"/>
                  <a:ea typeface="Lato"/>
                  <a:cs typeface="Lato"/>
                  <a:sym typeface="Lato"/>
                </a:endParaRPr>
              </a:p>
              <a:p>
                <a:pPr indent="-154940" lvl="0" marL="182880" rtl="0" algn="l">
                  <a:spcBef>
                    <a:spcPts val="0"/>
                  </a:spcBef>
                  <a:spcAft>
                    <a:spcPts val="0"/>
                  </a:spcAft>
                  <a:buClr>
                    <a:schemeClr val="dk1"/>
                  </a:buClr>
                  <a:buSzPts val="1000"/>
                  <a:buFont typeface="Lato"/>
                  <a:buAutoNum type="arabicPeriod"/>
                </a:pPr>
                <a:r>
                  <a:rPr lang="en" sz="1000">
                    <a:solidFill>
                      <a:schemeClr val="dk1"/>
                    </a:solidFill>
                    <a:latin typeface="Lato"/>
                    <a:ea typeface="Lato"/>
                    <a:cs typeface="Lato"/>
                    <a:sym typeface="Lato"/>
                  </a:rPr>
                  <a:t>Steps 2-6 were repeated, totaling to 76 novel analogs.</a:t>
                </a:r>
                <a:endParaRPr sz="1000">
                  <a:solidFill>
                    <a:schemeClr val="dk2"/>
                  </a:solidFill>
                  <a:latin typeface="Lato"/>
                  <a:ea typeface="Lato"/>
                  <a:cs typeface="Lato"/>
                  <a:sym typeface="Lato"/>
                </a:endParaRPr>
              </a:p>
            </p:txBody>
          </p:sp>
        </p:grpSp>
        <p:grpSp>
          <p:nvGrpSpPr>
            <p:cNvPr id="68" name="Google Shape;68;p13"/>
            <p:cNvGrpSpPr/>
            <p:nvPr/>
          </p:nvGrpSpPr>
          <p:grpSpPr>
            <a:xfrm>
              <a:off x="365700" y="793750"/>
              <a:ext cx="3645300" cy="1883700"/>
              <a:chOff x="365700" y="793750"/>
              <a:chExt cx="3645300" cy="1883700"/>
            </a:xfrm>
          </p:grpSpPr>
          <p:sp>
            <p:nvSpPr>
              <p:cNvPr id="69" name="Google Shape;69;p13"/>
              <p:cNvSpPr/>
              <p:nvPr/>
            </p:nvSpPr>
            <p:spPr>
              <a:xfrm>
                <a:off x="365700" y="793750"/>
                <a:ext cx="3645300" cy="1883700"/>
              </a:xfrm>
              <a:prstGeom prst="roundRect">
                <a:avLst>
                  <a:gd fmla="val 16667" name="adj"/>
                </a:avLst>
              </a:prstGeom>
              <a:solidFill>
                <a:srgbClr val="82CDFB"/>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1000"/>
              </a:p>
            </p:txBody>
          </p:sp>
          <p:sp>
            <p:nvSpPr>
              <p:cNvPr id="70" name="Google Shape;70;p13"/>
              <p:cNvSpPr txBox="1"/>
              <p:nvPr/>
            </p:nvSpPr>
            <p:spPr>
              <a:xfrm>
                <a:off x="444575" y="793750"/>
                <a:ext cx="3460800" cy="1801800"/>
              </a:xfrm>
              <a:prstGeom prst="rect">
                <a:avLst/>
              </a:prstGeom>
              <a:noFill/>
              <a:ln>
                <a:noFill/>
              </a:ln>
            </p:spPr>
            <p:txBody>
              <a:bodyPr anchorCtr="0" anchor="t" bIns="0" lIns="0" spcFirstLastPara="1" rIns="0" wrap="square" tIns="0">
                <a:noAutofit/>
              </a:bodyPr>
              <a:lstStyle/>
              <a:p>
                <a:pPr indent="0" lvl="0" marL="182880" rtl="0" algn="l">
                  <a:spcBef>
                    <a:spcPts val="0"/>
                  </a:spcBef>
                  <a:spcAft>
                    <a:spcPts val="0"/>
                  </a:spcAft>
                  <a:buNone/>
                </a:pPr>
                <a:r>
                  <a:rPr lang="en" sz="1000" u="sng">
                    <a:solidFill>
                      <a:schemeClr val="dk1"/>
                    </a:solidFill>
                    <a:latin typeface="Lato"/>
                    <a:ea typeface="Lato"/>
                    <a:cs typeface="Lato"/>
                    <a:sym typeface="Lato"/>
                  </a:rPr>
                  <a:t>Purpose</a:t>
                </a:r>
                <a:endParaRPr sz="1000" u="sng">
                  <a:solidFill>
                    <a:schemeClr val="dk1"/>
                  </a:solidFill>
                  <a:latin typeface="Lato"/>
                  <a:ea typeface="Lato"/>
                  <a:cs typeface="Lato"/>
                  <a:sym typeface="Lato"/>
                </a:endParaRPr>
              </a:p>
              <a:p>
                <a:pPr indent="0" lvl="0" marL="182880" rtl="0" algn="l">
                  <a:spcBef>
                    <a:spcPts val="0"/>
                  </a:spcBef>
                  <a:spcAft>
                    <a:spcPts val="0"/>
                  </a:spcAft>
                  <a:buNone/>
                </a:pPr>
                <a:r>
                  <a:rPr lang="en" sz="1000">
                    <a:solidFill>
                      <a:schemeClr val="dk1"/>
                    </a:solidFill>
                    <a:latin typeface="Lato"/>
                    <a:ea typeface="Lato"/>
                    <a:cs typeface="Lato"/>
                    <a:sym typeface="Lato"/>
                  </a:rPr>
                  <a:t>To design the first selective and fully efficacious analog of long-acting β2-agonist (LABA) </a:t>
                </a:r>
                <a:endParaRPr sz="1000">
                  <a:solidFill>
                    <a:schemeClr val="dk1"/>
                  </a:solidFill>
                  <a:latin typeface="Lato"/>
                  <a:ea typeface="Lato"/>
                  <a:cs typeface="Lato"/>
                  <a:sym typeface="Lato"/>
                </a:endParaRPr>
              </a:p>
              <a:p>
                <a:pPr indent="-154939" lvl="0" marL="365760" rtl="0" algn="l">
                  <a:spcBef>
                    <a:spcPts val="0"/>
                  </a:spcBef>
                  <a:spcAft>
                    <a:spcPts val="0"/>
                  </a:spcAft>
                  <a:buClr>
                    <a:schemeClr val="dk1"/>
                  </a:buClr>
                  <a:buSzPts val="1000"/>
                  <a:buFont typeface="Lato"/>
                  <a:buChar char="●"/>
                </a:pPr>
                <a:r>
                  <a:rPr lang="en" sz="1000">
                    <a:solidFill>
                      <a:schemeClr val="dk1"/>
                    </a:solidFill>
                    <a:latin typeface="Lato"/>
                    <a:ea typeface="Lato"/>
                    <a:cs typeface="Lato"/>
                    <a:sym typeface="Lato"/>
                  </a:rPr>
                  <a:t>Propose and test a new method of drug design: creating analogs by combining structural groups of different LABAs</a:t>
                </a:r>
                <a:endParaRPr sz="1000">
                  <a:solidFill>
                    <a:schemeClr val="dk1"/>
                  </a:solidFill>
                  <a:latin typeface="Lato"/>
                  <a:ea typeface="Lato"/>
                  <a:cs typeface="Lato"/>
                  <a:sym typeface="Lato"/>
                </a:endParaRPr>
              </a:p>
              <a:p>
                <a:pPr indent="-154939" lvl="0" marL="365760" rtl="0" algn="l">
                  <a:spcBef>
                    <a:spcPts val="0"/>
                  </a:spcBef>
                  <a:spcAft>
                    <a:spcPts val="0"/>
                  </a:spcAft>
                  <a:buClr>
                    <a:schemeClr val="dk1"/>
                  </a:buClr>
                  <a:buSzPts val="1000"/>
                  <a:buFont typeface="Lato"/>
                  <a:buChar char="●"/>
                </a:pPr>
                <a:r>
                  <a:rPr lang="en" sz="1000">
                    <a:solidFill>
                      <a:schemeClr val="dk1"/>
                    </a:solidFill>
                    <a:latin typeface="Lato"/>
                    <a:ea typeface="Lato"/>
                    <a:cs typeface="Lato"/>
                    <a:sym typeface="Lato"/>
                  </a:rPr>
                  <a:t>Overcome the challenges posed by highly conserved ligand-binding sites of target receptor β2AR and off-target receptor β1AR</a:t>
                </a:r>
                <a:endParaRPr sz="1000">
                  <a:solidFill>
                    <a:schemeClr val="dk1"/>
                  </a:solidFill>
                  <a:latin typeface="Lato"/>
                  <a:ea typeface="Lato"/>
                  <a:cs typeface="Lato"/>
                  <a:sym typeface="Lato"/>
                </a:endParaRPr>
              </a:p>
              <a:p>
                <a:pPr indent="-154939" lvl="0" marL="365760" rtl="0" algn="l">
                  <a:spcBef>
                    <a:spcPts val="0"/>
                  </a:spcBef>
                  <a:spcAft>
                    <a:spcPts val="0"/>
                  </a:spcAft>
                  <a:buClr>
                    <a:schemeClr val="dk1"/>
                  </a:buClr>
                  <a:buSzPts val="1000"/>
                  <a:buFont typeface="Lato"/>
                  <a:buChar char="●"/>
                </a:pPr>
                <a:r>
                  <a:rPr lang="en" sz="1000">
                    <a:solidFill>
                      <a:schemeClr val="dk1"/>
                    </a:solidFill>
                    <a:latin typeface="Lato"/>
                    <a:ea typeface="Lato"/>
                    <a:cs typeface="Lato"/>
                    <a:sym typeface="Lato"/>
                  </a:rPr>
                  <a:t>Leverage known connections between LABAs’ structural groups, receptor interactions, and physiological effects</a:t>
                </a:r>
                <a:endParaRPr sz="1000" u="sng">
                  <a:solidFill>
                    <a:schemeClr val="dk1"/>
                  </a:solidFill>
                  <a:latin typeface="Lato"/>
                  <a:ea typeface="Lato"/>
                  <a:cs typeface="Lato"/>
                  <a:sym typeface="Lato"/>
                </a:endParaRPr>
              </a:p>
            </p:txBody>
          </p:sp>
        </p:grpSp>
      </p:gr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