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9"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Asap" panose="020B0604020202020204" charset="0"/>
      <p:regular r:id="rId26"/>
      <p:bold r:id="rId27"/>
      <p:italic r:id="rId28"/>
      <p:boldItalic r:id="rId29"/>
    </p:embeddedFont>
    <p:embeddedFont>
      <p:font typeface="IBM Plex Sans" panose="020B0503050203000203" pitchFamily="34" charset="0"/>
      <p:regular r:id="rId30"/>
      <p:bold r:id="rId31"/>
      <p:italic r:id="rId32"/>
      <p:boldItalic r:id="rId33"/>
    </p:embeddedFont>
    <p:embeddedFont>
      <p:font typeface="IBM Plex Sans Light" panose="020B040305020300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47" autoAdjust="0"/>
  </p:normalViewPr>
  <p:slideViewPr>
    <p:cSldViewPr snapToGrid="0">
      <p:cViewPr varScale="1">
        <p:scale>
          <a:sx n="74" d="100"/>
          <a:sy n="74" d="100"/>
        </p:scale>
        <p:origin x="164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66cc96dd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66cc96dd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83d5fb9a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883d5fb9a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So that is the overarching setup. But what does f actually look like?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63e82d19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863e82d19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83d5fb9a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883d5fb9a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83d5fb9a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883d5fb9a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We choose to use GRU layers because of their ability to capture long-term temporal relationships. The bidirectional aspect of a </a:t>
            </a:r>
            <a:r>
              <a:rPr lang="en-US" sz="1800" b="0" i="0" u="none" strike="noStrike" dirty="0" err="1">
                <a:solidFill>
                  <a:srgbClr val="000000"/>
                </a:solidFill>
                <a:effectLst/>
                <a:latin typeface="Arial" panose="020B0604020202020204" pitchFamily="34" charset="0"/>
              </a:rPr>
              <a:t>BiGRU</a:t>
            </a:r>
            <a:r>
              <a:rPr lang="en-US" sz="1800" b="0" i="0" u="none" strike="noStrike" dirty="0">
                <a:solidFill>
                  <a:srgbClr val="000000"/>
                </a:solidFill>
                <a:effectLst/>
                <a:latin typeface="Arial" panose="020B0604020202020204" pitchFamily="34" charset="0"/>
              </a:rPr>
              <a:t> allows it to consider past and future information simultaneously, giving it more contextual information to aid in differentiating between classes.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656733da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8656733da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trike="sng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66995ed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866995ed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Whereas the original Cross Pseudo Supervision method uses one-hot pseudo labels for semantic segmentation, this is infeasible in our problem setting because multiple classes of sounds may be present at the same time. Instead, we generate pseudo labels via thresholding. We then use a binary cross entropy loss to calculate both unsupervised and supervised losses. We weight the loss to account for the class imbalance in the dataset.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656733da9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8656733da9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To show the effect of each component, we conduct an ablation study where we add each part of the model one by one.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dirty="0">
                <a:solidFill>
                  <a:srgbClr val="000000"/>
                </a:solidFill>
                <a:effectLst/>
                <a:latin typeface="Arial" panose="020B0604020202020204" pitchFamily="34" charset="0"/>
              </a:rPr>
              <a:t>We see that the addition of </a:t>
            </a:r>
            <a:r>
              <a:rPr lang="en-US" sz="1100" b="0" i="0" u="none" strike="noStrike" dirty="0" err="1">
                <a:solidFill>
                  <a:srgbClr val="000000"/>
                </a:solidFill>
                <a:effectLst/>
                <a:latin typeface="Arial" panose="020B0604020202020204" pitchFamily="34" charset="0"/>
              </a:rPr>
              <a:t>BiGRU</a:t>
            </a:r>
            <a:r>
              <a:rPr lang="en-US" sz="1100" b="0" i="0" u="none" strike="noStrike" dirty="0">
                <a:solidFill>
                  <a:srgbClr val="000000"/>
                </a:solidFill>
                <a:effectLst/>
                <a:latin typeface="Arial" panose="020B0604020202020204" pitchFamily="34" charset="0"/>
              </a:rPr>
              <a:t> layers produces significant improvement on inhalation and exhalation, demonstrating the </a:t>
            </a:r>
            <a:r>
              <a:rPr lang="en-US" sz="1100" b="0" i="0" u="none" strike="noStrike" dirty="0" err="1">
                <a:solidFill>
                  <a:srgbClr val="000000"/>
                </a:solidFill>
                <a:effectLst/>
                <a:latin typeface="Arial" panose="020B0604020202020204" pitchFamily="34" charset="0"/>
              </a:rPr>
              <a:t>BiGRU</a:t>
            </a:r>
            <a:r>
              <a:rPr lang="en-US" sz="1100" b="0" i="0" u="none" strike="noStrike" dirty="0">
                <a:solidFill>
                  <a:srgbClr val="000000"/>
                </a:solidFill>
                <a:effectLst/>
                <a:latin typeface="Arial" panose="020B0604020202020204" pitchFamily="34" charset="0"/>
              </a:rPr>
              <a:t> model's ability to exploit time-wise relationships due to the strong causal correlation between these two classes.</a:t>
            </a:r>
            <a:endParaRPr lang="en-US" b="0" dirty="0">
              <a:effectLst/>
            </a:endParaRPr>
          </a:p>
          <a:p>
            <a:pPr marL="158750" indent="0"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840933ba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8840933ba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Pretraining on </a:t>
            </a:r>
            <a:r>
              <a:rPr lang="en-US" sz="1800" b="0" i="0" u="none" strike="noStrike" dirty="0" err="1">
                <a:solidFill>
                  <a:srgbClr val="000000"/>
                </a:solidFill>
                <a:effectLst/>
                <a:latin typeface="Arial" panose="020B0604020202020204" pitchFamily="34" charset="0"/>
              </a:rPr>
              <a:t>AudioSet</a:t>
            </a:r>
            <a:r>
              <a:rPr lang="en-US" sz="1800" b="0" i="0" u="none" strike="noStrike" dirty="0">
                <a:solidFill>
                  <a:srgbClr val="000000"/>
                </a:solidFill>
                <a:effectLst/>
                <a:latin typeface="Arial" panose="020B0604020202020204" pitchFamily="34" charset="0"/>
              </a:rPr>
              <a:t> results in a large improvement in on the DAS and CAS classes, showing that this pretraining improves the model generalizability in low-data situations, as these are the two classes with the fewest number of training examples.</a:t>
            </a:r>
            <a:endParaRPr lang="en-US" sz="1800" b="0" dirty="0">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840933ba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8840933ba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Finally, using unlabeled data with Cross Pseudo Supervision leads to substantial increases across all four classes, showing that the model can successfully leverage the unlabeled data to expand the training dataset via pseudo-labeling.</a:t>
            </a:r>
            <a:br>
              <a:rPr lang="en-US" b="0" dirty="0">
                <a:effectLst/>
              </a:rPr>
            </a:br>
            <a:endParaRPr lang="en-US" b="0" dirty="0">
              <a:effectLs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812213f4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8812213f4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a further performance evaluation, we choose the basic </a:t>
            </a:r>
            <a:r>
              <a:rPr lang="en-US" dirty="0" err="1"/>
              <a:t>BiGRU</a:t>
            </a:r>
            <a:r>
              <a:rPr lang="en-US" dirty="0"/>
              <a:t> model as a baseline to compare to our proposed semi-supervised method.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8680834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8680834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Our research motivation is to improve the diagnostic accuracy of respiratory illnesses such as COVID, COPD, and Chronic Bronchitis. One of the first steps in diagnosis is pulmonary auscultation, or the act of listening to lung sounds with a stethoscope. It is one of the oldest medical practices, dating back several hundreds of years, but it remains prevalent today because of several benefits: it is non-invasive, making it a safe procedure, and it is effective because respiratory diseases directly affect how air passes through the lungs.</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However, pulmonary auscultation is still done largely manually. This poses a problem by creating a reliance on the experience and audial acuity of the healthcare practitioner. An automated system could reduce this human error. An automated auscultation analysis system could also aid in long term patient monitoring, making it easier for a physician to determine the progression of a patient’s respiratory condition over time.</a:t>
            </a:r>
            <a:endParaRPr 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63e82d19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863e82d19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We evaluate both models using the F1-score under different partitions of labeled and unlabeled data, from half of the data being labeled to just one-sixteenth of the data being labeled. We see that in every partition in every class, the proposed approach outperforms the baseline model.</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eaafb0b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7eaafb0b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We also use the AUC as an evaluation metric to compare the two methods; again, the proposed model outperforms the baseline in all cases. Furthermore, we see that in general, as the number of labeled samples decreases, the performance gap between our proposed method and the baseline method increases. The baseline performance drops dramatically whereas our method degrades much more slowly; in fact the DAS and CAS classes show very little degradation at all.</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656733da9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8656733da9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Finally, we conduct a qualitative analysis of the model outputs to verify our results. We see that the semi-supervised model provides results much closer to the ground truth labels compared to the baseline. This is especially true for the CAS and DAS classes, which is not a coincidence as they are the two classes with the least amount of data. This further emphasizes the suitability of our approach in low-data problem settings.</a:t>
            </a:r>
            <a:br>
              <a:rPr lang="en-US" dirty="0"/>
            </a:b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e96f9df6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e96f9df6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In summary, we have shown that Cross Pseudo Supervision, coupled with network pretraining and </a:t>
            </a:r>
            <a:r>
              <a:rPr lang="en-US" sz="1800" b="0" i="0" u="none" strike="noStrike" dirty="0" err="1">
                <a:solidFill>
                  <a:srgbClr val="000000"/>
                </a:solidFill>
                <a:effectLst/>
                <a:latin typeface="Arial" panose="020B0604020202020204" pitchFamily="34" charset="0"/>
              </a:rPr>
              <a:t>BiGRUs</a:t>
            </a:r>
            <a:r>
              <a:rPr lang="en-US" sz="1800" b="0" i="0" u="none" strike="noStrike" dirty="0">
                <a:solidFill>
                  <a:srgbClr val="000000"/>
                </a:solidFill>
                <a:effectLst/>
                <a:latin typeface="Arial" panose="020B0604020202020204" pitchFamily="34" charset="0"/>
              </a:rPr>
              <a:t> </a:t>
            </a:r>
            <a:r>
              <a:rPr lang="en-US" sz="1800" b="0" i="0" strike="sngStrike" dirty="0">
                <a:solidFill>
                  <a:srgbClr val="000000"/>
                </a:solidFill>
                <a:effectLst/>
                <a:latin typeface="Arial" panose="020B0604020202020204" pitchFamily="34" charset="0"/>
              </a:rPr>
              <a:t>to understand temporal relationships</a:t>
            </a:r>
            <a:r>
              <a:rPr lang="en-US" sz="1800" b="0" i="0" u="none" strike="noStrike" dirty="0">
                <a:solidFill>
                  <a:srgbClr val="000000"/>
                </a:solidFill>
                <a:effectLst/>
                <a:latin typeface="Arial" panose="020B0604020202020204" pitchFamily="34" charset="0"/>
              </a:rPr>
              <a:t>, outperforms purely supervised baselines in pulmonary auscultation analysis. These results can help to motivate the creation of large-scale unlabeled datasets, further improving pulmonary auscultation models to allow for better respiratory diagnostic accuracy and noninvasive long-term patient monitoring.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4d7668b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4d7668b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trike="noStrike" dirty="0"/>
              <a:t>This is a multilabel problem, because multiple classes can appear at the same time as shown here. This is important, because the overlap between different sounds is used for diagnosis. The location of adventitious sounds in the inhalation-exhalation cycle is also important, making it a temporal segmentation problem as well.</a:t>
            </a:r>
          </a:p>
          <a:p>
            <a:pPr marL="0" lvl="0" indent="0" algn="l" rtl="0">
              <a:spcBef>
                <a:spcPts val="0"/>
              </a:spcBef>
              <a:spcAft>
                <a:spcPts val="0"/>
              </a:spcAft>
              <a:buClr>
                <a:schemeClr val="dk1"/>
              </a:buClr>
              <a:buSzPts val="1100"/>
              <a:buFont typeface="Arial"/>
              <a:buNone/>
            </a:pPr>
            <a:endParaRPr lang="en-US" strike="noStrike" dirty="0"/>
          </a:p>
          <a:p>
            <a:pPr marL="0" lvl="0" indent="0" algn="l" rtl="0">
              <a:spcBef>
                <a:spcPts val="0"/>
              </a:spcBef>
              <a:spcAft>
                <a:spcPts val="0"/>
              </a:spcAft>
              <a:buClr>
                <a:schemeClr val="dk1"/>
              </a:buClr>
              <a:buSzPts val="1100"/>
              <a:buFont typeface="Arial"/>
              <a:buNone/>
            </a:pPr>
            <a:endParaRPr strike="noStrik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66995ede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66995ede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To show the difficulty in determining different sounds, here are some spectrogram visualizations of the different sounds.</a:t>
            </a: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It is possible to differentiate them; for example, CAS often has horizontal stripes running through the spectrogram; this is because CAS is a more musical sound, so there are some frequencies that are more strongly presented. DAS tends to have vertical stripes because they are crackling sounds. However, it is still a very difficult task; we see that many DAS events appear similar to inhalation events, and there is high variation between various CAS events, even those within the same subclass.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863e82d19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863e82d19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This difficulty in determining clear class boundaries is further reflected in the labeling setup used to create the dataset. On the right is a diagram from the authors of the dataset that we used, which shows that both audio and visual spectrogram information needs to be used for an accurate judgement. Furthermore, since we also care about the temporal positioning, each event must be individually tagged with start and end times, which makes annotation more difficult.</a:t>
            </a:r>
            <a:endParaRPr lang="en-US" b="0" dirty="0">
              <a:effectLst/>
            </a:endParaRP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The annotation must also be done by trained experts ― generally be conducted by physicians whose time is limited. This limits the size of available datasets. Even though in this work we use the largest dataset publicly available, many of the classes (specifically CAS and DAS) have few examples.</a:t>
            </a:r>
            <a:endParaRPr lang="en-US" b="0"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63e82d1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63e82d1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To solve these issues, we present two techniques which are our main contribution: applying semi-supervised learning and network pretraining to pulmonary auscultation analysis.</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The semi-supervised learning setup uses a small set of labeled data and a larger set of unlabeled data, and the goal is to improve performance using the unlabeled data. While annotation is difficult as explained previously, obtaining unlabeled data is relatively easy in a hospital setting. </a:t>
            </a:r>
            <a:endParaRPr lang="en-US" b="0" dirty="0">
              <a:effectLst/>
            </a:endParaRPr>
          </a:p>
          <a:p>
            <a:pPr marL="15875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In this work, we use the semi-supervised technique of Cross Pseudo Supervision. CPS uses a twin network architecture; each network generates pseudo labels that are used to supervise the other network. Despite its simplicity, the CPS approach has been shown to outperform other semi-supervised methods.</a:t>
            </a:r>
          </a:p>
          <a:p>
            <a:pPr marL="15875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For a further improvement on low-data classes, we use network pretraining on a feature extractor.</a:t>
            </a:r>
            <a:endParaRPr lang="en-US" b="0"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83d5fb9a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83d5fb9a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This is our overarching network framework. We train two networks, which are identical in structure but differently initialized. The training step consists of a supervised portion using just the labeled data, and an unsupervised portion using all of the data. In the supervised portion, the two networks are separately trained against the ground truth. In the unsupervised portion, we use Cross Pseudo Supervision, training each network against the pseudo label generated from the other network.</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eaafb0b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eaafb0b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This is our overarching network framework. We train two networks, which are identical in structure but differently initialized. The training step consists of a supervised portion using just the labeled data, and an unsupervised portion using all of the data. In the supervised portion, the two networks are separately trained against the ground truth. In the unsupervised portion, we use Cross Pseudo Supervision, training each network against the pseudo label generated from the other network.</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83d5fb9a4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83d5fb9a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This is our overarching network framework. We train two networks, which are identical in structure but differently initialized. The training step consists of a supervised portion using just the labeled data, and an unsupervised portion using all of the data. In the supervised portion, the two networks are separately trained against the ground truth. In the unsupervised portion, we use Cross Pseudo Supervision, training each network against the pseudo label generated from the other network.</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IBM Plex Sans Light"/>
              <a:buNone/>
              <a:defRPr i="1">
                <a:latin typeface="IBM Plex Sans Light"/>
                <a:ea typeface="IBM Plex Sans Light"/>
                <a:cs typeface="IBM Plex Sans Light"/>
                <a:sym typeface="IBM Plex Sans Light"/>
              </a:defRPr>
            </a:lvl1pPr>
            <a:lvl2pPr lvl="1">
              <a:spcBef>
                <a:spcPts val="0"/>
              </a:spcBef>
              <a:spcAft>
                <a:spcPts val="0"/>
              </a:spcAft>
              <a:buSzPts val="2800"/>
              <a:buFont typeface="IBM Plex Sans Light"/>
              <a:buNone/>
              <a:defRPr i="1">
                <a:latin typeface="IBM Plex Sans Light"/>
                <a:ea typeface="IBM Plex Sans Light"/>
                <a:cs typeface="IBM Plex Sans Light"/>
                <a:sym typeface="IBM Plex Sans Light"/>
              </a:defRPr>
            </a:lvl2pPr>
            <a:lvl3pPr lvl="2">
              <a:spcBef>
                <a:spcPts val="0"/>
              </a:spcBef>
              <a:spcAft>
                <a:spcPts val="0"/>
              </a:spcAft>
              <a:buSzPts val="2800"/>
              <a:buFont typeface="IBM Plex Sans Light"/>
              <a:buNone/>
              <a:defRPr i="1">
                <a:latin typeface="IBM Plex Sans Light"/>
                <a:ea typeface="IBM Plex Sans Light"/>
                <a:cs typeface="IBM Plex Sans Light"/>
                <a:sym typeface="IBM Plex Sans Light"/>
              </a:defRPr>
            </a:lvl3pPr>
            <a:lvl4pPr lvl="3">
              <a:spcBef>
                <a:spcPts val="0"/>
              </a:spcBef>
              <a:spcAft>
                <a:spcPts val="0"/>
              </a:spcAft>
              <a:buSzPts val="2800"/>
              <a:buFont typeface="IBM Plex Sans Light"/>
              <a:buNone/>
              <a:defRPr i="1">
                <a:latin typeface="IBM Plex Sans Light"/>
                <a:ea typeface="IBM Plex Sans Light"/>
                <a:cs typeface="IBM Plex Sans Light"/>
                <a:sym typeface="IBM Plex Sans Light"/>
              </a:defRPr>
            </a:lvl4pPr>
            <a:lvl5pPr lvl="4">
              <a:spcBef>
                <a:spcPts val="0"/>
              </a:spcBef>
              <a:spcAft>
                <a:spcPts val="0"/>
              </a:spcAft>
              <a:buSzPts val="2800"/>
              <a:buFont typeface="IBM Plex Sans Light"/>
              <a:buNone/>
              <a:defRPr i="1">
                <a:latin typeface="IBM Plex Sans Light"/>
                <a:ea typeface="IBM Plex Sans Light"/>
                <a:cs typeface="IBM Plex Sans Light"/>
                <a:sym typeface="IBM Plex Sans Light"/>
              </a:defRPr>
            </a:lvl5pPr>
            <a:lvl6pPr lvl="5">
              <a:spcBef>
                <a:spcPts val="0"/>
              </a:spcBef>
              <a:spcAft>
                <a:spcPts val="0"/>
              </a:spcAft>
              <a:buSzPts val="2800"/>
              <a:buFont typeface="IBM Plex Sans Light"/>
              <a:buNone/>
              <a:defRPr i="1">
                <a:latin typeface="IBM Plex Sans Light"/>
                <a:ea typeface="IBM Plex Sans Light"/>
                <a:cs typeface="IBM Plex Sans Light"/>
                <a:sym typeface="IBM Plex Sans Light"/>
              </a:defRPr>
            </a:lvl6pPr>
            <a:lvl7pPr lvl="6">
              <a:spcBef>
                <a:spcPts val="0"/>
              </a:spcBef>
              <a:spcAft>
                <a:spcPts val="0"/>
              </a:spcAft>
              <a:buSzPts val="2800"/>
              <a:buFont typeface="IBM Plex Sans Light"/>
              <a:buNone/>
              <a:defRPr i="1">
                <a:latin typeface="IBM Plex Sans Light"/>
                <a:ea typeface="IBM Plex Sans Light"/>
                <a:cs typeface="IBM Plex Sans Light"/>
                <a:sym typeface="IBM Plex Sans Light"/>
              </a:defRPr>
            </a:lvl7pPr>
            <a:lvl8pPr lvl="7">
              <a:spcBef>
                <a:spcPts val="0"/>
              </a:spcBef>
              <a:spcAft>
                <a:spcPts val="0"/>
              </a:spcAft>
              <a:buSzPts val="2800"/>
              <a:buFont typeface="IBM Plex Sans Light"/>
              <a:buNone/>
              <a:defRPr i="1">
                <a:latin typeface="IBM Plex Sans Light"/>
                <a:ea typeface="IBM Plex Sans Light"/>
                <a:cs typeface="IBM Plex Sans Light"/>
                <a:sym typeface="IBM Plex Sans Light"/>
              </a:defRPr>
            </a:lvl8pPr>
            <a:lvl9pPr lvl="8">
              <a:spcBef>
                <a:spcPts val="0"/>
              </a:spcBef>
              <a:spcAft>
                <a:spcPts val="0"/>
              </a:spcAft>
              <a:buSzPts val="2800"/>
              <a:buFont typeface="IBM Plex Sans Light"/>
              <a:buNone/>
              <a:defRPr i="1">
                <a:latin typeface="IBM Plex Sans Light"/>
                <a:ea typeface="IBM Plex Sans Light"/>
                <a:cs typeface="IBM Plex Sans Light"/>
                <a:sym typeface="IBM Plex Sans Light"/>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1pPr>
            <a:lvl2pPr marL="914400" lvl="1"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2pPr>
            <a:lvl3pPr marL="1371600" lvl="2"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3pPr>
            <a:lvl4pPr marL="1828800" lvl="3"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4pPr>
            <a:lvl5pPr marL="2286000" lvl="4"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5pPr>
            <a:lvl6pPr marL="2743200" lvl="5"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6pPr>
            <a:lvl7pPr marL="3200400" lvl="6"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7pPr>
            <a:lvl8pPr marL="3657600" lvl="7"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8pPr>
            <a:lvl9pPr marL="4114800" lvl="8" indent="-330200">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1pPr>
            <a:lvl2pPr lvl="1">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2pPr>
            <a:lvl3pPr lvl="2">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3pPr>
            <a:lvl4pPr lvl="3">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4pPr>
            <a:lvl5pPr lvl="4">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5pPr>
            <a:lvl6pPr lvl="5">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6pPr>
            <a:lvl7pPr lvl="6">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7pPr>
            <a:lvl8pPr lvl="7">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8pPr>
            <a:lvl9pPr lvl="8">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IBM Plex Sans"/>
              <a:buChar char="●"/>
              <a:defRPr sz="1800">
                <a:solidFill>
                  <a:schemeClr val="dk2"/>
                </a:solidFill>
                <a:latin typeface="IBM Plex Sans"/>
                <a:ea typeface="IBM Plex Sans"/>
                <a:cs typeface="IBM Plex Sans"/>
                <a:sym typeface="IBM Plex Sans"/>
              </a:defRPr>
            </a:lvl1pPr>
            <a:lvl2pPr marL="914400" lvl="1"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2pPr>
            <a:lvl3pPr marL="1371600" lvl="2"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3pPr>
            <a:lvl4pPr marL="1828800" lvl="3"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4pPr>
            <a:lvl5pPr marL="2286000" lvl="4"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5pPr>
            <a:lvl6pPr marL="2743200" lvl="5"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6pPr>
            <a:lvl7pPr marL="3200400" lvl="6"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7pPr>
            <a:lvl8pPr marL="3657600" lvl="7"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8pPr>
            <a:lvl9pPr marL="4114800" lvl="8" indent="-317500">
              <a:lnSpc>
                <a:spcPct val="115000"/>
              </a:lnSpc>
              <a:spcBef>
                <a:spcPts val="0"/>
              </a:spcBef>
              <a:spcAft>
                <a:spcPts val="0"/>
              </a:spcAft>
              <a:buClr>
                <a:schemeClr val="dk2"/>
              </a:buClr>
              <a:buSzPts val="1400"/>
              <a:buFont typeface="IBM Plex Sans"/>
              <a:buChar char="■"/>
              <a:defRPr>
                <a:solidFill>
                  <a:schemeClr val="dk2"/>
                </a:solidFill>
                <a:latin typeface="IBM Plex Sans"/>
                <a:ea typeface="IBM Plex Sans"/>
                <a:cs typeface="IBM Plex Sans"/>
                <a:sym typeface="IBM Plex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3"/>
        <p:cNvGrpSpPr/>
        <p:nvPr/>
      </p:nvGrpSpPr>
      <p:grpSpPr>
        <a:xfrm>
          <a:off x="0" y="0"/>
          <a:ext cx="0" cy="0"/>
          <a:chOff x="0" y="0"/>
          <a:chExt cx="0" cy="0"/>
        </a:xfrm>
      </p:grpSpPr>
      <p:sp>
        <p:nvSpPr>
          <p:cNvPr id="54" name="Google Shape;54;p13"/>
          <p:cNvSpPr/>
          <p:nvPr/>
        </p:nvSpPr>
        <p:spPr>
          <a:xfrm>
            <a:off x="0" y="1525"/>
            <a:ext cx="9144000" cy="2360700"/>
          </a:xfrm>
          <a:prstGeom prst="rect">
            <a:avLst/>
          </a:prstGeom>
          <a:solidFill>
            <a:srgbClr val="2E0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pic>
        <p:nvPicPr>
          <p:cNvPr id="55" name="Google Shape;55;p13"/>
          <p:cNvPicPr preferRelativeResize="0"/>
          <p:nvPr/>
        </p:nvPicPr>
        <p:blipFill rotWithShape="1">
          <a:blip r:embed="rId3">
            <a:alphaModFix/>
          </a:blip>
          <a:srcRect t="3213"/>
          <a:stretch/>
        </p:blipFill>
        <p:spPr>
          <a:xfrm>
            <a:off x="0" y="1183713"/>
            <a:ext cx="9144001" cy="1825638"/>
          </a:xfrm>
          <a:prstGeom prst="rect">
            <a:avLst/>
          </a:prstGeom>
          <a:noFill/>
          <a:ln>
            <a:noFill/>
          </a:ln>
        </p:spPr>
      </p:pic>
      <p:sp>
        <p:nvSpPr>
          <p:cNvPr id="56" name="Google Shape;56;p13"/>
          <p:cNvSpPr txBox="1">
            <a:spLocks noGrp="1"/>
          </p:cNvSpPr>
          <p:nvPr>
            <p:ph type="ctrTitle"/>
          </p:nvPr>
        </p:nvSpPr>
        <p:spPr>
          <a:xfrm>
            <a:off x="708300" y="912450"/>
            <a:ext cx="7808700" cy="165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i="1">
                <a:solidFill>
                  <a:schemeClr val="lt1"/>
                </a:solidFill>
              </a:rPr>
              <a:t>Semi-Supervised </a:t>
            </a:r>
            <a:br>
              <a:rPr lang="en" sz="3100" i="1">
                <a:solidFill>
                  <a:schemeClr val="lt1"/>
                </a:solidFill>
              </a:rPr>
            </a:br>
            <a:r>
              <a:rPr lang="en" sz="3100" i="1">
                <a:solidFill>
                  <a:schemeClr val="lt1"/>
                </a:solidFill>
              </a:rPr>
              <a:t>Pulmonary Auscultation Analysis with Cross Pseudo Supervision</a:t>
            </a:r>
            <a:endParaRPr sz="3100" i="1">
              <a:solidFill>
                <a:schemeClr val="lt1"/>
              </a:solidFill>
            </a:endParaRPr>
          </a:p>
        </p:txBody>
      </p:sp>
      <p:sp>
        <p:nvSpPr>
          <p:cNvPr id="58" name="Google Shape;58;p13"/>
          <p:cNvSpPr txBox="1"/>
          <p:nvPr/>
        </p:nvSpPr>
        <p:spPr>
          <a:xfrm>
            <a:off x="708300" y="3544413"/>
            <a:ext cx="2072700" cy="5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IBM Plex Sans"/>
                <a:ea typeface="IBM Plex Sans"/>
                <a:cs typeface="IBM Plex Sans"/>
                <a:sym typeface="IBM Plex Sans"/>
              </a:rPr>
              <a:t>Jieruei Chang</a:t>
            </a:r>
            <a:endParaRPr b="1" dirty="0">
              <a:latin typeface="IBM Plex Sans"/>
              <a:ea typeface="IBM Plex Sans"/>
              <a:cs typeface="IBM Plex Sans"/>
              <a:sym typeface="IBM Plex Sans"/>
            </a:endParaRPr>
          </a:p>
          <a:p>
            <a:pPr marL="0" lvl="0" indent="0" algn="l" rtl="0">
              <a:spcBef>
                <a:spcPts val="0"/>
              </a:spcBef>
              <a:spcAft>
                <a:spcPts val="0"/>
              </a:spcAft>
              <a:buNone/>
            </a:pPr>
            <a:r>
              <a:rPr lang="en" dirty="0">
                <a:latin typeface="IBM Plex Sans"/>
                <a:ea typeface="IBM Plex Sans"/>
                <a:cs typeface="IBM Plex Sans"/>
                <a:sym typeface="IBM Plex Sans"/>
              </a:rPr>
              <a:t>Princeton High School</a:t>
            </a:r>
            <a:endParaRPr dirty="0">
              <a:latin typeface="IBM Plex Sans"/>
              <a:ea typeface="IBM Plex Sans"/>
              <a:cs typeface="IBM Plex Sans"/>
              <a:sym typeface="IBM Plex Sans"/>
            </a:endParaRPr>
          </a:p>
        </p:txBody>
      </p:sp>
      <p:pic>
        <p:nvPicPr>
          <p:cNvPr id="61" name="Google Shape;61;p13"/>
          <p:cNvPicPr preferRelativeResize="0"/>
          <p:nvPr/>
        </p:nvPicPr>
        <p:blipFill rotWithShape="1">
          <a:blip r:embed="rId4">
            <a:alphaModFix/>
          </a:blip>
          <a:srcRect r="10642" b="10642"/>
          <a:stretch/>
        </p:blipFill>
        <p:spPr>
          <a:xfrm>
            <a:off x="2929809" y="3544413"/>
            <a:ext cx="581400" cy="581400"/>
          </a:xfrm>
          <a:prstGeom prst="ellipse">
            <a:avLst/>
          </a:prstGeom>
          <a:noFill/>
          <a:ln>
            <a:noFill/>
          </a:ln>
        </p:spPr>
      </p:pic>
      <p:sp>
        <p:nvSpPr>
          <p:cNvPr id="64" name="Google Shape;64;p13"/>
          <p:cNvSpPr txBox="1"/>
          <p:nvPr/>
        </p:nvSpPr>
        <p:spPr>
          <a:xfrm>
            <a:off x="6529257" y="3544413"/>
            <a:ext cx="2072700" cy="5037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 dirty="0">
                <a:latin typeface="IBM Plex Sans"/>
                <a:ea typeface="IBM Plex Sans"/>
                <a:cs typeface="IBM Plex Sans"/>
                <a:sym typeface="IBM Plex Sans"/>
              </a:rPr>
              <a:t>March 16</a:t>
            </a:r>
            <a:r>
              <a:rPr lang="en" baseline="30000" dirty="0">
                <a:latin typeface="IBM Plex Sans"/>
                <a:ea typeface="IBM Plex Sans"/>
                <a:cs typeface="IBM Plex Sans"/>
                <a:sym typeface="IBM Plex Sans"/>
              </a:rPr>
              <a:t>TH</a:t>
            </a:r>
            <a:r>
              <a:rPr lang="en" dirty="0">
                <a:latin typeface="IBM Plex Sans"/>
                <a:ea typeface="IBM Plex Sans"/>
                <a:cs typeface="IBM Plex Sans"/>
                <a:sym typeface="IBM Plex Sans"/>
              </a:rPr>
              <a:t> 2024</a:t>
            </a:r>
            <a:endParaRPr dirty="0">
              <a:latin typeface="IBM Plex Sans"/>
              <a:ea typeface="IBM Plex Sans"/>
              <a:cs typeface="IBM Plex Sans"/>
              <a:sym typeface="IBM Plex Sans"/>
            </a:endParaRPr>
          </a:p>
        </p:txBody>
      </p:sp>
      <p:pic>
        <p:nvPicPr>
          <p:cNvPr id="1028" name="Picture 4" descr="Home">
            <a:extLst>
              <a:ext uri="{FF2B5EF4-FFF2-40B4-BE49-F238E27FC236}">
                <a16:creationId xmlns:a16="http://schemas.microsoft.com/office/drawing/2014/main" id="{D6A82843-8DB9-D0BE-07AD-0E6259E35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9257" y="4029346"/>
            <a:ext cx="376365" cy="421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FBD419-A123-0428-C425-45E1639F4553}"/>
              </a:ext>
            </a:extLst>
          </p:cNvPr>
          <p:cNvSpPr txBox="1"/>
          <p:nvPr/>
        </p:nvSpPr>
        <p:spPr>
          <a:xfrm>
            <a:off x="6905622" y="3978246"/>
            <a:ext cx="1863738" cy="523220"/>
          </a:xfrm>
          <a:prstGeom prst="rect">
            <a:avLst/>
          </a:prstGeom>
          <a:noFill/>
        </p:spPr>
        <p:txBody>
          <a:bodyPr wrap="square" rtlCol="0">
            <a:spAutoFit/>
          </a:bodyPr>
          <a:lstStyle/>
          <a:p>
            <a:r>
              <a:rPr lang="en-US" b="1" i="1" dirty="0">
                <a:latin typeface="IBM Plex Sans" panose="020B0503050203000203" pitchFamily="34" charset="0"/>
              </a:rPr>
              <a:t>Mercer Science and Engineering Fair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CPS Network Framework</a:t>
            </a:r>
            <a:endParaRPr/>
          </a:p>
        </p:txBody>
      </p:sp>
      <p:pic>
        <p:nvPicPr>
          <p:cNvPr id="149" name="Google Shape;149;p22"/>
          <p:cNvPicPr preferRelativeResize="0"/>
          <p:nvPr/>
        </p:nvPicPr>
        <p:blipFill rotWithShape="1">
          <a:blip r:embed="rId3">
            <a:alphaModFix/>
          </a:blip>
          <a:srcRect l="719" r="719"/>
          <a:stretch/>
        </p:blipFill>
        <p:spPr>
          <a:xfrm>
            <a:off x="1780188" y="1183625"/>
            <a:ext cx="5583626" cy="3679099"/>
          </a:xfrm>
          <a:prstGeom prst="rect">
            <a:avLst/>
          </a:prstGeom>
          <a:noFill/>
          <a:ln>
            <a:noFill/>
          </a:ln>
        </p:spPr>
      </p:pic>
      <p:sp>
        <p:nvSpPr>
          <p:cNvPr id="150" name="Google Shape;15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51" name="Google Shape;151;p22"/>
          <p:cNvSpPr/>
          <p:nvPr/>
        </p:nvSpPr>
        <p:spPr>
          <a:xfrm>
            <a:off x="2010775" y="4030275"/>
            <a:ext cx="2363400" cy="9495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152" name="Google Shape;152;p22"/>
          <p:cNvSpPr txBox="1"/>
          <p:nvPr/>
        </p:nvSpPr>
        <p:spPr>
          <a:xfrm>
            <a:off x="521250" y="4343025"/>
            <a:ext cx="13875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latin typeface="IBM Plex Sans"/>
                <a:ea typeface="IBM Plex Sans"/>
                <a:cs typeface="IBM Plex Sans"/>
                <a:sym typeface="IBM Plex Sans"/>
              </a:rPr>
              <a:t>single network</a:t>
            </a:r>
            <a:endParaRPr>
              <a:solidFill>
                <a:srgbClr val="6AA84F"/>
              </a:solidFill>
              <a:latin typeface="IBM Plex Sans"/>
              <a:ea typeface="IBM Plex Sans"/>
              <a:cs typeface="IBM Plex Sans"/>
              <a:sym typeface="IBM Plex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Single Network Architecture</a:t>
            </a:r>
            <a:endParaRPr/>
          </a:p>
        </p:txBody>
      </p:sp>
      <p:sp>
        <p:nvSpPr>
          <p:cNvPr id="158" name="Google Shape;15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grpSp>
        <p:nvGrpSpPr>
          <p:cNvPr id="159" name="Google Shape;159;p23"/>
          <p:cNvGrpSpPr/>
          <p:nvPr/>
        </p:nvGrpSpPr>
        <p:grpSpPr>
          <a:xfrm>
            <a:off x="1335854" y="1388151"/>
            <a:ext cx="6472296" cy="2846625"/>
            <a:chOff x="783304" y="749564"/>
            <a:chExt cx="6472296" cy="2846625"/>
          </a:xfrm>
        </p:grpSpPr>
        <p:sp>
          <p:nvSpPr>
            <p:cNvPr id="160" name="Google Shape;160;p23"/>
            <p:cNvSpPr/>
            <p:nvPr/>
          </p:nvSpPr>
          <p:spPr>
            <a:xfrm>
              <a:off x="3722493" y="1374840"/>
              <a:ext cx="627300" cy="2152500"/>
            </a:xfrm>
            <a:prstGeom prst="roundRect">
              <a:avLst>
                <a:gd name="adj" fmla="val 16667"/>
              </a:avLst>
            </a:prstGeom>
            <a:solidFill>
              <a:srgbClr val="FFFFF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3824071" y="2283690"/>
              <a:ext cx="162600" cy="33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rot="5400000">
              <a:off x="1468331" y="2177273"/>
              <a:ext cx="2237100" cy="539400"/>
            </a:xfrm>
            <a:prstGeom prst="trapezoid">
              <a:avLst>
                <a:gd name="adj" fmla="val 148065"/>
              </a:avLst>
            </a:prstGeom>
            <a:solidFill>
              <a:srgbClr val="BDE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824071" y="1502897"/>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rot="5400000">
              <a:off x="3811308" y="2434417"/>
              <a:ext cx="188000" cy="3339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EEEEEE"/>
                  </a:solidFill>
                  <a:latin typeface="Times New Roman"/>
                </a:rPr>
                <a:t>...</a:t>
              </a:r>
            </a:p>
          </p:txBody>
        </p:sp>
        <p:sp>
          <p:nvSpPr>
            <p:cNvPr id="165" name="Google Shape;165;p23"/>
            <p:cNvSpPr txBox="1"/>
            <p:nvPr/>
          </p:nvSpPr>
          <p:spPr>
            <a:xfrm>
              <a:off x="3841777" y="970556"/>
              <a:ext cx="1207500" cy="2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BiGRU Layers</a:t>
              </a:r>
              <a:endParaRPr sz="1300">
                <a:latin typeface="Asap"/>
                <a:ea typeface="Asap"/>
                <a:cs typeface="Asap"/>
                <a:sym typeface="Asap"/>
              </a:endParaRPr>
            </a:p>
          </p:txBody>
        </p:sp>
        <p:sp>
          <p:nvSpPr>
            <p:cNvPr id="166" name="Google Shape;166;p23"/>
            <p:cNvSpPr txBox="1"/>
            <p:nvPr/>
          </p:nvSpPr>
          <p:spPr>
            <a:xfrm rot="-5400000">
              <a:off x="1681678" y="2233646"/>
              <a:ext cx="1617600" cy="42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Feature Extractor</a:t>
              </a:r>
              <a:endParaRPr sz="1300">
                <a:latin typeface="Asap"/>
                <a:ea typeface="Asap"/>
                <a:cs typeface="Asap"/>
                <a:sym typeface="Asap"/>
              </a:endParaRPr>
            </a:p>
          </p:txBody>
        </p:sp>
        <p:sp>
          <p:nvSpPr>
            <p:cNvPr id="167" name="Google Shape;167;p23"/>
            <p:cNvSpPr/>
            <p:nvPr/>
          </p:nvSpPr>
          <p:spPr>
            <a:xfrm flipH="1">
              <a:off x="5359906" y="1702264"/>
              <a:ext cx="271500" cy="1488300"/>
            </a:xfrm>
            <a:prstGeom prst="rect">
              <a:avLst/>
            </a:prstGeom>
            <a:solidFill>
              <a:srgbClr val="BDE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txBox="1"/>
            <p:nvPr/>
          </p:nvSpPr>
          <p:spPr>
            <a:xfrm rot="-5400000">
              <a:off x="4518675" y="2333438"/>
              <a:ext cx="1762500" cy="2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Linear</a:t>
              </a:r>
              <a:endParaRPr sz="1300">
                <a:latin typeface="Asap"/>
                <a:ea typeface="Asap"/>
                <a:cs typeface="Asap"/>
                <a:sym typeface="Asap"/>
              </a:endParaRPr>
            </a:p>
          </p:txBody>
        </p:sp>
        <p:sp>
          <p:nvSpPr>
            <p:cNvPr id="169" name="Google Shape;169;p23"/>
            <p:cNvSpPr txBox="1"/>
            <p:nvPr/>
          </p:nvSpPr>
          <p:spPr>
            <a:xfrm>
              <a:off x="5697100" y="910825"/>
              <a:ext cx="1558500" cy="2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Output Events</a:t>
              </a:r>
              <a:endParaRPr sz="1300">
                <a:latin typeface="Asap"/>
                <a:ea typeface="Asap"/>
                <a:cs typeface="Asap"/>
                <a:sym typeface="Asap"/>
              </a:endParaRPr>
            </a:p>
          </p:txBody>
        </p:sp>
        <p:cxnSp>
          <p:nvCxnSpPr>
            <p:cNvPr id="170" name="Google Shape;170;p23"/>
            <p:cNvCxnSpPr>
              <a:stCxn id="162" idx="0"/>
              <a:endCxn id="171" idx="0"/>
            </p:cNvCxnSpPr>
            <p:nvPr/>
          </p:nvCxnSpPr>
          <p:spPr>
            <a:xfrm>
              <a:off x="2856581" y="2446973"/>
              <a:ext cx="224400" cy="8100"/>
            </a:xfrm>
            <a:prstGeom prst="straightConnector1">
              <a:avLst/>
            </a:prstGeom>
            <a:noFill/>
            <a:ln w="9525" cap="flat" cmpd="sng">
              <a:solidFill>
                <a:srgbClr val="595959"/>
              </a:solidFill>
              <a:prstDash val="solid"/>
              <a:round/>
              <a:headEnd type="none" w="med" len="med"/>
              <a:tailEnd type="triangle" w="med" len="med"/>
            </a:ln>
          </p:spPr>
        </p:cxnSp>
        <p:cxnSp>
          <p:nvCxnSpPr>
            <p:cNvPr id="172" name="Google Shape;172;p23"/>
            <p:cNvCxnSpPr>
              <a:stCxn id="167" idx="1"/>
            </p:cNvCxnSpPr>
            <p:nvPr/>
          </p:nvCxnSpPr>
          <p:spPr>
            <a:xfrm>
              <a:off x="5631406" y="2446414"/>
              <a:ext cx="512400" cy="0"/>
            </a:xfrm>
            <a:prstGeom prst="straightConnector1">
              <a:avLst/>
            </a:prstGeom>
            <a:noFill/>
            <a:ln w="9525" cap="flat" cmpd="sng">
              <a:solidFill>
                <a:srgbClr val="595959"/>
              </a:solidFill>
              <a:prstDash val="solid"/>
              <a:round/>
              <a:headEnd type="none" w="med" len="med"/>
              <a:tailEnd type="triangle" w="med" len="med"/>
            </a:ln>
          </p:spPr>
        </p:cxnSp>
        <p:cxnSp>
          <p:nvCxnSpPr>
            <p:cNvPr id="173" name="Google Shape;173;p23"/>
            <p:cNvCxnSpPr>
              <a:stCxn id="174" idx="2"/>
              <a:endCxn id="162" idx="2"/>
            </p:cNvCxnSpPr>
            <p:nvPr/>
          </p:nvCxnSpPr>
          <p:spPr>
            <a:xfrm>
              <a:off x="2057663" y="2446521"/>
              <a:ext cx="259500" cy="600"/>
            </a:xfrm>
            <a:prstGeom prst="straightConnector1">
              <a:avLst/>
            </a:prstGeom>
            <a:noFill/>
            <a:ln w="9525" cap="flat" cmpd="sng">
              <a:solidFill>
                <a:srgbClr val="595959"/>
              </a:solidFill>
              <a:prstDash val="solid"/>
              <a:round/>
              <a:headEnd type="none" w="med" len="med"/>
              <a:tailEnd type="triangle" w="med" len="med"/>
            </a:ln>
          </p:spPr>
        </p:cxnSp>
        <p:sp>
          <p:nvSpPr>
            <p:cNvPr id="175" name="Google Shape;175;p23"/>
            <p:cNvSpPr txBox="1"/>
            <p:nvPr/>
          </p:nvSpPr>
          <p:spPr>
            <a:xfrm>
              <a:off x="783304" y="749564"/>
              <a:ext cx="1762500" cy="5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Preprocessed Mel Spectrogram</a:t>
              </a:r>
              <a:endParaRPr sz="1300">
                <a:latin typeface="Asap"/>
                <a:ea typeface="Asap"/>
                <a:cs typeface="Asap"/>
                <a:sym typeface="Asap"/>
              </a:endParaRPr>
            </a:p>
          </p:txBody>
        </p:sp>
        <p:sp>
          <p:nvSpPr>
            <p:cNvPr id="176" name="Google Shape;176;p23"/>
            <p:cNvSpPr txBox="1"/>
            <p:nvPr/>
          </p:nvSpPr>
          <p:spPr>
            <a:xfrm rot="-5400000">
              <a:off x="5104873" y="2337971"/>
              <a:ext cx="1200000" cy="22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highlight>
                    <a:srgbClr val="FFFFFF"/>
                  </a:highlight>
                  <a:latin typeface="Asap"/>
                  <a:ea typeface="Asap"/>
                  <a:cs typeface="Asap"/>
                  <a:sym typeface="Asap"/>
                </a:rPr>
                <a:t>Interpolation</a:t>
              </a:r>
              <a:endParaRPr sz="1300">
                <a:highlight>
                  <a:srgbClr val="FFFFFF"/>
                </a:highlight>
                <a:latin typeface="Asap"/>
                <a:ea typeface="Asap"/>
                <a:cs typeface="Asap"/>
                <a:sym typeface="Asap"/>
              </a:endParaRPr>
            </a:p>
          </p:txBody>
        </p:sp>
        <p:cxnSp>
          <p:nvCxnSpPr>
            <p:cNvPr id="177" name="Google Shape;177;p23"/>
            <p:cNvCxnSpPr>
              <a:stCxn id="171" idx="2"/>
              <a:endCxn id="160" idx="1"/>
            </p:cNvCxnSpPr>
            <p:nvPr/>
          </p:nvCxnSpPr>
          <p:spPr>
            <a:xfrm rot="10800000" flipH="1">
              <a:off x="3466207" y="2450984"/>
              <a:ext cx="256200" cy="4200"/>
            </a:xfrm>
            <a:prstGeom prst="straightConnector1">
              <a:avLst/>
            </a:prstGeom>
            <a:noFill/>
            <a:ln w="9525" cap="flat" cmpd="sng">
              <a:solidFill>
                <a:srgbClr val="595959"/>
              </a:solidFill>
              <a:prstDash val="solid"/>
              <a:round/>
              <a:headEnd type="none" w="med" len="med"/>
              <a:tailEnd type="triangle" w="med" len="med"/>
            </a:ln>
          </p:spPr>
        </p:cxnSp>
        <p:sp>
          <p:nvSpPr>
            <p:cNvPr id="178" name="Google Shape;178;p23"/>
            <p:cNvSpPr/>
            <p:nvPr/>
          </p:nvSpPr>
          <p:spPr>
            <a:xfrm>
              <a:off x="3824071" y="1893308"/>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3824071" y="2846457"/>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3824071" y="3236851"/>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23"/>
            <p:cNvCxnSpPr>
              <a:stCxn id="163" idx="4"/>
              <a:endCxn id="178" idx="0"/>
            </p:cNvCxnSpPr>
            <p:nvPr/>
          </p:nvCxnSpPr>
          <p:spPr>
            <a:xfrm>
              <a:off x="3905371" y="1665497"/>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182" name="Google Shape;182;p23"/>
            <p:cNvCxnSpPr>
              <a:stCxn id="161" idx="2"/>
              <a:endCxn id="179" idx="0"/>
            </p:cNvCxnSpPr>
            <p:nvPr/>
          </p:nvCxnSpPr>
          <p:spPr>
            <a:xfrm>
              <a:off x="3905371" y="2618490"/>
              <a:ext cx="0" cy="228000"/>
            </a:xfrm>
            <a:prstGeom prst="straightConnector1">
              <a:avLst/>
            </a:prstGeom>
            <a:noFill/>
            <a:ln w="9525" cap="flat" cmpd="sng">
              <a:solidFill>
                <a:srgbClr val="595959"/>
              </a:solidFill>
              <a:prstDash val="solid"/>
              <a:round/>
              <a:headEnd type="none" w="med" len="med"/>
              <a:tailEnd type="triangle" w="med" len="med"/>
            </a:ln>
          </p:spPr>
        </p:cxnSp>
        <p:cxnSp>
          <p:nvCxnSpPr>
            <p:cNvPr id="183" name="Google Shape;183;p23"/>
            <p:cNvCxnSpPr>
              <a:stCxn id="178" idx="4"/>
              <a:endCxn id="161" idx="0"/>
            </p:cNvCxnSpPr>
            <p:nvPr/>
          </p:nvCxnSpPr>
          <p:spPr>
            <a:xfrm>
              <a:off x="3905371" y="2055908"/>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184" name="Google Shape;184;p23"/>
            <p:cNvCxnSpPr>
              <a:stCxn id="179" idx="4"/>
              <a:endCxn id="180" idx="0"/>
            </p:cNvCxnSpPr>
            <p:nvPr/>
          </p:nvCxnSpPr>
          <p:spPr>
            <a:xfrm>
              <a:off x="3905371" y="3009057"/>
              <a:ext cx="0" cy="227700"/>
            </a:xfrm>
            <a:prstGeom prst="straightConnector1">
              <a:avLst/>
            </a:prstGeom>
            <a:noFill/>
            <a:ln w="9525" cap="flat" cmpd="sng">
              <a:solidFill>
                <a:srgbClr val="595959"/>
              </a:solidFill>
              <a:prstDash val="solid"/>
              <a:round/>
              <a:headEnd type="none" w="med" len="med"/>
              <a:tailEnd type="triangle" w="med" len="med"/>
            </a:ln>
          </p:spPr>
        </p:cxnSp>
        <p:sp>
          <p:nvSpPr>
            <p:cNvPr id="185" name="Google Shape;185;p23"/>
            <p:cNvSpPr/>
            <p:nvPr/>
          </p:nvSpPr>
          <p:spPr>
            <a:xfrm rot="10800000">
              <a:off x="4092912" y="2283730"/>
              <a:ext cx="162600" cy="33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rot="10800000">
              <a:off x="4092912" y="3236723"/>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rot="-5400000">
              <a:off x="4080275" y="2434406"/>
              <a:ext cx="188000" cy="3339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EEEEEE"/>
                  </a:solidFill>
                  <a:latin typeface="Times New Roman"/>
                </a:rPr>
                <a:t>...</a:t>
              </a:r>
            </a:p>
          </p:txBody>
        </p:sp>
        <p:sp>
          <p:nvSpPr>
            <p:cNvPr id="188" name="Google Shape;188;p23"/>
            <p:cNvSpPr/>
            <p:nvPr/>
          </p:nvSpPr>
          <p:spPr>
            <a:xfrm rot="10800000">
              <a:off x="4092912" y="2846312"/>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rot="10800000">
              <a:off x="4092912" y="1893163"/>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rot="10800000">
              <a:off x="4092912" y="1502768"/>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23"/>
            <p:cNvCxnSpPr>
              <a:stCxn id="186" idx="4"/>
              <a:endCxn id="188" idx="0"/>
            </p:cNvCxnSpPr>
            <p:nvPr/>
          </p:nvCxnSpPr>
          <p:spPr>
            <a:xfrm rot="10800000">
              <a:off x="4174212" y="3009023"/>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192" name="Google Shape;192;p23"/>
            <p:cNvCxnSpPr>
              <a:stCxn id="185" idx="2"/>
              <a:endCxn id="189" idx="0"/>
            </p:cNvCxnSpPr>
            <p:nvPr/>
          </p:nvCxnSpPr>
          <p:spPr>
            <a:xfrm rot="10800000">
              <a:off x="4174212" y="2055730"/>
              <a:ext cx="0" cy="228000"/>
            </a:xfrm>
            <a:prstGeom prst="straightConnector1">
              <a:avLst/>
            </a:prstGeom>
            <a:noFill/>
            <a:ln w="9525" cap="flat" cmpd="sng">
              <a:solidFill>
                <a:srgbClr val="595959"/>
              </a:solidFill>
              <a:prstDash val="solid"/>
              <a:round/>
              <a:headEnd type="none" w="med" len="med"/>
              <a:tailEnd type="triangle" w="med" len="med"/>
            </a:ln>
          </p:spPr>
        </p:cxnSp>
        <p:cxnSp>
          <p:nvCxnSpPr>
            <p:cNvPr id="193" name="Google Shape;193;p23"/>
            <p:cNvCxnSpPr>
              <a:stCxn id="188" idx="4"/>
              <a:endCxn id="185" idx="0"/>
            </p:cNvCxnSpPr>
            <p:nvPr/>
          </p:nvCxnSpPr>
          <p:spPr>
            <a:xfrm rot="10800000">
              <a:off x="4174212" y="2618612"/>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194" name="Google Shape;194;p23"/>
            <p:cNvCxnSpPr>
              <a:stCxn id="189" idx="4"/>
              <a:endCxn id="190" idx="0"/>
            </p:cNvCxnSpPr>
            <p:nvPr/>
          </p:nvCxnSpPr>
          <p:spPr>
            <a:xfrm rot="10800000">
              <a:off x="4174212" y="1665463"/>
              <a:ext cx="0" cy="227700"/>
            </a:xfrm>
            <a:prstGeom prst="straightConnector1">
              <a:avLst/>
            </a:prstGeom>
            <a:noFill/>
            <a:ln w="9525" cap="flat" cmpd="sng">
              <a:solidFill>
                <a:srgbClr val="595959"/>
              </a:solidFill>
              <a:prstDash val="solid"/>
              <a:round/>
              <a:headEnd type="none" w="med" len="med"/>
              <a:tailEnd type="triangle" w="med" len="med"/>
            </a:ln>
          </p:spPr>
        </p:cxnSp>
        <p:sp>
          <p:nvSpPr>
            <p:cNvPr id="171" name="Google Shape;171;p23"/>
            <p:cNvSpPr/>
            <p:nvPr/>
          </p:nvSpPr>
          <p:spPr>
            <a:xfrm rot="-5400000">
              <a:off x="2543107" y="2262584"/>
              <a:ext cx="1461000" cy="385200"/>
            </a:xfrm>
            <a:prstGeom prst="trapezoid">
              <a:avLst>
                <a:gd name="adj" fmla="val 109534"/>
              </a:avLst>
            </a:prstGeom>
            <a:solidFill>
              <a:srgbClr val="BDE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txBox="1"/>
            <p:nvPr/>
          </p:nvSpPr>
          <p:spPr>
            <a:xfrm rot="-5400000">
              <a:off x="2859414" y="2239704"/>
              <a:ext cx="808500" cy="4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Asap"/>
                  <a:ea typeface="Asap"/>
                  <a:cs typeface="Asap"/>
                  <a:sym typeface="Asap"/>
                </a:rPr>
                <a:t>Deconv</a:t>
              </a:r>
              <a:endParaRPr sz="1300">
                <a:latin typeface="Asap"/>
                <a:ea typeface="Asap"/>
                <a:cs typeface="Asap"/>
                <a:sym typeface="Asap"/>
              </a:endParaRPr>
            </a:p>
          </p:txBody>
        </p:sp>
        <p:cxnSp>
          <p:nvCxnSpPr>
            <p:cNvPr id="196" name="Google Shape;196;p23"/>
            <p:cNvCxnSpPr>
              <a:stCxn id="160" idx="3"/>
              <a:endCxn id="197" idx="1"/>
            </p:cNvCxnSpPr>
            <p:nvPr/>
          </p:nvCxnSpPr>
          <p:spPr>
            <a:xfrm rot="10800000" flipH="1">
              <a:off x="4349793" y="2446590"/>
              <a:ext cx="191400" cy="4500"/>
            </a:xfrm>
            <a:prstGeom prst="straightConnector1">
              <a:avLst/>
            </a:prstGeom>
            <a:noFill/>
            <a:ln w="9525" cap="flat" cmpd="sng">
              <a:solidFill>
                <a:srgbClr val="595959"/>
              </a:solidFill>
              <a:prstDash val="solid"/>
              <a:round/>
              <a:headEnd type="none" w="med" len="med"/>
              <a:tailEnd type="triangle" w="med" len="med"/>
            </a:ln>
          </p:spPr>
        </p:cxnSp>
        <p:pic>
          <p:nvPicPr>
            <p:cNvPr id="174" name="Google Shape;174;p23"/>
            <p:cNvPicPr preferRelativeResize="0"/>
            <p:nvPr/>
          </p:nvPicPr>
          <p:blipFill>
            <a:blip r:embed="rId3">
              <a:alphaModFix/>
            </a:blip>
            <a:stretch>
              <a:fillRect/>
            </a:stretch>
          </p:blipFill>
          <p:spPr>
            <a:xfrm rot="-5400000">
              <a:off x="529358" y="2061593"/>
              <a:ext cx="2286753" cy="769857"/>
            </a:xfrm>
            <a:prstGeom prst="rect">
              <a:avLst/>
            </a:prstGeom>
            <a:noFill/>
            <a:ln>
              <a:noFill/>
            </a:ln>
          </p:spPr>
        </p:pic>
        <p:pic>
          <p:nvPicPr>
            <p:cNvPr id="198" name="Google Shape;198;p23"/>
            <p:cNvPicPr preferRelativeResize="0"/>
            <p:nvPr/>
          </p:nvPicPr>
          <p:blipFill>
            <a:blip r:embed="rId4">
              <a:alphaModFix/>
            </a:blip>
            <a:stretch>
              <a:fillRect/>
            </a:stretch>
          </p:blipFill>
          <p:spPr>
            <a:xfrm rot="-5400000">
              <a:off x="5333262" y="2120686"/>
              <a:ext cx="2286028" cy="664977"/>
            </a:xfrm>
            <a:prstGeom prst="rect">
              <a:avLst/>
            </a:prstGeom>
            <a:noFill/>
            <a:ln>
              <a:noFill/>
            </a:ln>
          </p:spPr>
        </p:pic>
        <p:sp>
          <p:nvSpPr>
            <p:cNvPr id="197" name="Google Shape;197;p23"/>
            <p:cNvSpPr/>
            <p:nvPr/>
          </p:nvSpPr>
          <p:spPr>
            <a:xfrm>
              <a:off x="4541240" y="1370217"/>
              <a:ext cx="627300" cy="2152500"/>
            </a:xfrm>
            <a:prstGeom prst="roundRect">
              <a:avLst>
                <a:gd name="adj" fmla="val 16667"/>
              </a:avLst>
            </a:prstGeom>
            <a:solidFill>
              <a:srgbClr val="FFFFF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4642818" y="2279067"/>
              <a:ext cx="162600" cy="33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4642818" y="1498274"/>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rot="5400000">
              <a:off x="4630054" y="2429794"/>
              <a:ext cx="188000" cy="3339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EEEEEE"/>
                  </a:solidFill>
                  <a:latin typeface="Times New Roman"/>
                </a:rPr>
                <a:t>...</a:t>
              </a:r>
            </a:p>
          </p:txBody>
        </p:sp>
        <p:sp>
          <p:nvSpPr>
            <p:cNvPr id="202" name="Google Shape;202;p23"/>
            <p:cNvSpPr/>
            <p:nvPr/>
          </p:nvSpPr>
          <p:spPr>
            <a:xfrm>
              <a:off x="4642818" y="1888684"/>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4642818" y="2841834"/>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4642818" y="3232228"/>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 name="Google Shape;205;p23"/>
            <p:cNvCxnSpPr>
              <a:stCxn id="200" idx="4"/>
              <a:endCxn id="202" idx="0"/>
            </p:cNvCxnSpPr>
            <p:nvPr/>
          </p:nvCxnSpPr>
          <p:spPr>
            <a:xfrm>
              <a:off x="4724118" y="1660874"/>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206" name="Google Shape;206;p23"/>
            <p:cNvCxnSpPr>
              <a:stCxn id="199" idx="2"/>
              <a:endCxn id="203" idx="0"/>
            </p:cNvCxnSpPr>
            <p:nvPr/>
          </p:nvCxnSpPr>
          <p:spPr>
            <a:xfrm>
              <a:off x="4724118" y="2613867"/>
              <a:ext cx="0" cy="228000"/>
            </a:xfrm>
            <a:prstGeom prst="straightConnector1">
              <a:avLst/>
            </a:prstGeom>
            <a:noFill/>
            <a:ln w="9525" cap="flat" cmpd="sng">
              <a:solidFill>
                <a:srgbClr val="595959"/>
              </a:solidFill>
              <a:prstDash val="solid"/>
              <a:round/>
              <a:headEnd type="none" w="med" len="med"/>
              <a:tailEnd type="triangle" w="med" len="med"/>
            </a:ln>
          </p:spPr>
        </p:cxnSp>
        <p:cxnSp>
          <p:nvCxnSpPr>
            <p:cNvPr id="207" name="Google Shape;207;p23"/>
            <p:cNvCxnSpPr>
              <a:stCxn id="202" idx="4"/>
              <a:endCxn id="199" idx="0"/>
            </p:cNvCxnSpPr>
            <p:nvPr/>
          </p:nvCxnSpPr>
          <p:spPr>
            <a:xfrm>
              <a:off x="4724118" y="2051284"/>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208" name="Google Shape;208;p23"/>
            <p:cNvCxnSpPr>
              <a:stCxn id="203" idx="4"/>
              <a:endCxn id="204" idx="0"/>
            </p:cNvCxnSpPr>
            <p:nvPr/>
          </p:nvCxnSpPr>
          <p:spPr>
            <a:xfrm>
              <a:off x="4724118" y="3004434"/>
              <a:ext cx="0" cy="227700"/>
            </a:xfrm>
            <a:prstGeom prst="straightConnector1">
              <a:avLst/>
            </a:prstGeom>
            <a:noFill/>
            <a:ln w="9525" cap="flat" cmpd="sng">
              <a:solidFill>
                <a:srgbClr val="595959"/>
              </a:solidFill>
              <a:prstDash val="solid"/>
              <a:round/>
              <a:headEnd type="none" w="med" len="med"/>
              <a:tailEnd type="triangle" w="med" len="med"/>
            </a:ln>
          </p:spPr>
        </p:cxnSp>
        <p:sp>
          <p:nvSpPr>
            <p:cNvPr id="209" name="Google Shape;209;p23"/>
            <p:cNvSpPr/>
            <p:nvPr/>
          </p:nvSpPr>
          <p:spPr>
            <a:xfrm rot="10800000">
              <a:off x="4911659" y="2279107"/>
              <a:ext cx="162600" cy="33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rot="10800000">
              <a:off x="4911659" y="3232100"/>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rot="-5400000">
              <a:off x="4899022" y="2429782"/>
              <a:ext cx="188000" cy="33397"/>
            </a:xfrm>
            <a:prstGeom prst="rect">
              <a:avLst/>
            </a:prstGeom>
          </p:spPr>
          <p:txBody>
            <a:bodyPr>
              <a:prstTxWarp prst="textPlain">
                <a:avLst/>
              </a:prstTxWarp>
            </a:bodyPr>
            <a:lstStyle/>
            <a:p>
              <a:pPr lvl="0" algn="ctr"/>
              <a:r>
                <a:rPr b="0" i="0">
                  <a:ln w="9525" cap="flat" cmpd="sng">
                    <a:solidFill>
                      <a:srgbClr val="595959"/>
                    </a:solidFill>
                    <a:prstDash val="solid"/>
                    <a:round/>
                    <a:headEnd type="none" w="sm" len="sm"/>
                    <a:tailEnd type="none" w="sm" len="sm"/>
                  </a:ln>
                  <a:solidFill>
                    <a:srgbClr val="EEEEEE"/>
                  </a:solidFill>
                  <a:latin typeface="Times New Roman"/>
                </a:rPr>
                <a:t>...</a:t>
              </a:r>
            </a:p>
          </p:txBody>
        </p:sp>
        <p:sp>
          <p:nvSpPr>
            <p:cNvPr id="212" name="Google Shape;212;p23"/>
            <p:cNvSpPr/>
            <p:nvPr/>
          </p:nvSpPr>
          <p:spPr>
            <a:xfrm rot="10800000">
              <a:off x="4911659" y="2841689"/>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rot="10800000">
              <a:off x="4911659" y="1888539"/>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rot="10800000">
              <a:off x="4911659" y="1498145"/>
              <a:ext cx="162600" cy="1626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23"/>
            <p:cNvCxnSpPr>
              <a:stCxn id="210" idx="4"/>
              <a:endCxn id="212" idx="0"/>
            </p:cNvCxnSpPr>
            <p:nvPr/>
          </p:nvCxnSpPr>
          <p:spPr>
            <a:xfrm rot="10800000">
              <a:off x="4992959" y="3004400"/>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216" name="Google Shape;216;p23"/>
            <p:cNvCxnSpPr>
              <a:stCxn id="209" idx="2"/>
              <a:endCxn id="213" idx="0"/>
            </p:cNvCxnSpPr>
            <p:nvPr/>
          </p:nvCxnSpPr>
          <p:spPr>
            <a:xfrm rot="10800000">
              <a:off x="4992959" y="2051107"/>
              <a:ext cx="0" cy="228000"/>
            </a:xfrm>
            <a:prstGeom prst="straightConnector1">
              <a:avLst/>
            </a:prstGeom>
            <a:noFill/>
            <a:ln w="9525" cap="flat" cmpd="sng">
              <a:solidFill>
                <a:srgbClr val="595959"/>
              </a:solidFill>
              <a:prstDash val="solid"/>
              <a:round/>
              <a:headEnd type="none" w="med" len="med"/>
              <a:tailEnd type="triangle" w="med" len="med"/>
            </a:ln>
          </p:spPr>
        </p:cxnSp>
        <p:cxnSp>
          <p:nvCxnSpPr>
            <p:cNvPr id="217" name="Google Shape;217;p23"/>
            <p:cNvCxnSpPr>
              <a:stCxn id="212" idx="4"/>
              <a:endCxn id="209" idx="0"/>
            </p:cNvCxnSpPr>
            <p:nvPr/>
          </p:nvCxnSpPr>
          <p:spPr>
            <a:xfrm rot="10800000">
              <a:off x="4992959" y="2613989"/>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218" name="Google Shape;218;p23"/>
            <p:cNvCxnSpPr>
              <a:stCxn id="213" idx="4"/>
              <a:endCxn id="214" idx="0"/>
            </p:cNvCxnSpPr>
            <p:nvPr/>
          </p:nvCxnSpPr>
          <p:spPr>
            <a:xfrm rot="10800000">
              <a:off x="4992959" y="1660839"/>
              <a:ext cx="0" cy="227700"/>
            </a:xfrm>
            <a:prstGeom prst="straightConnector1">
              <a:avLst/>
            </a:prstGeom>
            <a:noFill/>
            <a:ln w="9525" cap="flat" cmpd="sng">
              <a:solidFill>
                <a:srgbClr val="595959"/>
              </a:solidFill>
              <a:prstDash val="solid"/>
              <a:round/>
              <a:headEnd type="none" w="med" len="med"/>
              <a:tailEnd type="triangle" w="med" len="med"/>
            </a:ln>
          </p:spPr>
        </p:cxnSp>
        <p:cxnSp>
          <p:nvCxnSpPr>
            <p:cNvPr id="219" name="Google Shape;219;p23"/>
            <p:cNvCxnSpPr>
              <a:stCxn id="197" idx="3"/>
              <a:endCxn id="167" idx="3"/>
            </p:cNvCxnSpPr>
            <p:nvPr/>
          </p:nvCxnSpPr>
          <p:spPr>
            <a:xfrm>
              <a:off x="5168540" y="2446467"/>
              <a:ext cx="191400" cy="0"/>
            </a:xfrm>
            <a:prstGeom prst="straightConnector1">
              <a:avLst/>
            </a:prstGeom>
            <a:noFill/>
            <a:ln w="9525" cap="flat" cmpd="sng">
              <a:solidFill>
                <a:srgbClr val="595959"/>
              </a:solidFill>
              <a:prstDash val="solid"/>
              <a:round/>
              <a:headEnd type="none" w="med" len="med"/>
              <a:tailEnd type="triangle" w="med" len="med"/>
            </a:ln>
          </p:spPr>
        </p:cxnSp>
      </p:grpSp>
      <p:pic>
        <p:nvPicPr>
          <p:cNvPr id="220" name="Google Shape;220;p23"/>
          <p:cNvPicPr preferRelativeResize="0"/>
          <p:nvPr/>
        </p:nvPicPr>
        <p:blipFill>
          <a:blip r:embed="rId5">
            <a:alphaModFix/>
          </a:blip>
          <a:stretch>
            <a:fillRect/>
          </a:stretch>
        </p:blipFill>
        <p:spPr>
          <a:xfrm>
            <a:off x="1571625" y="1313628"/>
            <a:ext cx="6431274" cy="2995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4"/>
          <p:cNvPicPr preferRelativeResize="0"/>
          <p:nvPr/>
        </p:nvPicPr>
        <p:blipFill>
          <a:blip r:embed="rId3">
            <a:alphaModFix/>
          </a:blip>
          <a:stretch>
            <a:fillRect/>
          </a:stretch>
        </p:blipFill>
        <p:spPr>
          <a:xfrm>
            <a:off x="1571625" y="1313628"/>
            <a:ext cx="6431274" cy="2995675"/>
          </a:xfrm>
          <a:prstGeom prst="rect">
            <a:avLst/>
          </a:prstGeom>
          <a:noFill/>
          <a:ln>
            <a:noFill/>
          </a:ln>
        </p:spPr>
      </p:pic>
      <p:sp>
        <p:nvSpPr>
          <p:cNvPr id="226" name="Google Shape;2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Single Network Architecture</a:t>
            </a:r>
            <a:endParaRPr/>
          </a:p>
        </p:txBody>
      </p:sp>
      <p:sp>
        <p:nvSpPr>
          <p:cNvPr id="227" name="Google Shape;22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228" name="Google Shape;228;p24"/>
          <p:cNvSpPr/>
          <p:nvPr/>
        </p:nvSpPr>
        <p:spPr>
          <a:xfrm>
            <a:off x="2880350" y="1741600"/>
            <a:ext cx="798300" cy="25677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29" name="Google Shape;229;p24"/>
          <p:cNvSpPr txBox="1"/>
          <p:nvPr/>
        </p:nvSpPr>
        <p:spPr>
          <a:xfrm>
            <a:off x="1513700" y="4309300"/>
            <a:ext cx="3531600" cy="8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BM Plex Sans"/>
                <a:ea typeface="IBM Plex Sans"/>
                <a:cs typeface="IBM Plex Sans"/>
                <a:sym typeface="IBM Plex Sans"/>
              </a:rPr>
              <a:t>AudioSet-pretrained PANN</a:t>
            </a:r>
            <a:endParaRPr>
              <a:latin typeface="IBM Plex Sans"/>
              <a:ea typeface="IBM Plex Sans"/>
              <a:cs typeface="IBM Plex Sans"/>
              <a:sym typeface="IBM Plex Sans"/>
            </a:endParaRPr>
          </a:p>
          <a:p>
            <a:pPr marL="0" lvl="0" indent="0" algn="ctr" rtl="0">
              <a:spcBef>
                <a:spcPts val="0"/>
              </a:spcBef>
              <a:spcAft>
                <a:spcPts val="0"/>
              </a:spcAft>
              <a:buNone/>
            </a:pPr>
            <a:endParaRPr sz="100">
              <a:latin typeface="IBM Plex Sans"/>
              <a:ea typeface="IBM Plex Sans"/>
              <a:cs typeface="IBM Plex Sans"/>
              <a:sym typeface="IBM Plex Sans"/>
            </a:endParaRPr>
          </a:p>
          <a:p>
            <a:pPr marL="0" lvl="0" indent="0" algn="ctr" rtl="0">
              <a:spcBef>
                <a:spcPts val="0"/>
              </a:spcBef>
              <a:spcAft>
                <a:spcPts val="0"/>
              </a:spcAft>
              <a:buNone/>
            </a:pPr>
            <a:r>
              <a:rPr lang="en" sz="900">
                <a:latin typeface="IBM Plex Sans"/>
                <a:ea typeface="IBM Plex Sans"/>
                <a:cs typeface="IBM Plex Sans"/>
                <a:sym typeface="IBM Plex Sans"/>
              </a:rPr>
              <a:t>(</a:t>
            </a:r>
            <a:r>
              <a:rPr lang="en" sz="900" i="1">
                <a:latin typeface="IBM Plex Sans"/>
                <a:ea typeface="IBM Plex Sans"/>
                <a:cs typeface="IBM Plex Sans"/>
                <a:sym typeface="IBM Plex Sans"/>
              </a:rPr>
              <a:t>Q. Kong et al., “PANNs: Large-scale pretrained audio neural networks for audio pattern recognition,” IEEE TASLP 2020</a:t>
            </a:r>
            <a:r>
              <a:rPr lang="en" sz="900">
                <a:latin typeface="IBM Plex Sans"/>
                <a:ea typeface="IBM Plex Sans"/>
                <a:cs typeface="IBM Plex Sans"/>
                <a:sym typeface="IBM Plex Sans"/>
              </a:rPr>
              <a:t>)</a:t>
            </a:r>
            <a:endParaRPr sz="900">
              <a:latin typeface="IBM Plex Sans"/>
              <a:ea typeface="IBM Plex Sans"/>
              <a:cs typeface="IBM Plex Sans"/>
              <a:sym typeface="IBM Plex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5"/>
          <p:cNvPicPr preferRelativeResize="0"/>
          <p:nvPr/>
        </p:nvPicPr>
        <p:blipFill>
          <a:blip r:embed="rId3">
            <a:alphaModFix/>
          </a:blip>
          <a:stretch>
            <a:fillRect/>
          </a:stretch>
        </p:blipFill>
        <p:spPr>
          <a:xfrm>
            <a:off x="1571625" y="1313628"/>
            <a:ext cx="6431274" cy="2995675"/>
          </a:xfrm>
          <a:prstGeom prst="rect">
            <a:avLst/>
          </a:prstGeom>
          <a:noFill/>
          <a:ln>
            <a:noFill/>
          </a:ln>
        </p:spPr>
      </p:pic>
      <p:sp>
        <p:nvSpPr>
          <p:cNvPr id="235" name="Google Shape;2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Single Network Architecture</a:t>
            </a:r>
            <a:endParaRPr/>
          </a:p>
        </p:txBody>
      </p:sp>
      <p:sp>
        <p:nvSpPr>
          <p:cNvPr id="236" name="Google Shape;23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37" name="Google Shape;237;p25"/>
          <p:cNvSpPr/>
          <p:nvPr/>
        </p:nvSpPr>
        <p:spPr>
          <a:xfrm>
            <a:off x="4337675" y="1462600"/>
            <a:ext cx="1807800" cy="28467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Pretraining</a:t>
            </a:r>
            <a:endParaRPr/>
          </a:p>
        </p:txBody>
      </p:sp>
      <p:sp>
        <p:nvSpPr>
          <p:cNvPr id="342" name="Google Shape;342;p36"/>
          <p:cNvSpPr txBox="1">
            <a:spLocks noGrp="1"/>
          </p:cNvSpPr>
          <p:nvPr>
            <p:ph type="body" idx="1"/>
          </p:nvPr>
        </p:nvSpPr>
        <p:spPr>
          <a:xfrm>
            <a:off x="311700" y="1152475"/>
            <a:ext cx="47901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Pretrain feature extractor on large-scale audio dataset (AudioSet)</a:t>
            </a:r>
            <a:endParaRPr/>
          </a:p>
          <a:p>
            <a:pPr marL="914400" lvl="1" indent="-330200" algn="l" rtl="0">
              <a:spcBef>
                <a:spcPts val="0"/>
              </a:spcBef>
              <a:spcAft>
                <a:spcPts val="0"/>
              </a:spcAft>
              <a:buSzPts val="1600"/>
              <a:buChar char="○"/>
            </a:pPr>
            <a:r>
              <a:rPr lang="en"/>
              <a:t>Unrelated to actual dataset</a:t>
            </a:r>
            <a:endParaRPr/>
          </a:p>
          <a:p>
            <a:pPr marL="914400" lvl="1" indent="-330200" algn="l" rtl="0">
              <a:spcBef>
                <a:spcPts val="0"/>
              </a:spcBef>
              <a:spcAft>
                <a:spcPts val="0"/>
              </a:spcAft>
              <a:buSzPts val="1600"/>
              <a:buChar char="○"/>
            </a:pPr>
            <a:r>
              <a:rPr lang="en"/>
              <a:t>Try to improve model performance in low-data classes</a:t>
            </a:r>
            <a:endParaRPr/>
          </a:p>
          <a:p>
            <a:pPr marL="457200" lvl="0" indent="-330200" algn="l" rtl="0">
              <a:spcBef>
                <a:spcPts val="0"/>
              </a:spcBef>
              <a:spcAft>
                <a:spcPts val="0"/>
              </a:spcAft>
              <a:buSzPts val="1600"/>
              <a:buChar char="●"/>
            </a:pPr>
            <a:r>
              <a:rPr lang="en"/>
              <a:t>Off-the-shelf pretrained PANN model</a:t>
            </a:r>
            <a:endParaRPr/>
          </a:p>
          <a:p>
            <a:pPr marL="914400" lvl="1" indent="-330200" algn="l" rtl="0">
              <a:spcBef>
                <a:spcPts val="0"/>
              </a:spcBef>
              <a:spcAft>
                <a:spcPts val="0"/>
              </a:spcAft>
              <a:buSzPts val="1600"/>
              <a:buChar char="○"/>
            </a:pPr>
            <a:r>
              <a:rPr lang="en"/>
              <a:t>Deconvolution upsampling, as pretrained model is designed for clip-level classification, not temporal labeling</a:t>
            </a:r>
            <a:endParaRPr/>
          </a:p>
        </p:txBody>
      </p:sp>
      <p:pic>
        <p:nvPicPr>
          <p:cNvPr id="343" name="Google Shape;343;p36"/>
          <p:cNvPicPr preferRelativeResize="0"/>
          <p:nvPr/>
        </p:nvPicPr>
        <p:blipFill>
          <a:blip r:embed="rId3">
            <a:alphaModFix/>
          </a:blip>
          <a:stretch>
            <a:fillRect/>
          </a:stretch>
        </p:blipFill>
        <p:spPr>
          <a:xfrm>
            <a:off x="5148912" y="324250"/>
            <a:ext cx="3106826" cy="4244624"/>
          </a:xfrm>
          <a:prstGeom prst="rect">
            <a:avLst/>
          </a:prstGeom>
          <a:noFill/>
          <a:ln>
            <a:noFill/>
          </a:ln>
        </p:spPr>
      </p:pic>
      <p:sp>
        <p:nvSpPr>
          <p:cNvPr id="344" name="Google Shape;344;p36"/>
          <p:cNvSpPr txBox="1"/>
          <p:nvPr/>
        </p:nvSpPr>
        <p:spPr>
          <a:xfrm>
            <a:off x="5233725" y="4441225"/>
            <a:ext cx="3375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IBM Plex Sans"/>
                <a:ea typeface="IBM Plex Sans"/>
                <a:cs typeface="IBM Plex Sans"/>
                <a:sym typeface="IBM Plex Sans"/>
              </a:rPr>
              <a:t>AudioSet ontology</a:t>
            </a:r>
            <a:endParaRPr sz="1200" i="1">
              <a:latin typeface="IBM Plex Sans"/>
              <a:ea typeface="IBM Plex Sans"/>
              <a:cs typeface="IBM Plex Sans"/>
              <a:sym typeface="IBM Plex Sans"/>
            </a:endParaRPr>
          </a:p>
          <a:p>
            <a:pPr marL="0" lvl="0" indent="0" algn="l" rtl="0">
              <a:spcBef>
                <a:spcPts val="0"/>
              </a:spcBef>
              <a:spcAft>
                <a:spcPts val="0"/>
              </a:spcAft>
              <a:buNone/>
            </a:pPr>
            <a:r>
              <a:rPr lang="en" sz="900" i="1">
                <a:latin typeface="IBM Plex Sans"/>
                <a:ea typeface="IBM Plex Sans"/>
                <a:cs typeface="IBM Plex Sans"/>
                <a:sym typeface="IBM Plex Sans"/>
              </a:rPr>
              <a:t>(J. F. Gemmeke et al. “Audio Set: An ontology and human-labeled dataset for audio events,” 2017 IEEE ICASSP)</a:t>
            </a:r>
            <a:endParaRPr sz="900" i="1">
              <a:latin typeface="IBM Plex Sans"/>
              <a:ea typeface="IBM Plex Sans"/>
              <a:cs typeface="IBM Plex Sans"/>
              <a:sym typeface="IBM Plex Sans"/>
            </a:endParaRPr>
          </a:p>
        </p:txBody>
      </p:sp>
      <p:sp>
        <p:nvSpPr>
          <p:cNvPr id="345" name="Google Shape;34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Loss Function</a:t>
            </a:r>
            <a:endParaRPr/>
          </a:p>
        </p:txBody>
      </p:sp>
      <p:sp>
        <p:nvSpPr>
          <p:cNvPr id="243" name="Google Shape;243;p26"/>
          <p:cNvSpPr txBox="1">
            <a:spLocks noGrp="1"/>
          </p:cNvSpPr>
          <p:nvPr>
            <p:ph type="body" idx="1"/>
          </p:nvPr>
        </p:nvSpPr>
        <p:spPr>
          <a:xfrm>
            <a:off x="311700" y="1152475"/>
            <a:ext cx="37812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dirty="0"/>
              <a:t>Binary Cross Entropy Loss between pseudo label and model predictions</a:t>
            </a:r>
            <a:endParaRPr dirty="0"/>
          </a:p>
          <a:p>
            <a:pPr marL="914400" lvl="1" indent="-330200" algn="l" rtl="0">
              <a:spcBef>
                <a:spcPts val="0"/>
              </a:spcBef>
              <a:spcAft>
                <a:spcPts val="0"/>
              </a:spcAft>
              <a:buSzPts val="1600"/>
              <a:buChar char="○"/>
            </a:pPr>
            <a:r>
              <a:rPr lang="en" dirty="0"/>
              <a:t>Weighted due to class imbalance</a:t>
            </a:r>
            <a:endParaRPr dirty="0"/>
          </a:p>
          <a:p>
            <a:pPr marL="457200" lvl="0" indent="-330200" algn="l" rtl="0">
              <a:spcBef>
                <a:spcPts val="0"/>
              </a:spcBef>
              <a:spcAft>
                <a:spcPts val="0"/>
              </a:spcAft>
              <a:buSzPts val="1600"/>
              <a:buChar char="●"/>
            </a:pPr>
            <a:r>
              <a:rPr lang="en" dirty="0"/>
              <a:t>Thresholding function as softmax/one-hot does not work due to multilabel classification problem </a:t>
            </a:r>
            <a:endParaRPr dirty="0"/>
          </a:p>
        </p:txBody>
      </p:sp>
      <p:pic>
        <p:nvPicPr>
          <p:cNvPr id="244" name="Google Shape;244;p26"/>
          <p:cNvPicPr preferRelativeResize="0"/>
          <p:nvPr/>
        </p:nvPicPr>
        <p:blipFill>
          <a:blip r:embed="rId3">
            <a:alphaModFix/>
          </a:blip>
          <a:stretch>
            <a:fillRect/>
          </a:stretch>
        </p:blipFill>
        <p:spPr>
          <a:xfrm>
            <a:off x="4213711" y="1152486"/>
            <a:ext cx="4618588" cy="1186875"/>
          </a:xfrm>
          <a:prstGeom prst="rect">
            <a:avLst/>
          </a:prstGeom>
          <a:noFill/>
          <a:ln>
            <a:noFill/>
          </a:ln>
        </p:spPr>
      </p:pic>
      <p:sp>
        <p:nvSpPr>
          <p:cNvPr id="245" name="Google Shape;24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46" name="Google Shape;246;p26"/>
          <p:cNvPicPr preferRelativeResize="0"/>
          <p:nvPr/>
        </p:nvPicPr>
        <p:blipFill>
          <a:blip r:embed="rId4">
            <a:alphaModFix/>
          </a:blip>
          <a:stretch>
            <a:fillRect/>
          </a:stretch>
        </p:blipFill>
        <p:spPr>
          <a:xfrm>
            <a:off x="4195745" y="2571745"/>
            <a:ext cx="4654519" cy="1186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Ablation Study</a:t>
            </a:r>
            <a:endParaRPr/>
          </a:p>
        </p:txBody>
      </p:sp>
      <p:sp>
        <p:nvSpPr>
          <p:cNvPr id="252" name="Google Shape;252;p27"/>
          <p:cNvSpPr txBox="1">
            <a:spLocks noGrp="1"/>
          </p:cNvSpPr>
          <p:nvPr>
            <p:ph type="body" idx="1"/>
          </p:nvPr>
        </p:nvSpPr>
        <p:spPr>
          <a:xfrm>
            <a:off x="311700" y="2988900"/>
            <a:ext cx="8520600" cy="1580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BiGRU leverages strong temporal relationships (Inhalation/Exhalation cycle)</a:t>
            </a:r>
            <a:endParaRPr sz="1400"/>
          </a:p>
        </p:txBody>
      </p:sp>
      <p:pic>
        <p:nvPicPr>
          <p:cNvPr id="253" name="Google Shape;253;p27"/>
          <p:cNvPicPr preferRelativeResize="0"/>
          <p:nvPr/>
        </p:nvPicPr>
        <p:blipFill>
          <a:blip r:embed="rId3">
            <a:alphaModFix/>
          </a:blip>
          <a:stretch>
            <a:fillRect/>
          </a:stretch>
        </p:blipFill>
        <p:spPr>
          <a:xfrm>
            <a:off x="369725" y="1389107"/>
            <a:ext cx="8520599" cy="1228417"/>
          </a:xfrm>
          <a:prstGeom prst="rect">
            <a:avLst/>
          </a:prstGeom>
          <a:noFill/>
          <a:ln>
            <a:noFill/>
          </a:ln>
        </p:spPr>
      </p:pic>
      <p:sp>
        <p:nvSpPr>
          <p:cNvPr id="254" name="Google Shape;254;p27"/>
          <p:cNvSpPr/>
          <p:nvPr/>
        </p:nvSpPr>
        <p:spPr>
          <a:xfrm>
            <a:off x="2924875" y="1829000"/>
            <a:ext cx="13338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55" name="Google Shape;255;p27"/>
          <p:cNvSpPr/>
          <p:nvPr/>
        </p:nvSpPr>
        <p:spPr>
          <a:xfrm>
            <a:off x="6052225" y="1829013"/>
            <a:ext cx="13338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56" name="Google Shape;25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Ablation Study</a:t>
            </a:r>
            <a:endParaRPr/>
          </a:p>
        </p:txBody>
      </p:sp>
      <p:sp>
        <p:nvSpPr>
          <p:cNvPr id="262" name="Google Shape;262;p28"/>
          <p:cNvSpPr txBox="1">
            <a:spLocks noGrp="1"/>
          </p:cNvSpPr>
          <p:nvPr>
            <p:ph type="body" idx="1"/>
          </p:nvPr>
        </p:nvSpPr>
        <p:spPr>
          <a:xfrm>
            <a:off x="311700" y="2988900"/>
            <a:ext cx="8520600" cy="1580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BiGRU leverages strong temporal relationships (Inhalation/Exhalation cycle)</a:t>
            </a:r>
            <a:endParaRPr/>
          </a:p>
          <a:p>
            <a:pPr marL="457200" lvl="0" indent="-330200" algn="l" rtl="0">
              <a:spcBef>
                <a:spcPts val="0"/>
              </a:spcBef>
              <a:spcAft>
                <a:spcPts val="0"/>
              </a:spcAft>
              <a:buSzPts val="1600"/>
              <a:buChar char="●"/>
            </a:pPr>
            <a:r>
              <a:rPr lang="en"/>
              <a:t>Pre-training improves performance on classes with few examples (CAS, DAS)</a:t>
            </a:r>
            <a:endParaRPr sz="1400"/>
          </a:p>
        </p:txBody>
      </p:sp>
      <p:pic>
        <p:nvPicPr>
          <p:cNvPr id="263" name="Google Shape;263;p28"/>
          <p:cNvPicPr preferRelativeResize="0"/>
          <p:nvPr/>
        </p:nvPicPr>
        <p:blipFill>
          <a:blip r:embed="rId3">
            <a:alphaModFix/>
          </a:blip>
          <a:stretch>
            <a:fillRect/>
          </a:stretch>
        </p:blipFill>
        <p:spPr>
          <a:xfrm>
            <a:off x="369725" y="1389107"/>
            <a:ext cx="8520599" cy="1228417"/>
          </a:xfrm>
          <a:prstGeom prst="rect">
            <a:avLst/>
          </a:prstGeom>
          <a:noFill/>
          <a:ln>
            <a:noFill/>
          </a:ln>
        </p:spPr>
      </p:pic>
      <p:sp>
        <p:nvSpPr>
          <p:cNvPr id="264" name="Google Shape;264;p28"/>
          <p:cNvSpPr/>
          <p:nvPr/>
        </p:nvSpPr>
        <p:spPr>
          <a:xfrm>
            <a:off x="4572000" y="2024250"/>
            <a:ext cx="12345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65" name="Google Shape;265;p28"/>
          <p:cNvSpPr/>
          <p:nvPr/>
        </p:nvSpPr>
        <p:spPr>
          <a:xfrm>
            <a:off x="7655825" y="2024250"/>
            <a:ext cx="12345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66" name="Google Shape;26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Ablation Study</a:t>
            </a:r>
            <a:endParaRPr/>
          </a:p>
        </p:txBody>
      </p:sp>
      <p:sp>
        <p:nvSpPr>
          <p:cNvPr id="272" name="Google Shape;272;p29"/>
          <p:cNvSpPr txBox="1">
            <a:spLocks noGrp="1"/>
          </p:cNvSpPr>
          <p:nvPr>
            <p:ph type="body" idx="1"/>
          </p:nvPr>
        </p:nvSpPr>
        <p:spPr>
          <a:xfrm>
            <a:off x="311700" y="2988900"/>
            <a:ext cx="8520600" cy="1580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BiGRU leverages strong temporal relationships (Inhalation/Exhalation cycle)</a:t>
            </a:r>
            <a:endParaRPr/>
          </a:p>
          <a:p>
            <a:pPr marL="457200" lvl="0" indent="-330200" algn="l" rtl="0">
              <a:spcBef>
                <a:spcPts val="0"/>
              </a:spcBef>
              <a:spcAft>
                <a:spcPts val="0"/>
              </a:spcAft>
              <a:buSzPts val="1600"/>
              <a:buChar char="●"/>
            </a:pPr>
            <a:r>
              <a:rPr lang="en"/>
              <a:t>Pre-training improves performance on classes with few examples (CAS, DAS)</a:t>
            </a:r>
            <a:endParaRPr/>
          </a:p>
          <a:p>
            <a:pPr marL="457200" lvl="0" indent="-330200" algn="l" rtl="0">
              <a:spcBef>
                <a:spcPts val="0"/>
              </a:spcBef>
              <a:spcAft>
                <a:spcPts val="0"/>
              </a:spcAft>
              <a:buSzPts val="1600"/>
              <a:buChar char="●"/>
            </a:pPr>
            <a:r>
              <a:rPr lang="en"/>
              <a:t>CPS leads to significant improvement across all categories</a:t>
            </a:r>
            <a:endParaRPr sz="1400"/>
          </a:p>
        </p:txBody>
      </p:sp>
      <p:pic>
        <p:nvPicPr>
          <p:cNvPr id="273" name="Google Shape;273;p29"/>
          <p:cNvPicPr preferRelativeResize="0"/>
          <p:nvPr/>
        </p:nvPicPr>
        <p:blipFill>
          <a:blip r:embed="rId3">
            <a:alphaModFix/>
          </a:blip>
          <a:stretch>
            <a:fillRect/>
          </a:stretch>
        </p:blipFill>
        <p:spPr>
          <a:xfrm>
            <a:off x="369725" y="1389107"/>
            <a:ext cx="8520599" cy="1228417"/>
          </a:xfrm>
          <a:prstGeom prst="rect">
            <a:avLst/>
          </a:prstGeom>
          <a:noFill/>
          <a:ln>
            <a:noFill/>
          </a:ln>
        </p:spPr>
      </p:pic>
      <p:sp>
        <p:nvSpPr>
          <p:cNvPr id="274" name="Google Shape;274;p29"/>
          <p:cNvSpPr/>
          <p:nvPr/>
        </p:nvSpPr>
        <p:spPr>
          <a:xfrm>
            <a:off x="2896300" y="2223150"/>
            <a:ext cx="28569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75" name="Google Shape;275;p29"/>
          <p:cNvSpPr/>
          <p:nvPr/>
        </p:nvSpPr>
        <p:spPr>
          <a:xfrm>
            <a:off x="6023650" y="2223150"/>
            <a:ext cx="2856900" cy="348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76" name="Google Shape;27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Ablation Study</a:t>
            </a:r>
            <a:endParaRPr/>
          </a:p>
        </p:txBody>
      </p:sp>
      <p:sp>
        <p:nvSpPr>
          <p:cNvPr id="282" name="Google Shape;282;p30"/>
          <p:cNvSpPr txBox="1">
            <a:spLocks noGrp="1"/>
          </p:cNvSpPr>
          <p:nvPr>
            <p:ph type="body" idx="1"/>
          </p:nvPr>
        </p:nvSpPr>
        <p:spPr>
          <a:xfrm>
            <a:off x="311700" y="2988900"/>
            <a:ext cx="8520600" cy="1580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BiGRU leverages strong temporal relationships (Inhalation/Exhalation cycle)</a:t>
            </a:r>
            <a:endParaRPr/>
          </a:p>
          <a:p>
            <a:pPr marL="457200" lvl="0" indent="-330200" algn="l" rtl="0">
              <a:spcBef>
                <a:spcPts val="0"/>
              </a:spcBef>
              <a:spcAft>
                <a:spcPts val="0"/>
              </a:spcAft>
              <a:buSzPts val="1600"/>
              <a:buChar char="●"/>
            </a:pPr>
            <a:r>
              <a:rPr lang="en"/>
              <a:t>Pre-training improves performance on classes with few examples (CAS, DAS)</a:t>
            </a:r>
            <a:endParaRPr/>
          </a:p>
          <a:p>
            <a:pPr marL="457200" lvl="0" indent="-330200" algn="l" rtl="0">
              <a:spcBef>
                <a:spcPts val="0"/>
              </a:spcBef>
              <a:spcAft>
                <a:spcPts val="0"/>
              </a:spcAft>
              <a:buSzPts val="1600"/>
              <a:buChar char="●"/>
            </a:pPr>
            <a:r>
              <a:rPr lang="en"/>
              <a:t>CPS leads to significant improvement across all categories</a:t>
            </a:r>
            <a:endParaRPr sz="1400"/>
          </a:p>
        </p:txBody>
      </p:sp>
      <p:pic>
        <p:nvPicPr>
          <p:cNvPr id="283" name="Google Shape;283;p30"/>
          <p:cNvPicPr preferRelativeResize="0"/>
          <p:nvPr/>
        </p:nvPicPr>
        <p:blipFill>
          <a:blip r:embed="rId3">
            <a:alphaModFix/>
          </a:blip>
          <a:stretch>
            <a:fillRect/>
          </a:stretch>
        </p:blipFill>
        <p:spPr>
          <a:xfrm>
            <a:off x="369725" y="1389107"/>
            <a:ext cx="8520599" cy="1228417"/>
          </a:xfrm>
          <a:prstGeom prst="rect">
            <a:avLst/>
          </a:prstGeom>
          <a:noFill/>
          <a:ln>
            <a:noFill/>
          </a:ln>
        </p:spPr>
      </p:pic>
      <p:sp>
        <p:nvSpPr>
          <p:cNvPr id="284" name="Google Shape;2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285" name="Google Shape;285;p30"/>
          <p:cNvSpPr/>
          <p:nvPr/>
        </p:nvSpPr>
        <p:spPr>
          <a:xfrm>
            <a:off x="414875" y="2019275"/>
            <a:ext cx="8465700" cy="186300"/>
          </a:xfrm>
          <a:prstGeom prst="rect">
            <a:avLst/>
          </a:prstGeom>
          <a:solidFill>
            <a:srgbClr val="00A4FF">
              <a:alpha val="22010"/>
            </a:srgbClr>
          </a:solidFill>
          <a:ln w="1905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86" name="Google Shape;286;p30"/>
          <p:cNvSpPr/>
          <p:nvPr/>
        </p:nvSpPr>
        <p:spPr>
          <a:xfrm>
            <a:off x="414875" y="2385450"/>
            <a:ext cx="8465700" cy="186300"/>
          </a:xfrm>
          <a:prstGeom prst="rect">
            <a:avLst/>
          </a:prstGeom>
          <a:solidFill>
            <a:srgbClr val="FF0000">
              <a:alpha val="25160"/>
            </a:srgbClr>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287" name="Google Shape;287;p30"/>
          <p:cNvSpPr txBox="1"/>
          <p:nvPr/>
        </p:nvSpPr>
        <p:spPr>
          <a:xfrm>
            <a:off x="414875" y="995500"/>
            <a:ext cx="1122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D85C6"/>
                </a:solidFill>
                <a:latin typeface="IBM Plex Sans"/>
                <a:ea typeface="IBM Plex Sans"/>
                <a:cs typeface="IBM Plex Sans"/>
                <a:sym typeface="IBM Plex Sans"/>
              </a:rPr>
              <a:t>Baseline</a:t>
            </a:r>
            <a:r>
              <a:rPr lang="en" b="1">
                <a:latin typeface="IBM Plex Sans"/>
                <a:ea typeface="IBM Plex Sans"/>
                <a:cs typeface="IBM Plex Sans"/>
                <a:sym typeface="IBM Plex Sans"/>
              </a:rPr>
              <a:t> </a:t>
            </a:r>
            <a:endParaRPr b="1">
              <a:solidFill>
                <a:srgbClr val="FF0000"/>
              </a:solidFill>
              <a:latin typeface="IBM Plex Sans"/>
              <a:ea typeface="IBM Plex Sans"/>
              <a:cs typeface="IBM Plex Sans"/>
              <a:sym typeface="IBM Plex Sans"/>
            </a:endParaRPr>
          </a:p>
        </p:txBody>
      </p:sp>
      <p:sp>
        <p:nvSpPr>
          <p:cNvPr id="288" name="Google Shape;288;p30"/>
          <p:cNvSpPr txBox="1"/>
          <p:nvPr/>
        </p:nvSpPr>
        <p:spPr>
          <a:xfrm>
            <a:off x="414875" y="2617525"/>
            <a:ext cx="992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IBM Plex Sans"/>
                <a:ea typeface="IBM Plex Sans"/>
                <a:cs typeface="IBM Plex Sans"/>
                <a:sym typeface="IBM Plex Sans"/>
              </a:rPr>
              <a:t>Proposed</a:t>
            </a:r>
            <a:endParaRPr b="1">
              <a:solidFill>
                <a:srgbClr val="FF0000"/>
              </a:solidFill>
              <a:latin typeface="IBM Plex Sans"/>
              <a:ea typeface="IBM Plex Sans"/>
              <a:cs typeface="IBM Plex Sans"/>
              <a:sym typeface="IBM Plex Sans"/>
            </a:endParaRPr>
          </a:p>
        </p:txBody>
      </p:sp>
      <p:cxnSp>
        <p:nvCxnSpPr>
          <p:cNvPr id="289" name="Google Shape;289;p30"/>
          <p:cNvCxnSpPr>
            <a:stCxn id="287" idx="1"/>
            <a:endCxn id="285" idx="1"/>
          </p:cNvCxnSpPr>
          <p:nvPr/>
        </p:nvCxnSpPr>
        <p:spPr>
          <a:xfrm>
            <a:off x="414875" y="1192300"/>
            <a:ext cx="600" cy="920100"/>
          </a:xfrm>
          <a:prstGeom prst="bentConnector3">
            <a:avLst>
              <a:gd name="adj1" fmla="val -39687500"/>
            </a:avLst>
          </a:prstGeom>
          <a:noFill/>
          <a:ln w="19050" cap="flat" cmpd="sng">
            <a:solidFill>
              <a:srgbClr val="3D85C6"/>
            </a:solidFill>
            <a:prstDash val="solid"/>
            <a:round/>
            <a:headEnd type="none" w="med" len="med"/>
            <a:tailEnd type="triangle" w="med" len="med"/>
          </a:ln>
        </p:spPr>
      </p:cxnSp>
      <p:cxnSp>
        <p:nvCxnSpPr>
          <p:cNvPr id="290" name="Google Shape;290;p30"/>
          <p:cNvCxnSpPr>
            <a:stCxn id="288" idx="1"/>
            <a:endCxn id="286" idx="1"/>
          </p:cNvCxnSpPr>
          <p:nvPr/>
        </p:nvCxnSpPr>
        <p:spPr>
          <a:xfrm rot="10800000" flipH="1">
            <a:off x="414875" y="2478625"/>
            <a:ext cx="600" cy="335700"/>
          </a:xfrm>
          <a:prstGeom prst="bentConnector3">
            <a:avLst>
              <a:gd name="adj1" fmla="val -39687500"/>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a:t>
            </a:r>
            <a:endParaRPr/>
          </a:p>
        </p:txBody>
      </p:sp>
      <p:sp>
        <p:nvSpPr>
          <p:cNvPr id="70" name="Google Shape;70;p14"/>
          <p:cNvSpPr txBox="1">
            <a:spLocks noGrp="1"/>
          </p:cNvSpPr>
          <p:nvPr>
            <p:ph type="body" idx="1"/>
          </p:nvPr>
        </p:nvSpPr>
        <p:spPr>
          <a:xfrm>
            <a:off x="311700" y="1152475"/>
            <a:ext cx="4868100" cy="3776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Diagnosis of respiratory illness</a:t>
            </a:r>
            <a:endParaRPr/>
          </a:p>
          <a:p>
            <a:pPr marL="914400" lvl="1" indent="-330200" algn="l" rtl="0">
              <a:spcBef>
                <a:spcPts val="0"/>
              </a:spcBef>
              <a:spcAft>
                <a:spcPts val="0"/>
              </a:spcAft>
              <a:buSzPts val="1600"/>
              <a:buChar char="○"/>
            </a:pPr>
            <a:r>
              <a:rPr lang="en"/>
              <a:t>COVID, COPD, Chronic Bronchitis</a:t>
            </a:r>
            <a:endParaRPr/>
          </a:p>
          <a:p>
            <a:pPr marL="457200" lvl="0" indent="-330200" algn="l" rtl="0">
              <a:spcBef>
                <a:spcPts val="0"/>
              </a:spcBef>
              <a:spcAft>
                <a:spcPts val="0"/>
              </a:spcAft>
              <a:buSzPts val="1600"/>
              <a:buChar char="●"/>
            </a:pPr>
            <a:r>
              <a:rPr lang="en"/>
              <a:t>Pulmonary Auscultation</a:t>
            </a:r>
            <a:endParaRPr/>
          </a:p>
          <a:p>
            <a:pPr marL="914400" lvl="1" indent="-330200" algn="l" rtl="0">
              <a:spcBef>
                <a:spcPts val="0"/>
              </a:spcBef>
              <a:spcAft>
                <a:spcPts val="0"/>
              </a:spcAft>
              <a:buSzPts val="1600"/>
              <a:buChar char="○"/>
            </a:pPr>
            <a:r>
              <a:rPr lang="en" i="1"/>
              <a:t>Non-invasive</a:t>
            </a:r>
            <a:r>
              <a:rPr lang="en"/>
              <a:t>: Fully external method</a:t>
            </a:r>
            <a:endParaRPr/>
          </a:p>
          <a:p>
            <a:pPr marL="914400" lvl="1" indent="-330200" algn="l" rtl="0">
              <a:spcBef>
                <a:spcPts val="0"/>
              </a:spcBef>
              <a:spcAft>
                <a:spcPts val="0"/>
              </a:spcAft>
              <a:buSzPts val="1600"/>
              <a:buChar char="○"/>
            </a:pPr>
            <a:r>
              <a:rPr lang="en" i="1"/>
              <a:t>Effective</a:t>
            </a:r>
            <a:r>
              <a:rPr lang="en"/>
              <a:t>: Respiratory illnesses change airway geometry, directly causing different sounds</a:t>
            </a:r>
            <a:endParaRPr/>
          </a:p>
          <a:p>
            <a:pPr marL="457200" lvl="0" indent="-330200" algn="l" rtl="0">
              <a:spcBef>
                <a:spcPts val="0"/>
              </a:spcBef>
              <a:spcAft>
                <a:spcPts val="0"/>
              </a:spcAft>
              <a:buSzPts val="1600"/>
              <a:buChar char="●"/>
            </a:pPr>
            <a:r>
              <a:rPr lang="en"/>
              <a:t>The case for automation</a:t>
            </a:r>
            <a:endParaRPr/>
          </a:p>
          <a:p>
            <a:pPr marL="914400" lvl="1" indent="-330200" algn="l" rtl="0">
              <a:spcBef>
                <a:spcPts val="0"/>
              </a:spcBef>
              <a:spcAft>
                <a:spcPts val="0"/>
              </a:spcAft>
              <a:buSzPts val="1600"/>
              <a:buChar char="○"/>
            </a:pPr>
            <a:r>
              <a:rPr lang="en"/>
              <a:t>Reduce diagnostic errors due to physician audial acuity</a:t>
            </a:r>
            <a:endParaRPr/>
          </a:p>
          <a:p>
            <a:pPr marL="914400" lvl="1" indent="-330200" algn="l" rtl="0">
              <a:spcBef>
                <a:spcPts val="0"/>
              </a:spcBef>
              <a:spcAft>
                <a:spcPts val="0"/>
              </a:spcAft>
              <a:buSzPts val="1600"/>
              <a:buChar char="○"/>
            </a:pPr>
            <a:r>
              <a:rPr lang="en"/>
              <a:t>Long-term patient monitoring</a:t>
            </a:r>
            <a:endParaRPr/>
          </a:p>
        </p:txBody>
      </p:sp>
      <p:pic>
        <p:nvPicPr>
          <p:cNvPr id="71" name="Google Shape;71;p14"/>
          <p:cNvPicPr preferRelativeResize="0"/>
          <p:nvPr/>
        </p:nvPicPr>
        <p:blipFill rotWithShape="1">
          <a:blip r:embed="rId3">
            <a:alphaModFix/>
          </a:blip>
          <a:srcRect b="4489"/>
          <a:stretch/>
        </p:blipFill>
        <p:spPr>
          <a:xfrm>
            <a:off x="5609813" y="600073"/>
            <a:ext cx="2580375" cy="1971675"/>
          </a:xfrm>
          <a:prstGeom prst="rect">
            <a:avLst/>
          </a:prstGeom>
          <a:noFill/>
          <a:ln>
            <a:noFill/>
          </a:ln>
        </p:spPr>
      </p:pic>
      <p:pic>
        <p:nvPicPr>
          <p:cNvPr id="72" name="Google Shape;72;p14"/>
          <p:cNvPicPr preferRelativeResize="0"/>
          <p:nvPr/>
        </p:nvPicPr>
        <p:blipFill>
          <a:blip r:embed="rId4">
            <a:alphaModFix/>
          </a:blip>
          <a:stretch>
            <a:fillRect/>
          </a:stretch>
        </p:blipFill>
        <p:spPr>
          <a:xfrm>
            <a:off x="5386075" y="2571750"/>
            <a:ext cx="2804122" cy="1971675"/>
          </a:xfrm>
          <a:prstGeom prst="rect">
            <a:avLst/>
          </a:prstGeom>
          <a:noFill/>
          <a:ln>
            <a:noFill/>
          </a:ln>
        </p:spPr>
      </p:pic>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Performance</a:t>
            </a:r>
            <a:endParaRPr/>
          </a:p>
        </p:txBody>
      </p:sp>
      <p:sp>
        <p:nvSpPr>
          <p:cNvPr id="296" name="Google Shape;296;p31"/>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F1 score</a:t>
            </a:r>
            <a:r>
              <a:rPr lang="en"/>
              <a:t> comparison between baseline (non-CPS, non-pretrained) and proposed models</a:t>
            </a:r>
            <a:endParaRPr/>
          </a:p>
        </p:txBody>
      </p:sp>
      <p:pic>
        <p:nvPicPr>
          <p:cNvPr id="297" name="Google Shape;297;p31"/>
          <p:cNvPicPr preferRelativeResize="0"/>
          <p:nvPr/>
        </p:nvPicPr>
        <p:blipFill>
          <a:blip r:embed="rId3">
            <a:alphaModFix/>
          </a:blip>
          <a:stretch>
            <a:fillRect/>
          </a:stretch>
        </p:blipFill>
        <p:spPr>
          <a:xfrm>
            <a:off x="1891138" y="1680800"/>
            <a:ext cx="5361724" cy="2888025"/>
          </a:xfrm>
          <a:prstGeom prst="rect">
            <a:avLst/>
          </a:prstGeom>
          <a:noFill/>
          <a:ln>
            <a:noFill/>
          </a:ln>
        </p:spPr>
      </p:pic>
      <p:sp>
        <p:nvSpPr>
          <p:cNvPr id="298" name="Google Shape;29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Performance</a:t>
            </a:r>
            <a:endParaRPr/>
          </a:p>
        </p:txBody>
      </p:sp>
      <p:sp>
        <p:nvSpPr>
          <p:cNvPr id="304" name="Google Shape;304;p32"/>
          <p:cNvSpPr txBox="1">
            <a:spLocks noGrp="1"/>
          </p:cNvSpPr>
          <p:nvPr>
            <p:ph type="body" idx="1"/>
          </p:nvPr>
        </p:nvSpPr>
        <p:spPr>
          <a:xfrm>
            <a:off x="311700" y="1017725"/>
            <a:ext cx="8520600" cy="421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b="1" dirty="0"/>
              <a:t>Area under the Receiver Operating Characteristic (AUC)</a:t>
            </a:r>
            <a:endParaRPr b="1" dirty="0"/>
          </a:p>
        </p:txBody>
      </p:sp>
      <p:pic>
        <p:nvPicPr>
          <p:cNvPr id="305" name="Google Shape;305;p32"/>
          <p:cNvPicPr preferRelativeResize="0"/>
          <p:nvPr/>
        </p:nvPicPr>
        <p:blipFill rotWithShape="1">
          <a:blip r:embed="rId3">
            <a:alphaModFix/>
          </a:blip>
          <a:srcRect b="56226"/>
          <a:stretch/>
        </p:blipFill>
        <p:spPr>
          <a:xfrm>
            <a:off x="1402125" y="1586700"/>
            <a:ext cx="6470298" cy="1554399"/>
          </a:xfrm>
          <a:prstGeom prst="rect">
            <a:avLst/>
          </a:prstGeom>
          <a:noFill/>
          <a:ln>
            <a:noFill/>
          </a:ln>
        </p:spPr>
      </p:pic>
      <p:pic>
        <p:nvPicPr>
          <p:cNvPr id="306" name="Google Shape;306;p32"/>
          <p:cNvPicPr preferRelativeResize="0"/>
          <p:nvPr/>
        </p:nvPicPr>
        <p:blipFill rotWithShape="1">
          <a:blip r:embed="rId3">
            <a:alphaModFix/>
          </a:blip>
          <a:srcRect t="49901" b="6325"/>
          <a:stretch/>
        </p:blipFill>
        <p:spPr>
          <a:xfrm>
            <a:off x="1402125" y="3493825"/>
            <a:ext cx="6470298" cy="1554399"/>
          </a:xfrm>
          <a:prstGeom prst="rect">
            <a:avLst/>
          </a:prstGeom>
          <a:noFill/>
          <a:ln>
            <a:noFill/>
          </a:ln>
        </p:spPr>
      </p:pic>
      <p:sp>
        <p:nvSpPr>
          <p:cNvPr id="307" name="Google Shape;307;p32"/>
          <p:cNvSpPr txBox="1"/>
          <p:nvPr/>
        </p:nvSpPr>
        <p:spPr>
          <a:xfrm>
            <a:off x="2180275" y="1340325"/>
            <a:ext cx="18213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BM Plex Sans"/>
                <a:ea typeface="IBM Plex Sans"/>
                <a:cs typeface="IBM Plex Sans"/>
                <a:sym typeface="IBM Plex Sans"/>
              </a:rPr>
              <a:t>Inhalation</a:t>
            </a:r>
            <a:endParaRPr>
              <a:latin typeface="IBM Plex Sans"/>
              <a:ea typeface="IBM Plex Sans"/>
              <a:cs typeface="IBM Plex Sans"/>
              <a:sym typeface="IBM Plex Sans"/>
            </a:endParaRPr>
          </a:p>
        </p:txBody>
      </p:sp>
      <p:sp>
        <p:nvSpPr>
          <p:cNvPr id="308" name="Google Shape;308;p32"/>
          <p:cNvSpPr txBox="1"/>
          <p:nvPr/>
        </p:nvSpPr>
        <p:spPr>
          <a:xfrm>
            <a:off x="5477050" y="1340325"/>
            <a:ext cx="18213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BM Plex Sans"/>
                <a:ea typeface="IBM Plex Sans"/>
                <a:cs typeface="IBM Plex Sans"/>
                <a:sym typeface="IBM Plex Sans"/>
              </a:rPr>
              <a:t>Exhalation</a:t>
            </a:r>
            <a:endParaRPr>
              <a:latin typeface="IBM Plex Sans"/>
              <a:ea typeface="IBM Plex Sans"/>
              <a:cs typeface="IBM Plex Sans"/>
              <a:sym typeface="IBM Plex Sans"/>
            </a:endParaRPr>
          </a:p>
        </p:txBody>
      </p:sp>
      <p:sp>
        <p:nvSpPr>
          <p:cNvPr id="309" name="Google Shape;309;p32"/>
          <p:cNvSpPr txBox="1"/>
          <p:nvPr/>
        </p:nvSpPr>
        <p:spPr>
          <a:xfrm>
            <a:off x="2180275" y="3231525"/>
            <a:ext cx="18213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BM Plex Sans"/>
                <a:ea typeface="IBM Plex Sans"/>
                <a:cs typeface="IBM Plex Sans"/>
                <a:sym typeface="IBM Plex Sans"/>
              </a:rPr>
              <a:t>DAS</a:t>
            </a:r>
            <a:endParaRPr>
              <a:latin typeface="IBM Plex Sans"/>
              <a:ea typeface="IBM Plex Sans"/>
              <a:cs typeface="IBM Plex Sans"/>
              <a:sym typeface="IBM Plex Sans"/>
            </a:endParaRPr>
          </a:p>
        </p:txBody>
      </p:sp>
      <p:sp>
        <p:nvSpPr>
          <p:cNvPr id="310" name="Google Shape;310;p32"/>
          <p:cNvSpPr txBox="1"/>
          <p:nvPr/>
        </p:nvSpPr>
        <p:spPr>
          <a:xfrm>
            <a:off x="5477050" y="3231525"/>
            <a:ext cx="18213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BM Plex Sans"/>
                <a:ea typeface="IBM Plex Sans"/>
                <a:cs typeface="IBM Plex Sans"/>
                <a:sym typeface="IBM Plex Sans"/>
              </a:rPr>
              <a:t>CAS</a:t>
            </a:r>
            <a:endParaRPr>
              <a:latin typeface="IBM Plex Sans"/>
              <a:ea typeface="IBM Plex Sans"/>
              <a:cs typeface="IBM Plex Sans"/>
              <a:sym typeface="IBM Plex Sans"/>
            </a:endParaRPr>
          </a:p>
        </p:txBody>
      </p:sp>
      <p:sp>
        <p:nvSpPr>
          <p:cNvPr id="311" name="Google Shape;31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Experiments</a:t>
            </a:r>
            <a:endParaRPr/>
          </a:p>
        </p:txBody>
      </p:sp>
      <p:sp>
        <p:nvSpPr>
          <p:cNvPr id="317" name="Google Shape;317;p33"/>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dirty="0"/>
              <a:t>Qualitative Analysis</a:t>
            </a:r>
            <a:endParaRPr b="1" dirty="0"/>
          </a:p>
        </p:txBody>
      </p:sp>
      <p:sp>
        <p:nvSpPr>
          <p:cNvPr id="318" name="Google Shape;318;p33"/>
          <p:cNvSpPr txBox="1"/>
          <p:nvPr/>
        </p:nvSpPr>
        <p:spPr>
          <a:xfrm>
            <a:off x="2524600" y="1370025"/>
            <a:ext cx="14148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½ labeled data</a:t>
            </a:r>
            <a:endParaRPr>
              <a:latin typeface="IBM Plex Sans"/>
              <a:ea typeface="IBM Plex Sans"/>
              <a:cs typeface="IBM Plex Sans"/>
              <a:sym typeface="IBM Plex Sans"/>
            </a:endParaRPr>
          </a:p>
        </p:txBody>
      </p:sp>
      <p:sp>
        <p:nvSpPr>
          <p:cNvPr id="319" name="Google Shape;319;p33"/>
          <p:cNvSpPr txBox="1"/>
          <p:nvPr/>
        </p:nvSpPr>
        <p:spPr>
          <a:xfrm>
            <a:off x="5978025" y="1370025"/>
            <a:ext cx="14148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⅛ labeled data</a:t>
            </a:r>
            <a:endParaRPr>
              <a:latin typeface="IBM Plex Sans"/>
              <a:ea typeface="IBM Plex Sans"/>
              <a:cs typeface="IBM Plex Sans"/>
              <a:sym typeface="IBM Plex Sans"/>
            </a:endParaRPr>
          </a:p>
        </p:txBody>
      </p:sp>
      <p:sp>
        <p:nvSpPr>
          <p:cNvPr id="320" name="Google Shape;32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321" name="Google Shape;321;p33"/>
          <p:cNvPicPr preferRelativeResize="0"/>
          <p:nvPr/>
        </p:nvPicPr>
        <p:blipFill>
          <a:blip r:embed="rId3">
            <a:alphaModFix/>
          </a:blip>
          <a:stretch>
            <a:fillRect/>
          </a:stretch>
        </p:blipFill>
        <p:spPr>
          <a:xfrm>
            <a:off x="1033475" y="1709923"/>
            <a:ext cx="7224003" cy="3012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327" name="Google Shape;32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Semi-supervised techniques are a viable approach in pulmonary auscultation analysis</a:t>
            </a:r>
            <a:endParaRPr b="1"/>
          </a:p>
          <a:p>
            <a:pPr marL="457200" lvl="0" indent="-330200" algn="l" rtl="0">
              <a:spcBef>
                <a:spcPts val="1200"/>
              </a:spcBef>
              <a:spcAft>
                <a:spcPts val="0"/>
              </a:spcAft>
              <a:buSzPts val="1600"/>
              <a:buChar char="●"/>
            </a:pPr>
            <a:r>
              <a:rPr lang="en"/>
              <a:t>Motivate creation of large-scale unlabeled datasets</a:t>
            </a:r>
            <a:endParaRPr/>
          </a:p>
          <a:p>
            <a:pPr marL="457200" lvl="0" indent="-330200" algn="l" rtl="0">
              <a:spcBef>
                <a:spcPts val="0"/>
              </a:spcBef>
              <a:spcAft>
                <a:spcPts val="0"/>
              </a:spcAft>
              <a:buSzPts val="1600"/>
              <a:buChar char="●"/>
            </a:pPr>
            <a:r>
              <a:rPr lang="en"/>
              <a:t>Improve respiratory diagnostic accuracy and allow for noninvasive long-term patient respiratory monitoring</a:t>
            </a:r>
            <a:endParaRPr/>
          </a:p>
        </p:txBody>
      </p:sp>
      <p:pic>
        <p:nvPicPr>
          <p:cNvPr id="328" name="Google Shape;328;p34"/>
          <p:cNvPicPr preferRelativeResize="0"/>
          <p:nvPr/>
        </p:nvPicPr>
        <p:blipFill>
          <a:blip r:embed="rId3">
            <a:alphaModFix/>
          </a:blip>
          <a:stretch>
            <a:fillRect/>
          </a:stretch>
        </p:blipFill>
        <p:spPr>
          <a:xfrm>
            <a:off x="1624350" y="2847274"/>
            <a:ext cx="2895775" cy="1908050"/>
          </a:xfrm>
          <a:prstGeom prst="rect">
            <a:avLst/>
          </a:prstGeom>
          <a:noFill/>
          <a:ln>
            <a:noFill/>
          </a:ln>
        </p:spPr>
      </p:pic>
      <p:pic>
        <p:nvPicPr>
          <p:cNvPr id="329" name="Google Shape;329;p34"/>
          <p:cNvPicPr preferRelativeResize="0"/>
          <p:nvPr/>
        </p:nvPicPr>
        <p:blipFill rotWithShape="1">
          <a:blip r:embed="rId4">
            <a:alphaModFix/>
          </a:blip>
          <a:srcRect r="10321"/>
          <a:stretch/>
        </p:blipFill>
        <p:spPr>
          <a:xfrm>
            <a:off x="4623875" y="2886190"/>
            <a:ext cx="2895774" cy="1869135"/>
          </a:xfrm>
          <a:prstGeom prst="rect">
            <a:avLst/>
          </a:prstGeom>
          <a:noFill/>
          <a:ln>
            <a:noFill/>
          </a:ln>
        </p:spPr>
      </p:pic>
      <p:sp>
        <p:nvSpPr>
          <p:cNvPr id="330" name="Google Shape;33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79" name="Google Shape;79;p15"/>
          <p:cNvSpPr txBox="1">
            <a:spLocks noGrp="1"/>
          </p:cNvSpPr>
          <p:nvPr>
            <p:ph type="body" idx="1"/>
          </p:nvPr>
        </p:nvSpPr>
        <p:spPr>
          <a:xfrm>
            <a:off x="311700" y="1152475"/>
            <a:ext cx="5041200" cy="3940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Pulmonary Auscultation Analysis</a:t>
            </a:r>
            <a:endParaRPr b="1"/>
          </a:p>
          <a:p>
            <a:pPr marL="457200" lvl="0" indent="-330200" algn="l" rtl="0">
              <a:spcBef>
                <a:spcPts val="1200"/>
              </a:spcBef>
              <a:spcAft>
                <a:spcPts val="0"/>
              </a:spcAft>
              <a:buSzPts val="1600"/>
              <a:buChar char="●"/>
            </a:pPr>
            <a:r>
              <a:rPr lang="en"/>
              <a:t>Labeling of respiratory sounds</a:t>
            </a:r>
            <a:endParaRPr/>
          </a:p>
          <a:p>
            <a:pPr marL="914400" lvl="1" indent="-330200" algn="l" rtl="0">
              <a:spcBef>
                <a:spcPts val="0"/>
              </a:spcBef>
              <a:spcAft>
                <a:spcPts val="0"/>
              </a:spcAft>
              <a:buSzPts val="1600"/>
              <a:buChar char="○"/>
            </a:pPr>
            <a:r>
              <a:rPr lang="en"/>
              <a:t>Inhalation / Exhalation</a:t>
            </a:r>
            <a:endParaRPr/>
          </a:p>
          <a:p>
            <a:pPr marL="914400" lvl="1" indent="-330200" algn="l" rtl="0">
              <a:spcBef>
                <a:spcPts val="0"/>
              </a:spcBef>
              <a:spcAft>
                <a:spcPts val="0"/>
              </a:spcAft>
              <a:buSzPts val="1600"/>
              <a:buChar char="○"/>
            </a:pPr>
            <a:r>
              <a:rPr lang="en"/>
              <a:t>Continuous Adventitious Sounds (CAS)</a:t>
            </a:r>
            <a:endParaRPr/>
          </a:p>
          <a:p>
            <a:pPr marL="1371600" lvl="2" indent="-330200" algn="l" rtl="0">
              <a:spcBef>
                <a:spcPts val="0"/>
              </a:spcBef>
              <a:spcAft>
                <a:spcPts val="0"/>
              </a:spcAft>
              <a:buSzPts val="1600"/>
              <a:buChar char="■"/>
            </a:pPr>
            <a:r>
              <a:rPr lang="en"/>
              <a:t>Wheeze, Rhonchi, Stridor</a:t>
            </a:r>
            <a:endParaRPr/>
          </a:p>
          <a:p>
            <a:pPr marL="914400" lvl="1" indent="-330200" algn="l" rtl="0">
              <a:spcBef>
                <a:spcPts val="0"/>
              </a:spcBef>
              <a:spcAft>
                <a:spcPts val="0"/>
              </a:spcAft>
              <a:buSzPts val="1600"/>
              <a:buChar char="○"/>
            </a:pPr>
            <a:r>
              <a:rPr lang="en"/>
              <a:t>Discontinuous Adventitious Sounds (DAS) </a:t>
            </a:r>
            <a:endParaRPr/>
          </a:p>
          <a:p>
            <a:pPr marL="1371600" lvl="2" indent="-330200" algn="l" rtl="0">
              <a:spcBef>
                <a:spcPts val="0"/>
              </a:spcBef>
              <a:spcAft>
                <a:spcPts val="0"/>
              </a:spcAft>
              <a:buSzPts val="1600"/>
              <a:buChar char="■"/>
            </a:pPr>
            <a:r>
              <a:rPr lang="en"/>
              <a:t>Crackles</a:t>
            </a:r>
            <a:endParaRPr/>
          </a:p>
          <a:p>
            <a:pPr marL="457200" lvl="0" indent="-330200" algn="l" rtl="0">
              <a:spcBef>
                <a:spcPts val="0"/>
              </a:spcBef>
              <a:spcAft>
                <a:spcPts val="0"/>
              </a:spcAft>
              <a:buSzPts val="1600"/>
              <a:buChar char="●"/>
            </a:pPr>
            <a:r>
              <a:rPr lang="en"/>
              <a:t>Multilabel temporal segmentation problem</a:t>
            </a:r>
            <a:endParaRPr/>
          </a:p>
          <a:p>
            <a:pPr marL="0" lvl="0" indent="0" algn="l" rtl="0">
              <a:spcBef>
                <a:spcPts val="1200"/>
              </a:spcBef>
              <a:spcAft>
                <a:spcPts val="0"/>
              </a:spcAft>
              <a:buNone/>
            </a:pPr>
            <a:r>
              <a:rPr lang="en" b="1"/>
              <a:t>Challenges</a:t>
            </a:r>
            <a:endParaRPr/>
          </a:p>
          <a:p>
            <a:pPr marL="457200" lvl="0" indent="-330200" algn="l" rtl="0">
              <a:spcBef>
                <a:spcPts val="1200"/>
              </a:spcBef>
              <a:spcAft>
                <a:spcPts val="0"/>
              </a:spcAft>
              <a:buSzPts val="1600"/>
              <a:buChar char="●"/>
            </a:pPr>
            <a:r>
              <a:rPr lang="en"/>
              <a:t>High intra-variation in lung sounds; difficulty in differentiation between different classes</a:t>
            </a:r>
            <a:endParaRPr/>
          </a:p>
          <a:p>
            <a:pPr marL="457200" lvl="0" indent="-330200" algn="l" rtl="0">
              <a:spcBef>
                <a:spcPts val="0"/>
              </a:spcBef>
              <a:spcAft>
                <a:spcPts val="0"/>
              </a:spcAft>
              <a:buSzPts val="1600"/>
              <a:buChar char="●"/>
            </a:pPr>
            <a:r>
              <a:rPr lang="en"/>
              <a:t>Limited dataset size</a:t>
            </a:r>
            <a:endParaRPr/>
          </a:p>
        </p:txBody>
      </p:sp>
      <p:pic>
        <p:nvPicPr>
          <p:cNvPr id="80" name="Google Shape;80;p15"/>
          <p:cNvPicPr preferRelativeResize="0"/>
          <p:nvPr/>
        </p:nvPicPr>
        <p:blipFill rotWithShape="1">
          <a:blip r:embed="rId3">
            <a:alphaModFix/>
          </a:blip>
          <a:srcRect r="10321"/>
          <a:stretch/>
        </p:blipFill>
        <p:spPr>
          <a:xfrm>
            <a:off x="5352900" y="1710425"/>
            <a:ext cx="3501476" cy="2260100"/>
          </a:xfrm>
          <a:prstGeom prst="rect">
            <a:avLst/>
          </a:prstGeom>
          <a:noFill/>
          <a:ln>
            <a:noFill/>
          </a:ln>
        </p:spPr>
      </p:pic>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 - High Intra-Variation</a:t>
            </a:r>
            <a:endParaRPr/>
          </a:p>
        </p:txBody>
      </p:sp>
      <p:sp>
        <p:nvSpPr>
          <p:cNvPr id="87" name="Google Shape;87;p16"/>
          <p:cNvSpPr txBox="1"/>
          <p:nvPr/>
        </p:nvSpPr>
        <p:spPr>
          <a:xfrm>
            <a:off x="2135400" y="994275"/>
            <a:ext cx="1133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Inhalation</a:t>
            </a:r>
            <a:endParaRPr>
              <a:latin typeface="IBM Plex Sans"/>
              <a:ea typeface="IBM Plex Sans"/>
              <a:cs typeface="IBM Plex Sans"/>
              <a:sym typeface="IBM Plex Sans"/>
            </a:endParaRPr>
          </a:p>
        </p:txBody>
      </p:sp>
      <p:pic>
        <p:nvPicPr>
          <p:cNvPr id="88" name="Google Shape;88;p16"/>
          <p:cNvPicPr preferRelativeResize="0"/>
          <p:nvPr/>
        </p:nvPicPr>
        <p:blipFill>
          <a:blip r:embed="rId3">
            <a:alphaModFix/>
          </a:blip>
          <a:stretch>
            <a:fillRect/>
          </a:stretch>
        </p:blipFill>
        <p:spPr>
          <a:xfrm>
            <a:off x="1247081" y="1398643"/>
            <a:ext cx="2910033" cy="806700"/>
          </a:xfrm>
          <a:prstGeom prst="rect">
            <a:avLst/>
          </a:prstGeom>
          <a:noFill/>
          <a:ln>
            <a:noFill/>
          </a:ln>
        </p:spPr>
      </p:pic>
      <p:pic>
        <p:nvPicPr>
          <p:cNvPr id="89" name="Google Shape;89;p16"/>
          <p:cNvPicPr preferRelativeResize="0"/>
          <p:nvPr/>
        </p:nvPicPr>
        <p:blipFill>
          <a:blip r:embed="rId4">
            <a:alphaModFix/>
          </a:blip>
          <a:stretch>
            <a:fillRect/>
          </a:stretch>
        </p:blipFill>
        <p:spPr>
          <a:xfrm>
            <a:off x="1247075" y="3856925"/>
            <a:ext cx="2910050" cy="806700"/>
          </a:xfrm>
          <a:prstGeom prst="rect">
            <a:avLst/>
          </a:prstGeom>
          <a:noFill/>
          <a:ln>
            <a:noFill/>
          </a:ln>
        </p:spPr>
      </p:pic>
      <p:pic>
        <p:nvPicPr>
          <p:cNvPr id="90" name="Google Shape;90;p16"/>
          <p:cNvPicPr preferRelativeResize="0"/>
          <p:nvPr/>
        </p:nvPicPr>
        <p:blipFill>
          <a:blip r:embed="rId5">
            <a:alphaModFix/>
          </a:blip>
          <a:stretch>
            <a:fillRect/>
          </a:stretch>
        </p:blipFill>
        <p:spPr>
          <a:xfrm>
            <a:off x="1247075" y="2586286"/>
            <a:ext cx="2910050" cy="805714"/>
          </a:xfrm>
          <a:prstGeom prst="rect">
            <a:avLst/>
          </a:prstGeom>
          <a:noFill/>
          <a:ln>
            <a:noFill/>
          </a:ln>
        </p:spPr>
      </p:pic>
      <p:pic>
        <p:nvPicPr>
          <p:cNvPr id="91" name="Google Shape;91;p16"/>
          <p:cNvPicPr preferRelativeResize="0"/>
          <p:nvPr/>
        </p:nvPicPr>
        <p:blipFill>
          <a:blip r:embed="rId6">
            <a:alphaModFix/>
          </a:blip>
          <a:stretch>
            <a:fillRect/>
          </a:stretch>
        </p:blipFill>
        <p:spPr>
          <a:xfrm>
            <a:off x="5051888" y="1392075"/>
            <a:ext cx="2882725" cy="805700"/>
          </a:xfrm>
          <a:prstGeom prst="rect">
            <a:avLst/>
          </a:prstGeom>
          <a:noFill/>
          <a:ln>
            <a:noFill/>
          </a:ln>
        </p:spPr>
      </p:pic>
      <p:pic>
        <p:nvPicPr>
          <p:cNvPr id="92" name="Google Shape;92;p16"/>
          <p:cNvPicPr preferRelativeResize="0"/>
          <p:nvPr/>
        </p:nvPicPr>
        <p:blipFill>
          <a:blip r:embed="rId7">
            <a:alphaModFix/>
          </a:blip>
          <a:stretch>
            <a:fillRect/>
          </a:stretch>
        </p:blipFill>
        <p:spPr>
          <a:xfrm>
            <a:off x="5051900" y="2586275"/>
            <a:ext cx="2882725" cy="819150"/>
          </a:xfrm>
          <a:prstGeom prst="rect">
            <a:avLst/>
          </a:prstGeom>
          <a:noFill/>
          <a:ln>
            <a:noFill/>
          </a:ln>
        </p:spPr>
      </p:pic>
      <p:pic>
        <p:nvPicPr>
          <p:cNvPr id="93" name="Google Shape;93;p16"/>
          <p:cNvPicPr preferRelativeResize="0"/>
          <p:nvPr/>
        </p:nvPicPr>
        <p:blipFill>
          <a:blip r:embed="rId8">
            <a:alphaModFix/>
          </a:blip>
          <a:stretch>
            <a:fillRect/>
          </a:stretch>
        </p:blipFill>
        <p:spPr>
          <a:xfrm>
            <a:off x="5051901" y="3874525"/>
            <a:ext cx="2882725" cy="771525"/>
          </a:xfrm>
          <a:prstGeom prst="rect">
            <a:avLst/>
          </a:prstGeom>
          <a:noFill/>
          <a:ln>
            <a:noFill/>
          </a:ln>
        </p:spPr>
      </p:pic>
      <p:sp>
        <p:nvSpPr>
          <p:cNvPr id="94" name="Google Shape;94;p16"/>
          <p:cNvSpPr txBox="1"/>
          <p:nvPr/>
        </p:nvSpPr>
        <p:spPr>
          <a:xfrm>
            <a:off x="5926563" y="994275"/>
            <a:ext cx="1133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Exhalation</a:t>
            </a:r>
            <a:endParaRPr>
              <a:latin typeface="IBM Plex Sans"/>
              <a:ea typeface="IBM Plex Sans"/>
              <a:cs typeface="IBM Plex Sans"/>
              <a:sym typeface="IBM Plex Sans"/>
            </a:endParaRPr>
          </a:p>
        </p:txBody>
      </p:sp>
      <p:sp>
        <p:nvSpPr>
          <p:cNvPr id="95" name="Google Shape;95;p16"/>
          <p:cNvSpPr txBox="1"/>
          <p:nvPr/>
        </p:nvSpPr>
        <p:spPr>
          <a:xfrm>
            <a:off x="2415600" y="2197775"/>
            <a:ext cx="573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DAS</a:t>
            </a:r>
            <a:endParaRPr>
              <a:latin typeface="IBM Plex Sans"/>
              <a:ea typeface="IBM Plex Sans"/>
              <a:cs typeface="IBM Plex Sans"/>
              <a:sym typeface="IBM Plex Sans"/>
            </a:endParaRPr>
          </a:p>
        </p:txBody>
      </p:sp>
      <p:sp>
        <p:nvSpPr>
          <p:cNvPr id="96" name="Google Shape;96;p16"/>
          <p:cNvSpPr txBox="1"/>
          <p:nvPr/>
        </p:nvSpPr>
        <p:spPr>
          <a:xfrm>
            <a:off x="5808213" y="2197775"/>
            <a:ext cx="13701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CAS (Wheeze)</a:t>
            </a:r>
            <a:endParaRPr>
              <a:latin typeface="IBM Plex Sans"/>
              <a:ea typeface="IBM Plex Sans"/>
              <a:cs typeface="IBM Plex Sans"/>
              <a:sym typeface="IBM Plex Sans"/>
            </a:endParaRPr>
          </a:p>
        </p:txBody>
      </p:sp>
      <p:sp>
        <p:nvSpPr>
          <p:cNvPr id="97" name="Google Shape;97;p16"/>
          <p:cNvSpPr txBox="1"/>
          <p:nvPr/>
        </p:nvSpPr>
        <p:spPr>
          <a:xfrm>
            <a:off x="5808200" y="3449475"/>
            <a:ext cx="13701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CAS (Rhonchi)</a:t>
            </a:r>
            <a:endParaRPr>
              <a:latin typeface="IBM Plex Sans"/>
              <a:ea typeface="IBM Plex Sans"/>
              <a:cs typeface="IBM Plex Sans"/>
              <a:sym typeface="IBM Plex Sans"/>
            </a:endParaRPr>
          </a:p>
        </p:txBody>
      </p:sp>
      <p:sp>
        <p:nvSpPr>
          <p:cNvPr id="98" name="Google Shape;98;p16"/>
          <p:cNvSpPr txBox="1"/>
          <p:nvPr/>
        </p:nvSpPr>
        <p:spPr>
          <a:xfrm>
            <a:off x="2017038" y="3449475"/>
            <a:ext cx="13701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a:ea typeface="IBM Plex Sans"/>
                <a:cs typeface="IBM Plex Sans"/>
                <a:sym typeface="IBM Plex Sans"/>
              </a:rPr>
              <a:t>CAS (Stridor)</a:t>
            </a:r>
            <a:endParaRPr>
              <a:latin typeface="IBM Plex Sans"/>
              <a:ea typeface="IBM Plex Sans"/>
              <a:cs typeface="IBM Plex Sans"/>
              <a:sym typeface="IBM Plex Sans"/>
            </a:endParaRPr>
          </a:p>
        </p:txBody>
      </p:sp>
      <p:sp>
        <p:nvSpPr>
          <p:cNvPr id="99" name="Google Shape;9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 - Limited Dataset Size</a:t>
            </a:r>
            <a:endParaRPr/>
          </a:p>
        </p:txBody>
      </p:sp>
      <p:sp>
        <p:nvSpPr>
          <p:cNvPr id="105" name="Google Shape;105;p17"/>
          <p:cNvSpPr txBox="1">
            <a:spLocks noGrp="1"/>
          </p:cNvSpPr>
          <p:nvPr>
            <p:ph type="body" idx="1"/>
          </p:nvPr>
        </p:nvSpPr>
        <p:spPr>
          <a:xfrm>
            <a:off x="311700" y="1152475"/>
            <a:ext cx="42078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Time-consuming procedure requiring use of both audio and spectrogram information</a:t>
            </a:r>
            <a:endParaRPr/>
          </a:p>
          <a:p>
            <a:pPr marL="457200" lvl="0" indent="-330200" algn="l" rtl="0">
              <a:spcBef>
                <a:spcPts val="0"/>
              </a:spcBef>
              <a:spcAft>
                <a:spcPts val="0"/>
              </a:spcAft>
              <a:buSzPts val="1600"/>
              <a:buChar char="●"/>
            </a:pPr>
            <a:r>
              <a:rPr lang="en"/>
              <a:t>Requires specialized expert annotators</a:t>
            </a:r>
            <a:endParaRPr b="1"/>
          </a:p>
          <a:p>
            <a:pPr marL="457200" lvl="0" indent="-330200" algn="l" rtl="0">
              <a:spcBef>
                <a:spcPts val="0"/>
              </a:spcBef>
              <a:spcAft>
                <a:spcPts val="0"/>
              </a:spcAft>
              <a:buSzPts val="1600"/>
              <a:buChar char="●"/>
            </a:pPr>
            <a:r>
              <a:rPr lang="en"/>
              <a:t>We use the largest publicly-available dataset, but still many classes have few examples</a:t>
            </a:r>
            <a:endParaRPr/>
          </a:p>
        </p:txBody>
      </p:sp>
      <p:pic>
        <p:nvPicPr>
          <p:cNvPr id="106" name="Google Shape;106;p17"/>
          <p:cNvPicPr preferRelativeResize="0"/>
          <p:nvPr/>
        </p:nvPicPr>
        <p:blipFill rotWithShape="1">
          <a:blip r:embed="rId3">
            <a:alphaModFix/>
          </a:blip>
          <a:srcRect l="6032" b="18560"/>
          <a:stretch/>
        </p:blipFill>
        <p:spPr>
          <a:xfrm>
            <a:off x="4960350" y="1020813"/>
            <a:ext cx="3871951" cy="3101877"/>
          </a:xfrm>
          <a:prstGeom prst="rect">
            <a:avLst/>
          </a:prstGeom>
          <a:noFill/>
          <a:ln>
            <a:noFill/>
          </a:ln>
        </p:spPr>
      </p:pic>
      <p:sp>
        <p:nvSpPr>
          <p:cNvPr id="107" name="Google Shape;107;p17"/>
          <p:cNvSpPr/>
          <p:nvPr/>
        </p:nvSpPr>
        <p:spPr>
          <a:xfrm>
            <a:off x="6470300" y="1044363"/>
            <a:ext cx="233700" cy="283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108" name="Google Shape;108;p17"/>
          <p:cNvSpPr txBox="1"/>
          <p:nvPr/>
        </p:nvSpPr>
        <p:spPr>
          <a:xfrm>
            <a:off x="4710950" y="4246975"/>
            <a:ext cx="375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latin typeface="IBM Plex Sans"/>
                <a:ea typeface="IBM Plex Sans"/>
                <a:cs typeface="IBM Plex Sans"/>
                <a:sym typeface="IBM Plex Sans"/>
              </a:rPr>
              <a:t>F.-S. Hsu et al., “Benchmarking of eight recurrent neural network variants for breath phase and adventitious sound detection on a self-developed open-access lung sound database―HF Lung V1,” PLoS One, 2021</a:t>
            </a:r>
            <a:endParaRPr sz="800" i="1">
              <a:latin typeface="IBM Plex Sans"/>
              <a:ea typeface="IBM Plex Sans"/>
              <a:cs typeface="IBM Plex Sans"/>
              <a:sym typeface="IBM Plex Sans"/>
            </a:endParaRPr>
          </a:p>
        </p:txBody>
      </p:sp>
      <p:sp>
        <p:nvSpPr>
          <p:cNvPr id="109" name="Google Shape;10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Approach</a:t>
            </a:r>
            <a:endParaRPr/>
          </a:p>
        </p:txBody>
      </p:sp>
      <p:sp>
        <p:nvSpPr>
          <p:cNvPr id="115" name="Google Shape;115;p1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Semi-Supervised Learning</a:t>
            </a:r>
            <a:endParaRPr b="1"/>
          </a:p>
          <a:p>
            <a:pPr marL="457200" lvl="0" indent="-330200" algn="l" rtl="0">
              <a:spcBef>
                <a:spcPts val="1200"/>
              </a:spcBef>
              <a:spcAft>
                <a:spcPts val="0"/>
              </a:spcAft>
              <a:buSzPts val="1600"/>
              <a:buChar char="●"/>
            </a:pPr>
            <a:r>
              <a:rPr lang="en"/>
              <a:t>Small set of labeled data and a larger set of unlabeled data</a:t>
            </a:r>
            <a:endParaRPr/>
          </a:p>
          <a:p>
            <a:pPr marL="457200" lvl="0" indent="-330200" algn="l" rtl="0">
              <a:spcBef>
                <a:spcPts val="0"/>
              </a:spcBef>
              <a:spcAft>
                <a:spcPts val="0"/>
              </a:spcAft>
              <a:buSzPts val="1600"/>
              <a:buChar char="●"/>
            </a:pPr>
            <a:r>
              <a:rPr lang="en"/>
              <a:t>Cross Pseudo Supervision (CPS)</a:t>
            </a:r>
            <a:endParaRPr/>
          </a:p>
          <a:p>
            <a:pPr marL="914400" lvl="1" indent="-330200" algn="l" rtl="0">
              <a:spcBef>
                <a:spcPts val="0"/>
              </a:spcBef>
              <a:spcAft>
                <a:spcPts val="0"/>
              </a:spcAft>
              <a:buSzPts val="1600"/>
              <a:buChar char="○"/>
            </a:pPr>
            <a:r>
              <a:rPr lang="en"/>
              <a:t>Twin Network Architecture</a:t>
            </a:r>
            <a:endParaRPr/>
          </a:p>
          <a:p>
            <a:pPr marL="0" lvl="0" indent="0" algn="l" rtl="0">
              <a:spcBef>
                <a:spcPts val="1200"/>
              </a:spcBef>
              <a:spcAft>
                <a:spcPts val="0"/>
              </a:spcAft>
              <a:buNone/>
            </a:pPr>
            <a:r>
              <a:rPr lang="en" b="1"/>
              <a:t>Network Pretraining</a:t>
            </a:r>
            <a:endParaRPr b="1"/>
          </a:p>
          <a:p>
            <a:pPr marL="457200" lvl="0" indent="-330200" algn="l" rtl="0">
              <a:spcBef>
                <a:spcPts val="1200"/>
              </a:spcBef>
              <a:spcAft>
                <a:spcPts val="0"/>
              </a:spcAft>
              <a:buSzPts val="1600"/>
              <a:buChar char="●"/>
            </a:pPr>
            <a:r>
              <a:rPr lang="en"/>
              <a:t>Transfer learning for better performance on low-data settings</a:t>
            </a:r>
            <a:endParaRPr/>
          </a:p>
        </p:txBody>
      </p:sp>
      <p:pic>
        <p:nvPicPr>
          <p:cNvPr id="116" name="Google Shape;116;p18"/>
          <p:cNvPicPr preferRelativeResize="0"/>
          <p:nvPr/>
        </p:nvPicPr>
        <p:blipFill>
          <a:blip r:embed="rId3">
            <a:alphaModFix/>
          </a:blip>
          <a:stretch>
            <a:fillRect/>
          </a:stretch>
        </p:blipFill>
        <p:spPr>
          <a:xfrm>
            <a:off x="4691395" y="1520057"/>
            <a:ext cx="4009051" cy="1508200"/>
          </a:xfrm>
          <a:prstGeom prst="rect">
            <a:avLst/>
          </a:prstGeom>
          <a:noFill/>
          <a:ln>
            <a:noFill/>
          </a:ln>
        </p:spPr>
      </p:pic>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18" name="Google Shape;118;p18"/>
          <p:cNvSpPr txBox="1"/>
          <p:nvPr/>
        </p:nvSpPr>
        <p:spPr>
          <a:xfrm>
            <a:off x="5005625" y="3229850"/>
            <a:ext cx="3540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latin typeface="IBM Plex Sans"/>
                <a:ea typeface="IBM Plex Sans"/>
                <a:cs typeface="IBM Plex Sans"/>
                <a:sym typeface="IBM Plex Sans"/>
              </a:rPr>
              <a:t>X. Chen, Y. Yuan, G. Zeng and J. Wang, ”Semi-supervised semantic segmentation with cross pseudo supervision,” CVPR 2021</a:t>
            </a:r>
            <a:endParaRPr sz="900" i="1">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CPS Network Framework</a:t>
            </a:r>
            <a:endParaRPr/>
          </a:p>
        </p:txBody>
      </p:sp>
      <p:pic>
        <p:nvPicPr>
          <p:cNvPr id="124" name="Google Shape;124;p19"/>
          <p:cNvPicPr preferRelativeResize="0"/>
          <p:nvPr/>
        </p:nvPicPr>
        <p:blipFill rotWithShape="1">
          <a:blip r:embed="rId3">
            <a:alphaModFix/>
          </a:blip>
          <a:srcRect l="719" r="719"/>
          <a:stretch/>
        </p:blipFill>
        <p:spPr>
          <a:xfrm>
            <a:off x="1780188" y="1183625"/>
            <a:ext cx="5583626" cy="3679099"/>
          </a:xfrm>
          <a:prstGeom prst="rect">
            <a:avLst/>
          </a:prstGeom>
          <a:noFill/>
          <a:ln>
            <a:noFill/>
          </a:ln>
        </p:spPr>
      </p:pic>
      <p:sp>
        <p:nvSpPr>
          <p:cNvPr id="125" name="Google Shape;12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CPS Network Framework</a:t>
            </a:r>
            <a:endParaRPr/>
          </a:p>
        </p:txBody>
      </p:sp>
      <p:pic>
        <p:nvPicPr>
          <p:cNvPr id="131" name="Google Shape;131;p20"/>
          <p:cNvPicPr preferRelativeResize="0"/>
          <p:nvPr/>
        </p:nvPicPr>
        <p:blipFill rotWithShape="1">
          <a:blip r:embed="rId3">
            <a:alphaModFix/>
          </a:blip>
          <a:srcRect l="719" r="719"/>
          <a:stretch/>
        </p:blipFill>
        <p:spPr>
          <a:xfrm>
            <a:off x="1780188" y="1183625"/>
            <a:ext cx="5583626" cy="3679099"/>
          </a:xfrm>
          <a:prstGeom prst="rect">
            <a:avLst/>
          </a:prstGeom>
          <a:noFill/>
          <a:ln>
            <a:noFill/>
          </a:ln>
        </p:spPr>
      </p:pic>
      <p:sp>
        <p:nvSpPr>
          <p:cNvPr id="132" name="Google Shape;13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33" name="Google Shape;133;p20"/>
          <p:cNvSpPr/>
          <p:nvPr/>
        </p:nvSpPr>
        <p:spPr>
          <a:xfrm>
            <a:off x="1699250" y="1183625"/>
            <a:ext cx="5753100" cy="11862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134" name="Google Shape;134;p20"/>
          <p:cNvSpPr txBox="1"/>
          <p:nvPr/>
        </p:nvSpPr>
        <p:spPr>
          <a:xfrm>
            <a:off x="311700" y="1614725"/>
            <a:ext cx="13875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latin typeface="IBM Plex Sans"/>
                <a:ea typeface="IBM Plex Sans"/>
                <a:cs typeface="IBM Plex Sans"/>
                <a:sym typeface="IBM Plex Sans"/>
              </a:rPr>
              <a:t>supervised</a:t>
            </a:r>
            <a:endParaRPr>
              <a:solidFill>
                <a:srgbClr val="6AA84F"/>
              </a:solidFill>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CPS Network Framework</a:t>
            </a:r>
            <a:endParaRPr/>
          </a:p>
        </p:txBody>
      </p:sp>
      <p:pic>
        <p:nvPicPr>
          <p:cNvPr id="140" name="Google Shape;140;p21"/>
          <p:cNvPicPr preferRelativeResize="0"/>
          <p:nvPr/>
        </p:nvPicPr>
        <p:blipFill rotWithShape="1">
          <a:blip r:embed="rId3">
            <a:alphaModFix/>
          </a:blip>
          <a:srcRect l="719" r="719"/>
          <a:stretch/>
        </p:blipFill>
        <p:spPr>
          <a:xfrm>
            <a:off x="1780188" y="1183625"/>
            <a:ext cx="5583626" cy="3679099"/>
          </a:xfrm>
          <a:prstGeom prst="rect">
            <a:avLst/>
          </a:prstGeom>
          <a:noFill/>
          <a:ln>
            <a:noFill/>
          </a:ln>
        </p:spPr>
      </p:pic>
      <p:sp>
        <p:nvSpPr>
          <p:cNvPr id="141" name="Google Shape;14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142" name="Google Shape;142;p21"/>
          <p:cNvSpPr/>
          <p:nvPr/>
        </p:nvSpPr>
        <p:spPr>
          <a:xfrm>
            <a:off x="1610725" y="2430075"/>
            <a:ext cx="5753100" cy="15018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a:ea typeface="IBM Plex Sans"/>
              <a:cs typeface="IBM Plex Sans"/>
              <a:sym typeface="IBM Plex Sans"/>
            </a:endParaRPr>
          </a:p>
        </p:txBody>
      </p:sp>
      <p:sp>
        <p:nvSpPr>
          <p:cNvPr id="143" name="Google Shape;143;p21"/>
          <p:cNvSpPr txBox="1"/>
          <p:nvPr/>
        </p:nvSpPr>
        <p:spPr>
          <a:xfrm>
            <a:off x="223225" y="3018975"/>
            <a:ext cx="13875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latin typeface="IBM Plex Sans"/>
                <a:ea typeface="IBM Plex Sans"/>
                <a:cs typeface="IBM Plex Sans"/>
                <a:sym typeface="IBM Plex Sans"/>
              </a:rPr>
              <a:t>unsupervised</a:t>
            </a:r>
            <a:endParaRPr>
              <a:solidFill>
                <a:srgbClr val="6AA84F"/>
              </a:solidFill>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TotalTime>
  <Words>2077</Words>
  <Application>Microsoft Office PowerPoint</Application>
  <PresentationFormat>On-screen Show (16:9)</PresentationFormat>
  <Paragraphs>164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IBM Plex Sans Light</vt:lpstr>
      <vt:lpstr>Arial</vt:lpstr>
      <vt:lpstr>Asap</vt:lpstr>
      <vt:lpstr>IBM Plex Sans</vt:lpstr>
      <vt:lpstr>Times New Roman</vt:lpstr>
      <vt:lpstr>Simple Light</vt:lpstr>
      <vt:lpstr>Semi-Supervised  Pulmonary Auscultation Analysis with Cross Pseudo Supervision</vt:lpstr>
      <vt:lpstr>Motivation</vt:lpstr>
      <vt:lpstr>Background</vt:lpstr>
      <vt:lpstr>Challenges - High Intra-Variation</vt:lpstr>
      <vt:lpstr>Challenges - Limited Dataset Size</vt:lpstr>
      <vt:lpstr>Approach</vt:lpstr>
      <vt:lpstr>CPS Network Framework</vt:lpstr>
      <vt:lpstr>CPS Network Framework</vt:lpstr>
      <vt:lpstr>CPS Network Framework</vt:lpstr>
      <vt:lpstr>CPS Network Framework</vt:lpstr>
      <vt:lpstr>Single Network Architecture</vt:lpstr>
      <vt:lpstr>Single Network Architecture</vt:lpstr>
      <vt:lpstr>Single Network Architecture</vt:lpstr>
      <vt:lpstr>Pretraining</vt:lpstr>
      <vt:lpstr>Loss Function</vt:lpstr>
      <vt:lpstr>Ablation Study</vt:lpstr>
      <vt:lpstr>Ablation Study</vt:lpstr>
      <vt:lpstr>Ablation Study</vt:lpstr>
      <vt:lpstr>Ablation Study</vt:lpstr>
      <vt:lpstr>Performance</vt:lpstr>
      <vt:lpstr>Performance</vt:lpstr>
      <vt:lpstr>Experiments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Semi-Supervised  Pulmonary Auscultation Analysis with Cross Pseudo Supervision</dc:title>
  <dc:creator>JC</dc:creator>
  <cp:lastModifiedBy>Jieruei Chang</cp:lastModifiedBy>
  <cp:revision>5</cp:revision>
  <dcterms:modified xsi:type="dcterms:W3CDTF">2024-03-16T14:09:22Z</dcterms:modified>
</cp:coreProperties>
</file>